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sldIdLst>
    <p:sldId id="443" r:id="rId2"/>
    <p:sldId id="256" r:id="rId3"/>
    <p:sldId id="402" r:id="rId4"/>
    <p:sldId id="455" r:id="rId5"/>
    <p:sldId id="388" r:id="rId6"/>
    <p:sldId id="389" r:id="rId7"/>
    <p:sldId id="386" r:id="rId8"/>
    <p:sldId id="387" r:id="rId9"/>
    <p:sldId id="390" r:id="rId10"/>
    <p:sldId id="391" r:id="rId11"/>
    <p:sldId id="258" r:id="rId12"/>
    <p:sldId id="392" r:id="rId13"/>
    <p:sldId id="393" r:id="rId14"/>
    <p:sldId id="259" r:id="rId15"/>
    <p:sldId id="394" r:id="rId16"/>
    <p:sldId id="260" r:id="rId17"/>
    <p:sldId id="395" r:id="rId18"/>
    <p:sldId id="396" r:id="rId19"/>
    <p:sldId id="397" r:id="rId20"/>
    <p:sldId id="261" r:id="rId21"/>
    <p:sldId id="398" r:id="rId22"/>
    <p:sldId id="262" r:id="rId23"/>
    <p:sldId id="399" r:id="rId24"/>
    <p:sldId id="263" r:id="rId25"/>
    <p:sldId id="266" r:id="rId26"/>
    <p:sldId id="264" r:id="rId27"/>
    <p:sldId id="265" r:id="rId28"/>
    <p:sldId id="400" r:id="rId29"/>
    <p:sldId id="401" r:id="rId30"/>
    <p:sldId id="403" r:id="rId31"/>
    <p:sldId id="404" r:id="rId32"/>
    <p:sldId id="405" r:id="rId33"/>
    <p:sldId id="406" r:id="rId34"/>
    <p:sldId id="407" r:id="rId35"/>
    <p:sldId id="408" r:id="rId36"/>
    <p:sldId id="409" r:id="rId37"/>
    <p:sldId id="410" r:id="rId38"/>
    <p:sldId id="411" r:id="rId39"/>
    <p:sldId id="412" r:id="rId40"/>
    <p:sldId id="413" r:id="rId41"/>
    <p:sldId id="414" r:id="rId42"/>
    <p:sldId id="417" r:id="rId43"/>
    <p:sldId id="418" r:id="rId44"/>
    <p:sldId id="419" r:id="rId45"/>
    <p:sldId id="420" r:id="rId46"/>
    <p:sldId id="421" r:id="rId47"/>
    <p:sldId id="423" r:id="rId48"/>
    <p:sldId id="424" r:id="rId49"/>
    <p:sldId id="425" r:id="rId50"/>
    <p:sldId id="426" r:id="rId51"/>
    <p:sldId id="427" r:id="rId52"/>
    <p:sldId id="428" r:id="rId53"/>
    <p:sldId id="429" r:id="rId54"/>
    <p:sldId id="430" r:id="rId55"/>
    <p:sldId id="415" r:id="rId56"/>
    <p:sldId id="416" r:id="rId57"/>
    <p:sldId id="452" r:id="rId58"/>
    <p:sldId id="432" r:id="rId59"/>
    <p:sldId id="454" r:id="rId60"/>
    <p:sldId id="433" r:id="rId61"/>
    <p:sldId id="434" r:id="rId62"/>
    <p:sldId id="466" r:id="rId63"/>
    <p:sldId id="435" r:id="rId64"/>
    <p:sldId id="436" r:id="rId65"/>
    <p:sldId id="437" r:id="rId66"/>
    <p:sldId id="438" r:id="rId67"/>
    <p:sldId id="444" r:id="rId68"/>
    <p:sldId id="439" r:id="rId69"/>
    <p:sldId id="440" r:id="rId70"/>
    <p:sldId id="441" r:id="rId71"/>
    <p:sldId id="465" r:id="rId72"/>
    <p:sldId id="449" r:id="rId73"/>
    <p:sldId id="467" r:id="rId74"/>
    <p:sldId id="457" r:id="rId75"/>
    <p:sldId id="458" r:id="rId76"/>
    <p:sldId id="459" r:id="rId77"/>
    <p:sldId id="450" r:id="rId78"/>
    <p:sldId id="460" r:id="rId79"/>
    <p:sldId id="462" r:id="rId80"/>
    <p:sldId id="461" r:id="rId81"/>
    <p:sldId id="451" r:id="rId82"/>
    <p:sldId id="468" r:id="rId83"/>
    <p:sldId id="463" r:id="rId84"/>
    <p:sldId id="464" r:id="rId85"/>
    <p:sldId id="518" r:id="rId86"/>
    <p:sldId id="519" r:id="rId87"/>
    <p:sldId id="520" r:id="rId88"/>
    <p:sldId id="522" r:id="rId89"/>
    <p:sldId id="521" r:id="rId90"/>
    <p:sldId id="523" r:id="rId91"/>
    <p:sldId id="524" r:id="rId92"/>
    <p:sldId id="525" r:id="rId93"/>
    <p:sldId id="469" r:id="rId94"/>
    <p:sldId id="470" r:id="rId95"/>
    <p:sldId id="472" r:id="rId96"/>
    <p:sldId id="473" r:id="rId97"/>
    <p:sldId id="476" r:id="rId98"/>
    <p:sldId id="477" r:id="rId99"/>
    <p:sldId id="474" r:id="rId100"/>
    <p:sldId id="475" r:id="rId101"/>
    <p:sldId id="478" r:id="rId102"/>
    <p:sldId id="483" r:id="rId103"/>
    <p:sldId id="479" r:id="rId104"/>
    <p:sldId id="480" r:id="rId105"/>
    <p:sldId id="481" r:id="rId106"/>
    <p:sldId id="484" r:id="rId107"/>
    <p:sldId id="488" r:id="rId108"/>
    <p:sldId id="482" r:id="rId109"/>
    <p:sldId id="485" r:id="rId110"/>
    <p:sldId id="489" r:id="rId111"/>
    <p:sldId id="491" r:id="rId112"/>
    <p:sldId id="492" r:id="rId113"/>
    <p:sldId id="486" r:id="rId114"/>
    <p:sldId id="490" r:id="rId115"/>
    <p:sldId id="487" r:id="rId116"/>
    <p:sldId id="493" r:id="rId117"/>
    <p:sldId id="495" r:id="rId118"/>
    <p:sldId id="501" r:id="rId119"/>
    <p:sldId id="500" r:id="rId120"/>
    <p:sldId id="502" r:id="rId121"/>
    <p:sldId id="499" r:id="rId122"/>
    <p:sldId id="503" r:id="rId123"/>
    <p:sldId id="504" r:id="rId124"/>
    <p:sldId id="505" r:id="rId125"/>
    <p:sldId id="506" r:id="rId126"/>
    <p:sldId id="507" r:id="rId127"/>
    <p:sldId id="508" r:id="rId128"/>
    <p:sldId id="509" r:id="rId129"/>
    <p:sldId id="510" r:id="rId130"/>
    <p:sldId id="511" r:id="rId131"/>
    <p:sldId id="517" r:id="rId132"/>
    <p:sldId id="514" r:id="rId133"/>
    <p:sldId id="267" r:id="rId1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0E"/>
    <a:srgbClr val="275317"/>
    <a:srgbClr val="5A5A5A"/>
    <a:srgbClr val="B7F56B"/>
    <a:srgbClr val="0D3512"/>
    <a:srgbClr val="042433"/>
    <a:srgbClr val="202B3F"/>
    <a:srgbClr val="272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81" autoAdjust="0"/>
    <p:restoredTop sz="93333" autoAdjust="0"/>
  </p:normalViewPr>
  <p:slideViewPr>
    <p:cSldViewPr snapToGrid="0">
      <p:cViewPr varScale="1">
        <p:scale>
          <a:sx n="78" d="100"/>
          <a:sy n="78" d="100"/>
        </p:scale>
        <p:origin x="9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20:55:59.111"/>
    </inkml:context>
    <inkml:brush xml:id="br0">
      <inkml:brushProperty name="width" value="0.35" units="cm"/>
      <inkml:brushProperty name="height" value="0.35" units="cm"/>
    </inkml:brush>
  </inkml:definitions>
  <inkml:trace contextRef="#ctx0" brushRef="#br0">1419 749 24575,'-14'0'0,"-94"3"0,90-2 0,-1 2 0,1 0 0,-1 1 0,-25 9 0,-79 25 0,119-35 0,-1 0 0,1 0 0,0 0 0,0 1 0,0-1 0,0 1 0,1 0 0,-1 0 0,1 0 0,0 1 0,-3 5 0,2-4 0,0 1 0,-1-1 0,0 0 0,-8 8 0,-4 0 0,0 0 0,2 1 0,-27 33 0,38-43 0,-1-1 0,1 1 0,-1-1 0,0 0 0,0-1 0,-1 1 0,1-1 0,-1 0 0,0 0 0,-6 1 0,8-2 0,0 0 0,0-1 0,0 0 0,0 0 0,0 0 0,0 0 0,0-1 0,0 0 0,-1 0 0,1 0 0,0 0 0,0 0 0,0-1 0,0 0 0,0 0 0,-5-2 0,-4-4 0,1-2 0,1 0 0,-13-12 0,-10-8 0,28 25 0,1-1 0,-1 0 0,1-1 0,0 1 0,-6-10 0,10 14 0,0 0 0,-1 0 0,1 0 0,0 0 0,-1 0 0,1 0 0,0 0 0,-1 0 0,1 1 0,-1-1 0,0 1 0,1-1 0,-1 1 0,1 0 0,-1-1 0,-2 1 0,-33 0 0,9-1 0,-177-43 0,194 43 0,1-1 0,-1 0 0,1-1 0,0 0 0,0-1 0,1 0 0,-10-5 0,-68-26 0,55 20 0,-12-7 0,42 20 0,0 1 0,0-1 0,0 0 0,1 1 0,-1-1 0,0 0 0,1 0 0,-1 0 0,1-1 0,0 1 0,0 0 0,0 0 0,0-1 0,0 1 0,0 0 0,-1-5 0,-12-72 0,4 31 0,-3-53 0,8-192 0,6 283 0,1 1 0,0 0 0,0 0 0,4-10 0,-3 12 0,0-1 0,-1 0 0,0 0 0,-1 0 0,1 0 0,-1-9 0,-1 16 0,0-1 0,0 1 0,1 0 0,-1 0 0,0-1 0,1 1 0,-1 0 0,1 0 0,-1 0 0,1-1 0,-1 1 0,1 0 0,0 0 0,0 0 0,0 0 0,-1 0 0,1 0 0,0 0 0,0 1 0,0-1 0,1 0 0,-1 0 0,0 1 0,0-1 0,0 1 0,0-1 0,1 1 0,-1-1 0,0 1 0,0 0 0,1 0 0,-1-1 0,0 1 0,2 0 0,9-1 0,-1 1 0,1 0 0,13 2 0,-3 0 0,139-14 0,-42 2 0,252 0 0,-233 3 0,-77 3 0,105-2 0,-122 1 0,-34 2 0,0 2 0,0-1 0,0 2 0,0-1 0,1 1 0,19 3 0,-27-2 0,0 1 0,0 0 0,-1 0 0,1 0 0,0 0 0,-1 0 0,1 1 0,-1-1 0,1 1 0,-1 0 0,0-1 0,2 6 0,21 37 0,-18-25 0,0 1 0,-2-1 0,6 41 0,-6-28 0,6 65 0,-6-79 0,-4-16 0,0 0 0,-1 0 0,1 0 0,0 0 0,-1 0 0,0 1 0,0 5 0,0-9 0,0 1 0,-1 0 0,1 0 0,0 0 0,-1-1 0,1 1 0,-1 0 0,1-1 0,-1 1 0,0 0 0,1-1 0,-1 1 0,1-1 0,-1 1 0,0-1 0,0 1 0,1-1 0,-1 1 0,0-1 0,0 0 0,0 1 0,1-1 0,-1 0 0,0 0 0,0 0 0,0 0 0,0 1 0,0-1 0,1 0 0,-1-1 0,0 1 0,0 0 0,-1 0 0,-10-1 0,-275 1 0,-57 25 0,70-22 0,150-5 0,92-2-1365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C39E-FA8D-453A-BC92-283E0627DEA2}" type="datetimeFigureOut">
              <a:rPr lang="en-CA" smtClean="0"/>
              <a:t>2024-09-28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95B4A-D755-4C5E-8B4D-82DC3853BB8B}" type="slidenum">
              <a:rPr lang="en-CA" smtClean="0"/>
              <a:t>‹#›</a:t>
            </a:fld>
            <a:endParaRPr lang="en-CA"/>
          </a:p>
        </p:txBody>
      </p:sp>
    </p:spTree>
    <p:extLst>
      <p:ext uri="{BB962C8B-B14F-4D97-AF65-F5344CB8AC3E}">
        <p14:creationId xmlns:p14="http://schemas.microsoft.com/office/powerpoint/2010/main" val="2565609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D4CECF6-C621-48C3-872C-F31FFE437242}" type="slidenum">
              <a:rPr lang="en-CA" smtClean="0"/>
              <a:t>62</a:t>
            </a:fld>
            <a:endParaRPr lang="en-CA"/>
          </a:p>
        </p:txBody>
      </p:sp>
    </p:spTree>
    <p:extLst>
      <p:ext uri="{BB962C8B-B14F-4D97-AF65-F5344CB8AC3E}">
        <p14:creationId xmlns:p14="http://schemas.microsoft.com/office/powerpoint/2010/main" val="871504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`migrate` command in a post-exploitation context, especially in frameworks like Metasploit, offers several key advantages beyond just ensuring the stability of the session. Here are the main benefits of using the `migrate` command:</a:t>
            </a:r>
          </a:p>
          <a:p>
            <a:endParaRPr lang="en-US" dirty="0"/>
          </a:p>
          <a:p>
            <a:r>
              <a:rPr lang="en-US" dirty="0"/>
              <a:t>### 1. **Stability and Persistence**</a:t>
            </a:r>
          </a:p>
          <a:p>
            <a:r>
              <a:rPr lang="en-US" dirty="0"/>
              <a:t>   - The initial process that you exploit (such as the `</a:t>
            </a:r>
            <a:r>
              <a:rPr lang="en-US" dirty="0" err="1"/>
              <a:t>smbd</a:t>
            </a:r>
            <a:r>
              <a:rPr lang="en-US" dirty="0"/>
              <a:t>` service in the case of MS17-010/</a:t>
            </a:r>
            <a:r>
              <a:rPr lang="en-US" dirty="0" err="1"/>
              <a:t>EternalBlue</a:t>
            </a:r>
            <a:r>
              <a:rPr lang="en-US" dirty="0"/>
              <a:t>) may not be a stable or long-running process. By migrating to a more stable process like `explorer.exe`, you reduce the chance of your session crashing if the initial process is stopped or restarted.</a:t>
            </a:r>
          </a:p>
          <a:p>
            <a:r>
              <a:rPr lang="en-US" dirty="0"/>
              <a:t>   - Long-running processes (such as `explorer.exe`, `svchost.exe`, or `lsass.exe`) are ideal targets for migration, as they are less likely to be terminated.</a:t>
            </a:r>
          </a:p>
          <a:p>
            <a:endParaRPr lang="en-US" dirty="0"/>
          </a:p>
          <a:p>
            <a:r>
              <a:rPr lang="en-US" dirty="0"/>
              <a:t>### 2. **Evasion of Detection**</a:t>
            </a:r>
          </a:p>
          <a:p>
            <a:r>
              <a:rPr lang="en-US" dirty="0"/>
              <a:t>   - Migrating your payload to a legitimate, commonly used system process (e.g., `explorer.exe`) helps evade detection by security tools and system administrators. Suspicious activity tied to a system process is less likely to trigger immediate alerts than if it were running in a less common or short-lived process.</a:t>
            </a:r>
          </a:p>
          <a:p>
            <a:r>
              <a:rPr lang="en-US" dirty="0"/>
              <a:t>   - Antivirus and endpoint detection systems scrutinize newly spawned or unknown processes. Migrating to a known process can help you blend in with legitimate activity.</a:t>
            </a:r>
          </a:p>
          <a:p>
            <a:endParaRPr lang="en-US" dirty="0"/>
          </a:p>
          <a:p>
            <a:r>
              <a:rPr lang="en-US" dirty="0"/>
              <a:t>### 3. **Privilege Escalation**</a:t>
            </a:r>
          </a:p>
          <a:p>
            <a:r>
              <a:rPr lang="en-US" dirty="0"/>
              <a:t>   - Migrating to higher-privileged processes (e.g., `lsass.exe` or `svchost.exe`) can grant the attacker elevated privileges on the system. This may allow you to access more sensitive data or perform administrative tasks that would otherwise be restricted.</a:t>
            </a:r>
          </a:p>
          <a:p>
            <a:r>
              <a:rPr lang="en-US" dirty="0"/>
              <a:t>   - For example, by migrating into `lsass.exe`, you may gain access to password hashes or other sensitive credentials stored in memory.</a:t>
            </a:r>
          </a:p>
          <a:p>
            <a:endParaRPr lang="en-US" dirty="0"/>
          </a:p>
          <a:p>
            <a:r>
              <a:rPr lang="en-US" dirty="0"/>
              <a:t>### 4. **Avoiding Process-Specific Limitations**</a:t>
            </a:r>
          </a:p>
          <a:p>
            <a:r>
              <a:rPr lang="en-US" dirty="0"/>
              <a:t>   - Some processes might have restricted privileges or run in a sandbox environment that limits what the attacker can do. Migrating to a less restricted process can open up more avenues for post-exploitation activities.</a:t>
            </a:r>
          </a:p>
          <a:p>
            <a:r>
              <a:rPr lang="en-US" dirty="0"/>
              <a:t>   - For example, the initial exploit might drop the payload in a service with network restrictions, but migrating to a different process might remove those limitations and give you full network access.</a:t>
            </a:r>
          </a:p>
          <a:p>
            <a:endParaRPr lang="en-US" dirty="0"/>
          </a:p>
          <a:p>
            <a:r>
              <a:rPr lang="en-US" dirty="0"/>
              <a:t>### 5. **Avoiding Termination**</a:t>
            </a:r>
          </a:p>
          <a:p>
            <a:r>
              <a:rPr lang="en-US" dirty="0"/>
              <a:t>   - If the initial exploited process crashes or is manually restarted by an admin, it would terminate your session. Migrating to a more stable or less scrutinized process can help you avoid this and maintain control over the compromised machine.</a:t>
            </a:r>
          </a:p>
          <a:p>
            <a:r>
              <a:rPr lang="en-US" dirty="0"/>
              <a:t>   - For example, the `</a:t>
            </a:r>
            <a:r>
              <a:rPr lang="en-US" dirty="0" err="1"/>
              <a:t>smbd</a:t>
            </a:r>
            <a:r>
              <a:rPr lang="en-US" dirty="0"/>
              <a:t>` service might be restarted as part of regular maintenance or as part of security practices, which would kill your session if you hadn't migrated.</a:t>
            </a:r>
          </a:p>
          <a:p>
            <a:endParaRPr lang="en-US" dirty="0"/>
          </a:p>
          <a:p>
            <a:r>
              <a:rPr lang="en-US" dirty="0"/>
              <a:t>### 6. **Bypassing Security Tools**</a:t>
            </a:r>
          </a:p>
          <a:p>
            <a:r>
              <a:rPr lang="en-US" dirty="0"/>
              <a:t>   - Some security tools may attempt to automatically kill or quarantine suspicious processes. By quickly migrating to a trusted system process, you can potentially bypass these automatic defense mechanisms.</a:t>
            </a:r>
          </a:p>
          <a:p>
            <a:r>
              <a:rPr lang="en-US" dirty="0"/>
              <a:t>   - This is especially useful in environments where automated responses are set up to terminate newly spawned processes that aren't recognized by the system's whitelist.</a:t>
            </a:r>
          </a:p>
          <a:p>
            <a:endParaRPr lang="en-US" dirty="0"/>
          </a:p>
          <a:p>
            <a:r>
              <a:rPr lang="en-US" dirty="0"/>
              <a:t>### 7. **Minimal User Disruption**</a:t>
            </a:r>
          </a:p>
          <a:p>
            <a:r>
              <a:rPr lang="en-US" dirty="0"/>
              <a:t>   - Migrating into processes like `explorer.exe` allows the attacker to hide in processes tied to user activities without causing noticeable system instability or crashes, reducing the chance of the user becoming suspicious.</a:t>
            </a:r>
          </a:p>
          <a:p>
            <a:r>
              <a:rPr lang="en-US" dirty="0"/>
              <a:t>   - Processes such as `explorer.exe` are integral to the user interface, so they are unlikely to be closed by users or admins, making them ideal for hiding malicious activity.</a:t>
            </a:r>
            <a:endParaRPr lang="en-CA" dirty="0"/>
          </a:p>
        </p:txBody>
      </p:sp>
      <p:sp>
        <p:nvSpPr>
          <p:cNvPr id="4" name="Slide Number Placeholder 3"/>
          <p:cNvSpPr>
            <a:spLocks noGrp="1"/>
          </p:cNvSpPr>
          <p:nvPr>
            <p:ph type="sldNum" sz="quarter" idx="5"/>
          </p:nvPr>
        </p:nvSpPr>
        <p:spPr/>
        <p:txBody>
          <a:bodyPr/>
          <a:lstStyle/>
          <a:p>
            <a:fld id="{95395B4A-D755-4C5E-8B4D-82DC3853BB8B}" type="slidenum">
              <a:rPr lang="en-CA" smtClean="0"/>
              <a:t>78</a:t>
            </a:fld>
            <a:endParaRPr lang="en-CA"/>
          </a:p>
        </p:txBody>
      </p:sp>
    </p:spTree>
    <p:extLst>
      <p:ext uri="{BB962C8B-B14F-4D97-AF65-F5344CB8AC3E}">
        <p14:creationId xmlns:p14="http://schemas.microsoft.com/office/powerpoint/2010/main" val="1388081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5395B4A-D755-4C5E-8B4D-82DC3853BB8B}" type="slidenum">
              <a:rPr lang="en-CA" smtClean="0"/>
              <a:t>84</a:t>
            </a:fld>
            <a:endParaRPr lang="en-CA"/>
          </a:p>
        </p:txBody>
      </p:sp>
    </p:spTree>
    <p:extLst>
      <p:ext uri="{BB962C8B-B14F-4D97-AF65-F5344CB8AC3E}">
        <p14:creationId xmlns:p14="http://schemas.microsoft.com/office/powerpoint/2010/main" val="456832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5395B4A-D755-4C5E-8B4D-82DC3853BB8B}" type="slidenum">
              <a:rPr lang="en-CA" smtClean="0"/>
              <a:t>111</a:t>
            </a:fld>
            <a:endParaRPr lang="en-CA"/>
          </a:p>
        </p:txBody>
      </p:sp>
    </p:spTree>
    <p:extLst>
      <p:ext uri="{BB962C8B-B14F-4D97-AF65-F5344CB8AC3E}">
        <p14:creationId xmlns:p14="http://schemas.microsoft.com/office/powerpoint/2010/main" val="2573742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a:t>
            </a:r>
          </a:p>
          <a:p>
            <a:r>
              <a:rPr lang="en-US" dirty="0"/>
              <a:t>Find My Public IP Address </a:t>
            </a:r>
            <a:r>
              <a:rPr lang="en-US" dirty="0">
                <a:sym typeface="Wingdings" panose="05000000000000000000" pitchFamily="2" charset="2"/>
              </a:rPr>
              <a:t></a:t>
            </a:r>
            <a:r>
              <a:rPr lang="en-US" dirty="0"/>
              <a:t> Invoke-</a:t>
            </a:r>
            <a:r>
              <a:rPr lang="en-US" dirty="0" err="1"/>
              <a:t>RestMethod</a:t>
            </a:r>
            <a:r>
              <a:rPr lang="en-US" dirty="0"/>
              <a:t> -Uri http://ifconfig.me</a:t>
            </a:r>
          </a:p>
          <a:p>
            <a:endParaRPr lang="en-CA" dirty="0"/>
          </a:p>
          <a:p>
            <a:r>
              <a:rPr lang="en-CA" dirty="0"/>
              <a:t>Find My Open Port </a:t>
            </a:r>
            <a:r>
              <a:rPr lang="en-CA" dirty="0">
                <a:sym typeface="Wingdings" panose="05000000000000000000" pitchFamily="2" charset="2"/>
              </a:rPr>
              <a:t></a:t>
            </a:r>
            <a:endParaRPr lang="en-CA" dirty="0"/>
          </a:p>
          <a:p>
            <a:r>
              <a:rPr lang="en-CA" dirty="0"/>
              <a:t>netstat -an | </a:t>
            </a:r>
            <a:r>
              <a:rPr lang="en-CA" dirty="0" err="1"/>
              <a:t>findstr</a:t>
            </a:r>
            <a:r>
              <a:rPr lang="en-CA" dirty="0"/>
              <a:t> LISTEN</a:t>
            </a:r>
          </a:p>
          <a:p>
            <a:r>
              <a:rPr lang="en-US" dirty="0"/>
              <a:t>OR</a:t>
            </a:r>
          </a:p>
          <a:p>
            <a:r>
              <a:rPr lang="en-US" dirty="0"/>
              <a:t>Get-</a:t>
            </a:r>
            <a:r>
              <a:rPr lang="en-US" dirty="0" err="1"/>
              <a:t>NetTCPConnection</a:t>
            </a:r>
            <a:r>
              <a:rPr lang="en-US" dirty="0"/>
              <a:t> | Where-Object { $_.State -eq "Listen" }</a:t>
            </a:r>
          </a:p>
          <a:p>
            <a:endParaRPr lang="en-CA" dirty="0"/>
          </a:p>
          <a:p>
            <a:r>
              <a:rPr lang="en-CA" dirty="0"/>
              <a:t>Linux</a:t>
            </a:r>
          </a:p>
          <a:p>
            <a:r>
              <a:rPr lang="en-CA" dirty="0"/>
              <a:t>IP Address </a:t>
            </a:r>
            <a:r>
              <a:rPr lang="en-CA" dirty="0">
                <a:sym typeface="Wingdings" panose="05000000000000000000" pitchFamily="2" charset="2"/>
              </a:rPr>
              <a:t> curl ifconfig.me</a:t>
            </a:r>
            <a:endParaRPr lang="en-CA" dirty="0"/>
          </a:p>
          <a:p>
            <a:r>
              <a:rPr lang="en-CA" dirty="0"/>
              <a:t>Open Port </a:t>
            </a:r>
            <a:r>
              <a:rPr lang="en-CA" dirty="0">
                <a:sym typeface="Wingdings" panose="05000000000000000000" pitchFamily="2" charset="2"/>
              </a:rPr>
              <a:t> </a:t>
            </a:r>
            <a:r>
              <a:rPr lang="en-CA" dirty="0"/>
              <a:t>netstat -</a:t>
            </a:r>
            <a:r>
              <a:rPr lang="en-CA" dirty="0" err="1"/>
              <a:t>tuln</a:t>
            </a:r>
            <a:endParaRPr lang="en-CA" dirty="0"/>
          </a:p>
          <a:p>
            <a:endParaRPr lang="en-CA" dirty="0"/>
          </a:p>
        </p:txBody>
      </p:sp>
      <p:sp>
        <p:nvSpPr>
          <p:cNvPr id="4" name="Slide Number Placeholder 3"/>
          <p:cNvSpPr>
            <a:spLocks noGrp="1"/>
          </p:cNvSpPr>
          <p:nvPr>
            <p:ph type="sldNum" sz="quarter" idx="5"/>
          </p:nvPr>
        </p:nvSpPr>
        <p:spPr/>
        <p:txBody>
          <a:bodyPr/>
          <a:lstStyle/>
          <a:p>
            <a:fld id="{95395B4A-D755-4C5E-8B4D-82DC3853BB8B}" type="slidenum">
              <a:rPr lang="en-CA" smtClean="0"/>
              <a:t>113</a:t>
            </a:fld>
            <a:endParaRPr lang="en-CA"/>
          </a:p>
        </p:txBody>
      </p:sp>
    </p:spTree>
    <p:extLst>
      <p:ext uri="{BB962C8B-B14F-4D97-AF65-F5344CB8AC3E}">
        <p14:creationId xmlns:p14="http://schemas.microsoft.com/office/powerpoint/2010/main" val="472067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5395B4A-D755-4C5E-8B4D-82DC3853BB8B}" type="slidenum">
              <a:rPr lang="en-CA" smtClean="0"/>
              <a:t>127</a:t>
            </a:fld>
            <a:endParaRPr lang="en-CA"/>
          </a:p>
        </p:txBody>
      </p:sp>
    </p:spTree>
    <p:extLst>
      <p:ext uri="{BB962C8B-B14F-4D97-AF65-F5344CB8AC3E}">
        <p14:creationId xmlns:p14="http://schemas.microsoft.com/office/powerpoint/2010/main" val="227564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639D11-6EB7-4398-B554-09E7FBB777FE}" type="datetime1">
              <a:rPr lang="en-CA" smtClean="0"/>
              <a:t>2024-09-28</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2845303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883097-F5B4-48EA-8C14-D7348DA53231}" type="datetime1">
              <a:rPr lang="en-CA" smtClean="0"/>
              <a:t>2024-09-28</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392812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35A342-7853-4F50-BF10-6B4050F34E6A}" type="datetime1">
              <a:rPr lang="en-CA" smtClean="0"/>
              <a:t>2024-09-28</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2877881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C4E4D3-E79E-4502-9BF4-4ECC7FCCD2B7}" type="datetime1">
              <a:rPr lang="en-CA" smtClean="0"/>
              <a:t>2024-09-28</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3058925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7427E2-DE4F-459C-B36F-B1B82DE1EB99}" type="datetime1">
              <a:rPr lang="en-CA" smtClean="0"/>
              <a:t>2024-09-28</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1993193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2222FF-537A-48DF-83BF-DCAE361982AB}" type="datetime1">
              <a:rPr lang="en-CA" smtClean="0"/>
              <a:t>2024-09-28</a:t>
            </a:fld>
            <a:endParaRPr lang="en-CA"/>
          </a:p>
        </p:txBody>
      </p:sp>
      <p:sp>
        <p:nvSpPr>
          <p:cNvPr id="6" name="Footer Placeholder 5"/>
          <p:cNvSpPr>
            <a:spLocks noGrp="1"/>
          </p:cNvSpPr>
          <p:nvPr>
            <p:ph type="ftr" sz="quarter" idx="11"/>
          </p:nvPr>
        </p:nvSpPr>
        <p:spPr/>
        <p:txBody>
          <a:bodyPr/>
          <a:lstStyle/>
          <a:p>
            <a:r>
              <a:rPr lang="sv-SE"/>
              <a:t>INST. : ENG.ALI BANI BAKAR &amp; ENG.Dana Al-Mahrouk</a:t>
            </a:r>
            <a:endParaRPr lang="en-CA"/>
          </a:p>
        </p:txBody>
      </p:sp>
      <p:sp>
        <p:nvSpPr>
          <p:cNvPr id="7" name="Slide Number Placeholder 6"/>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1554014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116E7-9A88-4ECB-BF28-62139007452E}" type="datetime1">
              <a:rPr lang="en-CA" smtClean="0"/>
              <a:t>2024-09-28</a:t>
            </a:fld>
            <a:endParaRPr lang="en-CA"/>
          </a:p>
        </p:txBody>
      </p:sp>
      <p:sp>
        <p:nvSpPr>
          <p:cNvPr id="8" name="Footer Placeholder 7"/>
          <p:cNvSpPr>
            <a:spLocks noGrp="1"/>
          </p:cNvSpPr>
          <p:nvPr>
            <p:ph type="ftr" sz="quarter" idx="11"/>
          </p:nvPr>
        </p:nvSpPr>
        <p:spPr/>
        <p:txBody>
          <a:bodyPr/>
          <a:lstStyle/>
          <a:p>
            <a:r>
              <a:rPr lang="sv-SE"/>
              <a:t>INST. : ENG.ALI BANI BAKAR &amp; ENG.Dana Al-Mahrouk</a:t>
            </a:r>
            <a:endParaRPr lang="en-CA"/>
          </a:p>
        </p:txBody>
      </p:sp>
      <p:sp>
        <p:nvSpPr>
          <p:cNvPr id="9" name="Slide Number Placeholder 8"/>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1493155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938BD1-CD62-4B03-B6C7-289BA1FEDEB1}" type="datetime1">
              <a:rPr lang="en-CA" smtClean="0"/>
              <a:t>2024-09-28</a:t>
            </a:fld>
            <a:endParaRPr lang="en-CA"/>
          </a:p>
        </p:txBody>
      </p:sp>
      <p:sp>
        <p:nvSpPr>
          <p:cNvPr id="4" name="Footer Placeholder 3"/>
          <p:cNvSpPr>
            <a:spLocks noGrp="1"/>
          </p:cNvSpPr>
          <p:nvPr>
            <p:ph type="ftr" sz="quarter" idx="11"/>
          </p:nvPr>
        </p:nvSpPr>
        <p:spPr/>
        <p:txBody>
          <a:bodyPr/>
          <a:lstStyle/>
          <a:p>
            <a:r>
              <a:rPr lang="sv-SE"/>
              <a:t>INST. : ENG.ALI BANI BAKAR &amp; ENG.Dana Al-Mahrouk</a:t>
            </a:r>
            <a:endParaRPr lang="en-CA"/>
          </a:p>
        </p:txBody>
      </p:sp>
      <p:sp>
        <p:nvSpPr>
          <p:cNvPr id="5" name="Slide Number Placeholder 4"/>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291376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FD6D9-EF54-4D34-8C10-BF0506124F2D}" type="datetime1">
              <a:rPr lang="en-CA" smtClean="0"/>
              <a:t>2024-09-28</a:t>
            </a:fld>
            <a:endParaRPr lang="en-CA"/>
          </a:p>
        </p:txBody>
      </p:sp>
      <p:sp>
        <p:nvSpPr>
          <p:cNvPr id="3" name="Footer Placeholder 2"/>
          <p:cNvSpPr>
            <a:spLocks noGrp="1"/>
          </p:cNvSpPr>
          <p:nvPr>
            <p:ph type="ftr" sz="quarter" idx="11"/>
          </p:nvPr>
        </p:nvSpPr>
        <p:spPr/>
        <p:txBody>
          <a:bodyPr/>
          <a:lstStyle/>
          <a:p>
            <a:r>
              <a:rPr lang="sv-SE"/>
              <a:t>INST. : ENG.ALI BANI BAKAR &amp; ENG.Dana Al-Mahrouk</a:t>
            </a:r>
            <a:endParaRPr lang="en-CA"/>
          </a:p>
        </p:txBody>
      </p:sp>
      <p:sp>
        <p:nvSpPr>
          <p:cNvPr id="4" name="Slide Number Placeholder 3"/>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69127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90E974-F95B-439A-B09E-9A717B9D02D7}" type="datetime1">
              <a:rPr lang="en-CA" smtClean="0"/>
              <a:t>2024-09-28</a:t>
            </a:fld>
            <a:endParaRPr lang="en-CA"/>
          </a:p>
        </p:txBody>
      </p:sp>
      <p:sp>
        <p:nvSpPr>
          <p:cNvPr id="6" name="Footer Placeholder 5"/>
          <p:cNvSpPr>
            <a:spLocks noGrp="1"/>
          </p:cNvSpPr>
          <p:nvPr>
            <p:ph type="ftr" sz="quarter" idx="11"/>
          </p:nvPr>
        </p:nvSpPr>
        <p:spPr/>
        <p:txBody>
          <a:bodyPr/>
          <a:lstStyle/>
          <a:p>
            <a:r>
              <a:rPr lang="sv-SE"/>
              <a:t>INST. : ENG.ALI BANI BAKAR &amp; ENG.Dana Al-Mahrouk</a:t>
            </a:r>
            <a:endParaRPr lang="en-CA"/>
          </a:p>
        </p:txBody>
      </p:sp>
      <p:sp>
        <p:nvSpPr>
          <p:cNvPr id="7" name="Slide Number Placeholder 6"/>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2796694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C48065-E40E-4F6A-AF97-AF48278CF618}" type="datetime1">
              <a:rPr lang="en-CA" smtClean="0"/>
              <a:t>2024-09-28</a:t>
            </a:fld>
            <a:endParaRPr lang="en-CA"/>
          </a:p>
        </p:txBody>
      </p:sp>
      <p:sp>
        <p:nvSpPr>
          <p:cNvPr id="6" name="Footer Placeholder 5"/>
          <p:cNvSpPr>
            <a:spLocks noGrp="1"/>
          </p:cNvSpPr>
          <p:nvPr>
            <p:ph type="ftr" sz="quarter" idx="11"/>
          </p:nvPr>
        </p:nvSpPr>
        <p:spPr/>
        <p:txBody>
          <a:bodyPr/>
          <a:lstStyle/>
          <a:p>
            <a:r>
              <a:rPr lang="sv-SE"/>
              <a:t>INST. : ENG.ALI BANI BAKAR &amp; ENG.Dana Al-Mahrouk</a:t>
            </a:r>
            <a:endParaRPr lang="en-CA"/>
          </a:p>
        </p:txBody>
      </p:sp>
      <p:sp>
        <p:nvSpPr>
          <p:cNvPr id="7" name="Slide Number Placeholder 6"/>
          <p:cNvSpPr>
            <a:spLocks noGrp="1"/>
          </p:cNvSpPr>
          <p:nvPr>
            <p:ph type="sldNum" sz="quarter" idx="12"/>
          </p:nvPr>
        </p:nvSpPr>
        <p:spPr/>
        <p:txBody>
          <a:bodyPr/>
          <a:lstStyle/>
          <a:p>
            <a:fld id="{D319508D-9386-465E-B19A-FDB9F9CDF3A8}" type="slidenum">
              <a:rPr lang="en-CA" smtClean="0"/>
              <a:t>‹#›</a:t>
            </a:fld>
            <a:endParaRPr lang="en-CA"/>
          </a:p>
        </p:txBody>
      </p:sp>
    </p:spTree>
    <p:extLst>
      <p:ext uri="{BB962C8B-B14F-4D97-AF65-F5344CB8AC3E}">
        <p14:creationId xmlns:p14="http://schemas.microsoft.com/office/powerpoint/2010/main" val="2203364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7F9C128-DBEE-4415-A5A3-48FC36F7C4C9}" type="datetime1">
              <a:rPr lang="en-CA" smtClean="0"/>
              <a:t>2024-09-28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r>
              <a:rPr lang="sv-SE"/>
              <a:t>INST. : ENG.ALI BANI BAKAR &amp; ENG.Dana Al-Mahrouk</a:t>
            </a:r>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D319508D-9386-465E-B19A-FDB9F9CDF3A8}" type="slidenum">
              <a:rPr lang="en-CA" smtClean="0"/>
              <a:t>‹#›</a:t>
            </a:fld>
            <a:endParaRPr lang="en-CA"/>
          </a:p>
        </p:txBody>
      </p:sp>
    </p:spTree>
    <p:extLst>
      <p:ext uri="{BB962C8B-B14F-4D97-AF65-F5344CB8AC3E}">
        <p14:creationId xmlns:p14="http://schemas.microsoft.com/office/powerpoint/2010/main" val="304594525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96.png"/><Relationship Id="rId7" Type="http://schemas.openxmlformats.org/officeDocument/2006/relationships/image" Target="../media/image124.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00.svg"/><Relationship Id="rId5" Type="http://schemas.openxmlformats.org/officeDocument/2006/relationships/image" Target="../media/image122.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svg"/></Relationships>
</file>

<file path=ppt/slides/_rels/slide1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10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png"/><Relationship Id="rId7"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94.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96.png"/><Relationship Id="rId10" Type="http://schemas.openxmlformats.org/officeDocument/2006/relationships/image" Target="../media/image136.png"/><Relationship Id="rId4" Type="http://schemas.openxmlformats.org/officeDocument/2006/relationships/image" Target="../media/image95.png"/><Relationship Id="rId9" Type="http://schemas.openxmlformats.org/officeDocument/2006/relationships/image" Target="../media/image135.png"/></Relationships>
</file>

<file path=ppt/slides/_rels/slide1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95.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144.png"/><Relationship Id="rId5" Type="http://schemas.openxmlformats.org/officeDocument/2006/relationships/image" Target="../media/image123.png"/><Relationship Id="rId10" Type="http://schemas.openxmlformats.org/officeDocument/2006/relationships/image" Target="../media/image143.png"/><Relationship Id="rId4" Type="http://schemas.openxmlformats.org/officeDocument/2006/relationships/image" Target="../media/image96.png"/><Relationship Id="rId9" Type="http://schemas.openxmlformats.org/officeDocument/2006/relationships/image" Target="../media/image142.png"/></Relationships>
</file>

<file path=ppt/slides/_rels/slide1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jpg"/></Relationships>
</file>

<file path=ppt/slides/_rels/slide116.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94.png"/><Relationship Id="rId18" Type="http://schemas.openxmlformats.org/officeDocument/2006/relationships/image" Target="../media/image97.png"/><Relationship Id="rId3" Type="http://schemas.openxmlformats.org/officeDocument/2006/relationships/image" Target="../media/image151.png"/><Relationship Id="rId7" Type="http://schemas.openxmlformats.org/officeDocument/2006/relationships/image" Target="../media/image129.svg"/><Relationship Id="rId12" Type="http://schemas.openxmlformats.org/officeDocument/2006/relationships/image" Target="../media/image96.png"/><Relationship Id="rId17" Type="http://schemas.openxmlformats.org/officeDocument/2006/relationships/image" Target="../media/image100.svg"/><Relationship Id="rId2" Type="http://schemas.openxmlformats.org/officeDocument/2006/relationships/image" Target="../media/image150.png"/><Relationship Id="rId16"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95.png"/><Relationship Id="rId5" Type="http://schemas.openxmlformats.org/officeDocument/2006/relationships/image" Target="../media/image127.svg"/><Relationship Id="rId15" Type="http://schemas.openxmlformats.org/officeDocument/2006/relationships/image" Target="../media/image123.png"/><Relationship Id="rId10" Type="http://schemas.openxmlformats.org/officeDocument/2006/relationships/image" Target="../media/image124.png"/><Relationship Id="rId4" Type="http://schemas.openxmlformats.org/officeDocument/2006/relationships/image" Target="../media/image126.png"/><Relationship Id="rId9" Type="http://schemas.openxmlformats.org/officeDocument/2006/relationships/image" Target="../media/image1420.png"/><Relationship Id="rId14" Type="http://schemas.openxmlformats.org/officeDocument/2006/relationships/image" Target="../media/image122.png"/></Relationships>
</file>

<file path=ppt/slides/_rels/slide117.xml.rels><?xml version="1.0" encoding="UTF-8" standalone="yes"?>
<Relationships xmlns="http://schemas.openxmlformats.org/package/2006/relationships"><Relationship Id="rId2" Type="http://schemas.openxmlformats.org/officeDocument/2006/relationships/hyperlink" Target="http://www.bau.edu.jo/"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sv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svg"/></Relationships>
</file>

<file path=ppt/slides/_rels/slide8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103.png"/><Relationship Id="rId12"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97.png"/><Relationship Id="rId5" Type="http://schemas.openxmlformats.org/officeDocument/2006/relationships/image" Target="../media/image101.png"/><Relationship Id="rId10" Type="http://schemas.openxmlformats.org/officeDocument/2006/relationships/image" Target="../media/image94.png"/><Relationship Id="rId4" Type="http://schemas.openxmlformats.org/officeDocument/2006/relationships/image" Target="../media/image96.png"/><Relationship Id="rId9" Type="http://schemas.openxmlformats.org/officeDocument/2006/relationships/image" Target="../media/image105.png"/></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467F-3CEC-9C1D-6F8A-453CD0735DE1}"/>
              </a:ext>
            </a:extLst>
          </p:cNvPr>
          <p:cNvSpPr>
            <a:spLocks noGrp="1"/>
          </p:cNvSpPr>
          <p:nvPr>
            <p:ph type="ctrTitle"/>
          </p:nvPr>
        </p:nvSpPr>
        <p:spPr>
          <a:xfrm>
            <a:off x="1378084" y="3818106"/>
            <a:ext cx="9144000" cy="815401"/>
          </a:xfrm>
        </p:spPr>
        <p:txBody>
          <a:bodyPr>
            <a:normAutofit fontScale="90000"/>
          </a:bodyPr>
          <a:lstStyle/>
          <a:p>
            <a:r>
              <a:rPr lang="en-US" sz="4000" b="1" dirty="0"/>
              <a:t>CYBER SECURITY UPSKILLING</a:t>
            </a:r>
            <a:br>
              <a:rPr lang="en-US" sz="4000" b="1" dirty="0"/>
            </a:br>
            <a:r>
              <a:rPr lang="en-US" sz="4000" b="1" dirty="0"/>
              <a:t> PROGRAM</a:t>
            </a:r>
            <a:br>
              <a:rPr lang="en-US" sz="4000" b="1" dirty="0"/>
            </a:br>
            <a:br>
              <a:rPr lang="en-US" sz="4000" b="1" dirty="0"/>
            </a:br>
            <a:r>
              <a:rPr lang="ar-JO" sz="2700" b="1" dirty="0"/>
              <a:t>قدم خلال مبادرة زنك/2 في جامعة البلقاء التطبيقية</a:t>
            </a:r>
            <a:br>
              <a:rPr lang="en-US" sz="2700" b="1" dirty="0"/>
            </a:br>
            <a:r>
              <a:rPr lang="ar-JO" sz="2700" b="1" dirty="0"/>
              <a:t> بالتعاون مع أكاديمية سايبر شيلد</a:t>
            </a:r>
            <a:br>
              <a:rPr lang="en-US" sz="2700" b="1" dirty="0"/>
            </a:br>
            <a:br>
              <a:rPr lang="en-US" sz="4000" b="1" dirty="0"/>
            </a:br>
            <a:r>
              <a:rPr lang="en-US" sz="2700" b="1" dirty="0"/>
              <a:t>SEP 2024</a:t>
            </a:r>
            <a:br>
              <a:rPr lang="en-US" sz="4000" b="1" dirty="0"/>
            </a:br>
            <a:r>
              <a:rPr lang="en-US" sz="4000" b="1" dirty="0"/>
              <a:t>Nmap &amp; Ethical Hacking Part</a:t>
            </a:r>
            <a:br>
              <a:rPr lang="en-US" sz="4000" b="1" dirty="0"/>
            </a:br>
            <a:r>
              <a:rPr lang="en-US" sz="2200" b="1" dirty="0"/>
              <a:t>Version 1</a:t>
            </a:r>
            <a:endParaRPr lang="en-CA" sz="4000" b="1" dirty="0"/>
          </a:p>
        </p:txBody>
      </p:sp>
      <p:sp>
        <p:nvSpPr>
          <p:cNvPr id="3" name="Subtitle 2">
            <a:extLst>
              <a:ext uri="{FF2B5EF4-FFF2-40B4-BE49-F238E27FC236}">
                <a16:creationId xmlns:a16="http://schemas.microsoft.com/office/drawing/2014/main" id="{C51A5453-18B3-ABC3-843C-1B3077725289}"/>
              </a:ext>
            </a:extLst>
          </p:cNvPr>
          <p:cNvSpPr>
            <a:spLocks noGrp="1"/>
          </p:cNvSpPr>
          <p:nvPr>
            <p:ph type="subTitle" idx="1"/>
          </p:nvPr>
        </p:nvSpPr>
        <p:spPr>
          <a:xfrm>
            <a:off x="2071992" y="6060332"/>
            <a:ext cx="7428688" cy="1595336"/>
          </a:xfrm>
        </p:spPr>
        <p:txBody>
          <a:bodyPr>
            <a:normAutofit/>
          </a:bodyPr>
          <a:lstStyle/>
          <a:p>
            <a:r>
              <a:rPr lang="en-US" sz="1600" dirty="0"/>
              <a:t>INST.:ENG.ALI BANI BAKAR-</a:t>
            </a:r>
            <a:r>
              <a:rPr lang="en-US" sz="1200" dirty="0"/>
              <a:t>0778642376(CYBER SHIELD ACADEMY)</a:t>
            </a:r>
          </a:p>
          <a:p>
            <a:r>
              <a:rPr lang="en-US" sz="1600" dirty="0"/>
              <a:t>DONE BY:      ENG.  Dana Al-Mahrouk-</a:t>
            </a:r>
            <a:r>
              <a:rPr lang="en-US" sz="1200" dirty="0"/>
              <a:t>0798697842-BAU.UNIV.</a:t>
            </a:r>
            <a:endParaRPr lang="en-CA" sz="1600" dirty="0"/>
          </a:p>
        </p:txBody>
      </p:sp>
    </p:spTree>
    <p:extLst>
      <p:ext uri="{BB962C8B-B14F-4D97-AF65-F5344CB8AC3E}">
        <p14:creationId xmlns:p14="http://schemas.microsoft.com/office/powerpoint/2010/main" val="3633291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16D8-1A16-71D4-2BF8-7CFF82880568}"/>
              </a:ext>
            </a:extLst>
          </p:cNvPr>
          <p:cNvSpPr>
            <a:spLocks noGrp="1"/>
          </p:cNvSpPr>
          <p:nvPr>
            <p:ph type="title"/>
          </p:nvPr>
        </p:nvSpPr>
        <p:spPr/>
        <p:txBody>
          <a:bodyPr/>
          <a:lstStyle/>
          <a:p>
            <a:r>
              <a:rPr lang="en-US" dirty="0"/>
              <a:t>Nmap </a:t>
            </a:r>
            <a:r>
              <a:rPr lang="en-US" dirty="0">
                <a:sym typeface="Wingdings" panose="05000000000000000000" pitchFamily="2" charset="2"/>
              </a:rPr>
              <a:t> </a:t>
            </a:r>
            <a:r>
              <a:rPr lang="en-US" sz="4400" dirty="0">
                <a:sym typeface="Wingdings" panose="05000000000000000000" pitchFamily="2" charset="2"/>
              </a:rPr>
              <a:t>specific host</a:t>
            </a:r>
            <a:endParaRPr lang="en-CA" dirty="0"/>
          </a:p>
        </p:txBody>
      </p:sp>
      <p:sp>
        <p:nvSpPr>
          <p:cNvPr id="3" name="Content Placeholder 2">
            <a:extLst>
              <a:ext uri="{FF2B5EF4-FFF2-40B4-BE49-F238E27FC236}">
                <a16:creationId xmlns:a16="http://schemas.microsoft.com/office/drawing/2014/main" id="{B88D74F8-A21B-A9E5-EA68-4C2FAA4E45FA}"/>
              </a:ext>
            </a:extLst>
          </p:cNvPr>
          <p:cNvSpPr>
            <a:spLocks noGrp="1"/>
          </p:cNvSpPr>
          <p:nvPr>
            <p:ph idx="1"/>
          </p:nvPr>
        </p:nvSpPr>
        <p:spPr/>
        <p:txBody>
          <a:bodyPr>
            <a:normAutofit/>
          </a:bodyPr>
          <a:lstStyle/>
          <a:p>
            <a:pPr marL="0" indent="0">
              <a:buNone/>
            </a:pPr>
            <a:r>
              <a:rPr lang="en-US" sz="2000" dirty="0"/>
              <a:t>Nmap 192.168.186.131/24 </a:t>
            </a:r>
            <a:r>
              <a:rPr lang="en-US" sz="2000" dirty="0">
                <a:sym typeface="Wingdings" panose="05000000000000000000" pitchFamily="2" charset="2"/>
              </a:rPr>
              <a:t> specific network</a:t>
            </a:r>
          </a:p>
          <a:p>
            <a:pPr marL="0" indent="0">
              <a:buNone/>
            </a:pPr>
            <a:r>
              <a:rPr lang="en-US" sz="2000" dirty="0"/>
              <a:t>Nmap 192.168.186.131/32 </a:t>
            </a:r>
            <a:r>
              <a:rPr lang="en-US" sz="2000" dirty="0">
                <a:sym typeface="Wingdings" panose="05000000000000000000" pitchFamily="2" charset="2"/>
              </a:rPr>
              <a:t> specific host</a:t>
            </a:r>
          </a:p>
          <a:p>
            <a:pPr marL="0" indent="0">
              <a:buNone/>
            </a:pPr>
            <a:r>
              <a:rPr lang="en-US" sz="2000" dirty="0"/>
              <a:t>Nmap 192.168.186.131 </a:t>
            </a:r>
            <a:r>
              <a:rPr lang="en-US" sz="2000" dirty="0">
                <a:sym typeface="Wingdings" panose="05000000000000000000" pitchFamily="2" charset="2"/>
              </a:rPr>
              <a:t> specific host</a:t>
            </a:r>
          </a:p>
          <a:p>
            <a:pPr marL="0" indent="0">
              <a:buNone/>
            </a:pPr>
            <a:endParaRPr lang="en-CA" sz="2000" dirty="0"/>
          </a:p>
          <a:p>
            <a:pPr marL="0" indent="0">
              <a:buNone/>
            </a:pPr>
            <a:endParaRPr lang="en-CA" sz="2000" dirty="0"/>
          </a:p>
          <a:p>
            <a:pPr marL="0" indent="0">
              <a:buNone/>
            </a:pPr>
            <a:endParaRPr lang="en-CA" sz="2000" dirty="0"/>
          </a:p>
        </p:txBody>
      </p:sp>
      <p:pic>
        <p:nvPicPr>
          <p:cNvPr id="5" name="Picture 4">
            <a:extLst>
              <a:ext uri="{FF2B5EF4-FFF2-40B4-BE49-F238E27FC236}">
                <a16:creationId xmlns:a16="http://schemas.microsoft.com/office/drawing/2014/main" id="{08DAA0CD-B007-8150-D8FB-632D022B7C51}"/>
              </a:ext>
            </a:extLst>
          </p:cNvPr>
          <p:cNvPicPr>
            <a:picLocks noChangeAspect="1"/>
          </p:cNvPicPr>
          <p:nvPr/>
        </p:nvPicPr>
        <p:blipFill>
          <a:blip r:embed="rId2"/>
          <a:stretch>
            <a:fillRect/>
          </a:stretch>
        </p:blipFill>
        <p:spPr>
          <a:xfrm>
            <a:off x="6579220" y="1218573"/>
            <a:ext cx="5463168" cy="5452762"/>
          </a:xfrm>
          <a:prstGeom prst="rect">
            <a:avLst/>
          </a:prstGeom>
        </p:spPr>
      </p:pic>
      <p:sp>
        <p:nvSpPr>
          <p:cNvPr id="4" name="Rectangle 3">
            <a:extLst>
              <a:ext uri="{FF2B5EF4-FFF2-40B4-BE49-F238E27FC236}">
                <a16:creationId xmlns:a16="http://schemas.microsoft.com/office/drawing/2014/main" id="{1CBB2662-9A87-9B52-A50D-BBA12E0531B0}"/>
              </a:ext>
            </a:extLst>
          </p:cNvPr>
          <p:cNvSpPr/>
          <p:nvPr/>
        </p:nvSpPr>
        <p:spPr>
          <a:xfrm>
            <a:off x="6927649" y="1385043"/>
            <a:ext cx="1775287" cy="2070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ooter Placeholder 5">
            <a:extLst>
              <a:ext uri="{FF2B5EF4-FFF2-40B4-BE49-F238E27FC236}">
                <a16:creationId xmlns:a16="http://schemas.microsoft.com/office/drawing/2014/main" id="{7E745E9A-C1FD-9585-0AEA-83C95547F9B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3275478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39BA-2BBD-1725-E63E-360C37622561}"/>
              </a:ext>
            </a:extLst>
          </p:cNvPr>
          <p:cNvSpPr>
            <a:spLocks noGrp="1"/>
          </p:cNvSpPr>
          <p:nvPr>
            <p:ph type="title"/>
          </p:nvPr>
        </p:nvSpPr>
        <p:spPr/>
        <p:txBody>
          <a:bodyPr/>
          <a:lstStyle/>
          <a:p>
            <a:r>
              <a:rPr lang="en-US" dirty="0"/>
              <a:t>Kernal VS Application</a:t>
            </a:r>
            <a:endParaRPr lang="en-CA" dirty="0"/>
          </a:p>
        </p:txBody>
      </p:sp>
      <p:sp>
        <p:nvSpPr>
          <p:cNvPr id="4" name="Footer Placeholder 3">
            <a:extLst>
              <a:ext uri="{FF2B5EF4-FFF2-40B4-BE49-F238E27FC236}">
                <a16:creationId xmlns:a16="http://schemas.microsoft.com/office/drawing/2014/main" id="{3ECA166F-E5B7-DB70-2D95-E773C9CB4206}"/>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5" name="Content Placeholder 4">
            <a:extLst>
              <a:ext uri="{FF2B5EF4-FFF2-40B4-BE49-F238E27FC236}">
                <a16:creationId xmlns:a16="http://schemas.microsoft.com/office/drawing/2014/main" id="{BC22D43B-7CE7-0457-A243-F1AB00B9B9EB}"/>
              </a:ext>
            </a:extLst>
          </p:cNvPr>
          <p:cNvGraphicFramePr>
            <a:graphicFrameLocks/>
          </p:cNvGraphicFramePr>
          <p:nvPr>
            <p:extLst>
              <p:ext uri="{D42A27DB-BD31-4B8C-83A1-F6EECF244321}">
                <p14:modId xmlns:p14="http://schemas.microsoft.com/office/powerpoint/2010/main" val="3158555428"/>
              </p:ext>
            </p:extLst>
          </p:nvPr>
        </p:nvGraphicFramePr>
        <p:xfrm>
          <a:off x="838200" y="1868129"/>
          <a:ext cx="10515600" cy="3842219"/>
        </p:xfrm>
        <a:graphic>
          <a:graphicData uri="http://schemas.openxmlformats.org/drawingml/2006/table">
            <a:tbl>
              <a:tblPr firstRow="1" bandRow="1">
                <a:tableStyleId>{E8B1032C-EA38-4F05-BA0D-38AFFFC7BED3}</a:tableStyleId>
              </a:tblPr>
              <a:tblGrid>
                <a:gridCol w="2032326">
                  <a:extLst>
                    <a:ext uri="{9D8B030D-6E8A-4147-A177-3AD203B41FA5}">
                      <a16:colId xmlns:a16="http://schemas.microsoft.com/office/drawing/2014/main" val="4039491544"/>
                    </a:ext>
                  </a:extLst>
                </a:gridCol>
                <a:gridCol w="4438373">
                  <a:extLst>
                    <a:ext uri="{9D8B030D-6E8A-4147-A177-3AD203B41FA5}">
                      <a16:colId xmlns:a16="http://schemas.microsoft.com/office/drawing/2014/main" val="1538524162"/>
                    </a:ext>
                  </a:extLst>
                </a:gridCol>
                <a:gridCol w="4044901">
                  <a:extLst>
                    <a:ext uri="{9D8B030D-6E8A-4147-A177-3AD203B41FA5}">
                      <a16:colId xmlns:a16="http://schemas.microsoft.com/office/drawing/2014/main" val="2134363558"/>
                    </a:ext>
                  </a:extLst>
                </a:gridCol>
              </a:tblGrid>
              <a:tr h="360527">
                <a:tc>
                  <a:txBody>
                    <a:bodyPr/>
                    <a:lstStyle/>
                    <a:p>
                      <a:pPr algn="ctr"/>
                      <a:r>
                        <a:rPr lang="en-CA" dirty="0"/>
                        <a:t>Feature</a:t>
                      </a:r>
                    </a:p>
                  </a:txBody>
                  <a:tcPr/>
                </a:tc>
                <a:tc>
                  <a:txBody>
                    <a:bodyPr/>
                    <a:lstStyle/>
                    <a:p>
                      <a:pPr algn="ctr"/>
                      <a:r>
                        <a:rPr lang="en-CA" dirty="0"/>
                        <a:t>Kernel</a:t>
                      </a:r>
                    </a:p>
                  </a:txBody>
                  <a:tcPr/>
                </a:tc>
                <a:tc>
                  <a:txBody>
                    <a:bodyPr/>
                    <a:lstStyle/>
                    <a:p>
                      <a:pPr algn="ctr"/>
                      <a:r>
                        <a:rPr lang="en-US" dirty="0"/>
                        <a:t>Application</a:t>
                      </a:r>
                      <a:endParaRPr lang="en-CA" dirty="0"/>
                    </a:p>
                  </a:txBody>
                  <a:tcPr/>
                </a:tc>
                <a:extLst>
                  <a:ext uri="{0D108BD9-81ED-4DB2-BD59-A6C34878D82A}">
                    <a16:rowId xmlns:a16="http://schemas.microsoft.com/office/drawing/2014/main" val="2928360785"/>
                  </a:ext>
                </a:extLst>
              </a:tr>
              <a:tr h="1163252">
                <a:tc>
                  <a:txBody>
                    <a:bodyPr/>
                    <a:lstStyle/>
                    <a:p>
                      <a:pPr algn="ctr"/>
                      <a:r>
                        <a:rPr lang="en-CA" sz="1600" b="1" dirty="0"/>
                        <a:t>Definition</a:t>
                      </a:r>
                    </a:p>
                  </a:txBody>
                  <a:tcPr anchor="ctr"/>
                </a:tc>
                <a:tc>
                  <a:txBody>
                    <a:bodyPr/>
                    <a:lstStyle/>
                    <a:p>
                      <a:r>
                        <a:rPr lang="en-US" sz="1600" dirty="0"/>
                        <a:t>The core component of an OS that manages HW resources and facilitates communication between HW &amp; SW.</a:t>
                      </a:r>
                      <a:endParaRPr lang="en-CA" sz="1600" dirty="0"/>
                    </a:p>
                  </a:txBody>
                  <a:tcPr/>
                </a:tc>
                <a:tc>
                  <a:txBody>
                    <a:bodyPr/>
                    <a:lstStyle/>
                    <a:p>
                      <a:r>
                        <a:rPr lang="en-US" sz="1600" dirty="0"/>
                        <a:t>Programs designed to perform specific tasks for the user, running on top of the OS.</a:t>
                      </a:r>
                      <a:endParaRPr lang="en-CA" sz="1600" dirty="0"/>
                    </a:p>
                  </a:txBody>
                  <a:tcPr/>
                </a:tc>
                <a:extLst>
                  <a:ext uri="{0D108BD9-81ED-4DB2-BD59-A6C34878D82A}">
                    <a16:rowId xmlns:a16="http://schemas.microsoft.com/office/drawing/2014/main" val="3432588478"/>
                  </a:ext>
                </a:extLst>
              </a:tr>
              <a:tr h="1163252">
                <a:tc>
                  <a:txBody>
                    <a:bodyPr/>
                    <a:lstStyle/>
                    <a:p>
                      <a:pPr algn="ctr"/>
                      <a:r>
                        <a:rPr lang="en-CA" sz="1600" b="1" dirty="0"/>
                        <a:t>Role</a:t>
                      </a:r>
                    </a:p>
                  </a:txBody>
                  <a:tcPr anchor="ctr"/>
                </a:tc>
                <a:tc>
                  <a:txBody>
                    <a:bodyPr/>
                    <a:lstStyle/>
                    <a:p>
                      <a:r>
                        <a:rPr lang="en-US" sz="1600" dirty="0"/>
                        <a:t>Manages low-level tasks like CPU scheduling, memory management, file systems, and hardware communication.</a:t>
                      </a:r>
                      <a:endParaRPr lang="en-CA" sz="1600" dirty="0"/>
                    </a:p>
                  </a:txBody>
                  <a:tcPr/>
                </a:tc>
                <a:tc>
                  <a:txBody>
                    <a:bodyPr/>
                    <a:lstStyle/>
                    <a:p>
                      <a:r>
                        <a:rPr lang="en-US" sz="1600" dirty="0"/>
                        <a:t>Provides a user-friendly interface and tools for accomplishing specific tasks.</a:t>
                      </a:r>
                      <a:endParaRPr lang="en-CA" sz="1600" dirty="0"/>
                    </a:p>
                  </a:txBody>
                  <a:tcPr/>
                </a:tc>
                <a:extLst>
                  <a:ext uri="{0D108BD9-81ED-4DB2-BD59-A6C34878D82A}">
                    <a16:rowId xmlns:a16="http://schemas.microsoft.com/office/drawing/2014/main" val="2380783859"/>
                  </a:ext>
                </a:extLst>
              </a:tr>
              <a:tr h="565946">
                <a:tc>
                  <a:txBody>
                    <a:bodyPr/>
                    <a:lstStyle/>
                    <a:p>
                      <a:pPr algn="ctr"/>
                      <a:r>
                        <a:rPr lang="en-CA" sz="1600" b="1" dirty="0"/>
                        <a:t>Level</a:t>
                      </a:r>
                    </a:p>
                  </a:txBody>
                  <a:tcPr anchor="ctr"/>
                </a:tc>
                <a:tc>
                  <a:txBody>
                    <a:bodyPr/>
                    <a:lstStyle/>
                    <a:p>
                      <a:r>
                        <a:rPr lang="en-CA" sz="1600" b="1" dirty="0"/>
                        <a:t>system level</a:t>
                      </a:r>
                      <a:r>
                        <a:rPr lang="en-CA" sz="1600" dirty="0"/>
                        <a:t>, interacting directly with hardware.</a:t>
                      </a:r>
                    </a:p>
                  </a:txBody>
                  <a:tcPr/>
                </a:tc>
                <a:tc>
                  <a:txBody>
                    <a:bodyPr/>
                    <a:lstStyle/>
                    <a:p>
                      <a:r>
                        <a:rPr lang="en-US" sz="1600" b="1" dirty="0"/>
                        <a:t>user level</a:t>
                      </a:r>
                      <a:r>
                        <a:rPr lang="en-US" sz="1600" dirty="0"/>
                        <a:t>, interacting with the kernel for hardware access.</a:t>
                      </a:r>
                      <a:endParaRPr lang="en-CA" sz="1600" dirty="0"/>
                    </a:p>
                  </a:txBody>
                  <a:tcPr/>
                </a:tc>
                <a:extLst>
                  <a:ext uri="{0D108BD9-81ED-4DB2-BD59-A6C34878D82A}">
                    <a16:rowId xmlns:a16="http://schemas.microsoft.com/office/drawing/2014/main" val="152243324"/>
                  </a:ext>
                </a:extLst>
              </a:tr>
              <a:tr h="570835">
                <a:tc>
                  <a:txBody>
                    <a:bodyPr/>
                    <a:lstStyle/>
                    <a:p>
                      <a:pPr algn="ctr"/>
                      <a:r>
                        <a:rPr lang="en-CA" sz="1600" b="1" dirty="0"/>
                        <a:t>Execution Mode</a:t>
                      </a:r>
                    </a:p>
                  </a:txBody>
                  <a:tcPr anchor="ctr"/>
                </a:tc>
                <a:tc>
                  <a:txBody>
                    <a:bodyPr/>
                    <a:lstStyle/>
                    <a:p>
                      <a:r>
                        <a:rPr lang="en-CA" sz="1600" b="1" dirty="0"/>
                        <a:t>privileged mode</a:t>
                      </a:r>
                      <a:r>
                        <a:rPr lang="en-CA" sz="1600" dirty="0"/>
                        <a:t> (kernel mode)</a:t>
                      </a:r>
                    </a:p>
                  </a:txBody>
                  <a:tcPr/>
                </a:tc>
                <a:tc>
                  <a:txBody>
                    <a:bodyPr/>
                    <a:lstStyle/>
                    <a:p>
                      <a:r>
                        <a:rPr lang="en-CA" sz="1600" dirty="0"/>
                        <a:t>Runs in </a:t>
                      </a:r>
                      <a:r>
                        <a:rPr lang="en-CA" sz="1600" b="1" dirty="0"/>
                        <a:t>user mode</a:t>
                      </a:r>
                      <a:endParaRPr lang="en-CA" sz="1600" dirty="0"/>
                    </a:p>
                  </a:txBody>
                  <a:tcPr/>
                </a:tc>
                <a:extLst>
                  <a:ext uri="{0D108BD9-81ED-4DB2-BD59-A6C34878D82A}">
                    <a16:rowId xmlns:a16="http://schemas.microsoft.com/office/drawing/2014/main" val="1193671426"/>
                  </a:ext>
                </a:extLst>
              </a:tr>
            </a:tbl>
          </a:graphicData>
        </a:graphic>
      </p:graphicFrame>
    </p:spTree>
    <p:extLst>
      <p:ext uri="{BB962C8B-B14F-4D97-AF65-F5344CB8AC3E}">
        <p14:creationId xmlns:p14="http://schemas.microsoft.com/office/powerpoint/2010/main" val="37601836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B591A-4BEE-0CF1-10C1-7F990146FA37}"/>
              </a:ext>
            </a:extLst>
          </p:cNvPr>
          <p:cNvSpPr>
            <a:spLocks noGrp="1"/>
          </p:cNvSpPr>
          <p:nvPr>
            <p:ph type="title"/>
          </p:nvPr>
        </p:nvSpPr>
        <p:spPr/>
        <p:txBody>
          <a:bodyPr/>
          <a:lstStyle/>
          <a:p>
            <a:r>
              <a:rPr lang="en-US" dirty="0"/>
              <a:t>Telnet VS SSH </a:t>
            </a:r>
            <a:endParaRPr lang="en-CA" dirty="0"/>
          </a:p>
        </p:txBody>
      </p:sp>
      <p:sp>
        <p:nvSpPr>
          <p:cNvPr id="3" name="Content Placeholder 2">
            <a:extLst>
              <a:ext uri="{FF2B5EF4-FFF2-40B4-BE49-F238E27FC236}">
                <a16:creationId xmlns:a16="http://schemas.microsoft.com/office/drawing/2014/main" id="{4E0D93A9-9786-825D-C669-B5681C49A275}"/>
              </a:ext>
            </a:extLst>
          </p:cNvPr>
          <p:cNvSpPr>
            <a:spLocks noGrp="1"/>
          </p:cNvSpPr>
          <p:nvPr>
            <p:ph idx="1"/>
          </p:nvPr>
        </p:nvSpPr>
        <p:spPr>
          <a:xfrm>
            <a:off x="243090" y="1602658"/>
            <a:ext cx="6998958" cy="841357"/>
          </a:xfrm>
        </p:spPr>
        <p:txBody>
          <a:bodyPr>
            <a:normAutofit/>
          </a:bodyPr>
          <a:lstStyle/>
          <a:p>
            <a:r>
              <a:rPr lang="en-US" sz="2000" dirty="0"/>
              <a:t> both network protocols used to access and manage remote devices, such as servers or routers.</a:t>
            </a:r>
          </a:p>
        </p:txBody>
      </p:sp>
      <p:sp>
        <p:nvSpPr>
          <p:cNvPr id="4" name="Footer Placeholder 3">
            <a:extLst>
              <a:ext uri="{FF2B5EF4-FFF2-40B4-BE49-F238E27FC236}">
                <a16:creationId xmlns:a16="http://schemas.microsoft.com/office/drawing/2014/main" id="{013BEF7C-8968-1325-8F64-F7194828A11C}"/>
              </a:ext>
            </a:extLst>
          </p:cNvPr>
          <p:cNvSpPr>
            <a:spLocks noGrp="1"/>
          </p:cNvSpPr>
          <p:nvPr>
            <p:ph type="ftr" sz="quarter" idx="11"/>
          </p:nvPr>
        </p:nvSpPr>
        <p:spPr/>
        <p:txBody>
          <a:bodyPr/>
          <a:lstStyle/>
          <a:p>
            <a:r>
              <a:rPr lang="sv-SE"/>
              <a:t>INST. : ENG.ALI BANI BAKAR &amp; ENG.Dana Al-Mahrouk</a:t>
            </a:r>
            <a:endParaRPr lang="en-CA"/>
          </a:p>
        </p:txBody>
      </p:sp>
      <p:grpSp>
        <p:nvGrpSpPr>
          <p:cNvPr id="9" name="Group 8">
            <a:extLst>
              <a:ext uri="{FF2B5EF4-FFF2-40B4-BE49-F238E27FC236}">
                <a16:creationId xmlns:a16="http://schemas.microsoft.com/office/drawing/2014/main" id="{C96F6E2D-BD25-C2CD-5C43-420973E329F8}"/>
              </a:ext>
            </a:extLst>
          </p:cNvPr>
          <p:cNvGrpSpPr/>
          <p:nvPr/>
        </p:nvGrpSpPr>
        <p:grpSpPr>
          <a:xfrm>
            <a:off x="9496338" y="944687"/>
            <a:ext cx="890499" cy="885849"/>
            <a:chOff x="11036439" y="1526504"/>
            <a:chExt cx="890499" cy="885849"/>
          </a:xfrm>
        </p:grpSpPr>
        <p:pic>
          <p:nvPicPr>
            <p:cNvPr id="10" name="Picture 9" descr="A computer screen with a red screen&#10;&#10;Description automatically generated">
              <a:extLst>
                <a:ext uri="{FF2B5EF4-FFF2-40B4-BE49-F238E27FC236}">
                  <a16:creationId xmlns:a16="http://schemas.microsoft.com/office/drawing/2014/main" id="{17EE3972-B40D-3BFA-1530-78C5DE31A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11" name="Picture 10" descr="A black background with a cat head&#10;&#10;Description automatically generated">
              <a:extLst>
                <a:ext uri="{FF2B5EF4-FFF2-40B4-BE49-F238E27FC236}">
                  <a16:creationId xmlns:a16="http://schemas.microsoft.com/office/drawing/2014/main" id="{63A81329-783F-76AD-77D8-AFFBAD6F2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cxnSp>
        <p:nvCxnSpPr>
          <p:cNvPr id="13" name="Straight Arrow Connector 12">
            <a:extLst>
              <a:ext uri="{FF2B5EF4-FFF2-40B4-BE49-F238E27FC236}">
                <a16:creationId xmlns:a16="http://schemas.microsoft.com/office/drawing/2014/main" id="{FB4452A4-E1E4-C112-104C-4D0E9CC02D9F}"/>
              </a:ext>
            </a:extLst>
          </p:cNvPr>
          <p:cNvCxnSpPr>
            <a:cxnSpLocks/>
          </p:cNvCxnSpPr>
          <p:nvPr/>
        </p:nvCxnSpPr>
        <p:spPr>
          <a:xfrm>
            <a:off x="8978905" y="2425986"/>
            <a:ext cx="208235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F36DC63-6232-2E96-A983-3574121E6475}"/>
              </a:ext>
            </a:extLst>
          </p:cNvPr>
          <p:cNvSpPr/>
          <p:nvPr/>
        </p:nvSpPr>
        <p:spPr>
          <a:xfrm>
            <a:off x="9006118" y="424913"/>
            <a:ext cx="1870935" cy="389655"/>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Telnet</a:t>
            </a:r>
            <a:endParaRPr lang="en-CA" dirty="0"/>
          </a:p>
        </p:txBody>
      </p:sp>
      <p:graphicFrame>
        <p:nvGraphicFramePr>
          <p:cNvPr id="30" name="Table 29">
            <a:extLst>
              <a:ext uri="{FF2B5EF4-FFF2-40B4-BE49-F238E27FC236}">
                <a16:creationId xmlns:a16="http://schemas.microsoft.com/office/drawing/2014/main" id="{EA9BED8B-1996-12C0-14A6-05D0DA3B595B}"/>
              </a:ext>
            </a:extLst>
          </p:cNvPr>
          <p:cNvGraphicFramePr>
            <a:graphicFrameLocks noGrp="1"/>
          </p:cNvGraphicFramePr>
          <p:nvPr>
            <p:extLst>
              <p:ext uri="{D42A27DB-BD31-4B8C-83A1-F6EECF244321}">
                <p14:modId xmlns:p14="http://schemas.microsoft.com/office/powerpoint/2010/main" val="376679067"/>
              </p:ext>
            </p:extLst>
          </p:nvPr>
        </p:nvGraphicFramePr>
        <p:xfrm>
          <a:off x="315199" y="2446585"/>
          <a:ext cx="6433143" cy="3510280"/>
        </p:xfrm>
        <a:graphic>
          <a:graphicData uri="http://schemas.openxmlformats.org/drawingml/2006/table">
            <a:tbl>
              <a:tblPr firstRow="1" bandRow="1">
                <a:tableStyleId>{616DA210-FB5B-4158-B5E0-FEB733F419BA}</a:tableStyleId>
              </a:tblPr>
              <a:tblGrid>
                <a:gridCol w="1566176">
                  <a:extLst>
                    <a:ext uri="{9D8B030D-6E8A-4147-A177-3AD203B41FA5}">
                      <a16:colId xmlns:a16="http://schemas.microsoft.com/office/drawing/2014/main" val="1728881005"/>
                    </a:ext>
                  </a:extLst>
                </a:gridCol>
                <a:gridCol w="2207905">
                  <a:extLst>
                    <a:ext uri="{9D8B030D-6E8A-4147-A177-3AD203B41FA5}">
                      <a16:colId xmlns:a16="http://schemas.microsoft.com/office/drawing/2014/main" val="1339920757"/>
                    </a:ext>
                  </a:extLst>
                </a:gridCol>
                <a:gridCol w="2659062">
                  <a:extLst>
                    <a:ext uri="{9D8B030D-6E8A-4147-A177-3AD203B41FA5}">
                      <a16:colId xmlns:a16="http://schemas.microsoft.com/office/drawing/2014/main" val="174077913"/>
                    </a:ext>
                  </a:extLst>
                </a:gridCol>
              </a:tblGrid>
              <a:tr h="370840">
                <a:tc>
                  <a:txBody>
                    <a:bodyPr/>
                    <a:lstStyle/>
                    <a:p>
                      <a:r>
                        <a:rPr lang="en-CA" dirty="0"/>
                        <a:t>Feature</a:t>
                      </a:r>
                    </a:p>
                  </a:txBody>
                  <a:tcPr/>
                </a:tc>
                <a:tc>
                  <a:txBody>
                    <a:bodyPr/>
                    <a:lstStyle/>
                    <a:p>
                      <a:r>
                        <a:rPr lang="en-CA" dirty="0"/>
                        <a:t>Telnet</a:t>
                      </a:r>
                    </a:p>
                  </a:txBody>
                  <a:tcPr/>
                </a:tc>
                <a:tc>
                  <a:txBody>
                    <a:bodyPr/>
                    <a:lstStyle/>
                    <a:p>
                      <a:r>
                        <a:rPr lang="en-CA" dirty="0"/>
                        <a:t>SSH</a:t>
                      </a:r>
                    </a:p>
                  </a:txBody>
                  <a:tcPr/>
                </a:tc>
                <a:extLst>
                  <a:ext uri="{0D108BD9-81ED-4DB2-BD59-A6C34878D82A}">
                    <a16:rowId xmlns:a16="http://schemas.microsoft.com/office/drawing/2014/main" val="2616265811"/>
                  </a:ext>
                </a:extLst>
              </a:tr>
              <a:tr h="370840">
                <a:tc>
                  <a:txBody>
                    <a:bodyPr/>
                    <a:lstStyle/>
                    <a:p>
                      <a:r>
                        <a:rPr lang="en-US" dirty="0"/>
                        <a:t>Layer</a:t>
                      </a:r>
                      <a:endParaRPr lang="en-CA" dirty="0"/>
                    </a:p>
                  </a:txBody>
                  <a:tcPr/>
                </a:tc>
                <a:tc>
                  <a:txBody>
                    <a:bodyPr/>
                    <a:lstStyle/>
                    <a:p>
                      <a:r>
                        <a:rPr lang="en-US" dirty="0"/>
                        <a:t>L7 App</a:t>
                      </a:r>
                      <a:endParaRPr lang="en-CA" dirty="0"/>
                    </a:p>
                  </a:txBody>
                  <a:tcPr/>
                </a:tc>
                <a:tc>
                  <a:txBody>
                    <a:bodyPr/>
                    <a:lstStyle/>
                    <a:p>
                      <a:r>
                        <a:rPr lang="en-US" dirty="0"/>
                        <a:t>L7 App</a:t>
                      </a:r>
                      <a:endParaRPr lang="en-CA" dirty="0"/>
                    </a:p>
                  </a:txBody>
                  <a:tcPr/>
                </a:tc>
                <a:extLst>
                  <a:ext uri="{0D108BD9-81ED-4DB2-BD59-A6C34878D82A}">
                    <a16:rowId xmlns:a16="http://schemas.microsoft.com/office/drawing/2014/main" val="1914956090"/>
                  </a:ext>
                </a:extLst>
              </a:tr>
              <a:tr h="370840">
                <a:tc>
                  <a:txBody>
                    <a:bodyPr/>
                    <a:lstStyle/>
                    <a:p>
                      <a:r>
                        <a:rPr lang="en-CA" dirty="0"/>
                        <a:t>Port</a:t>
                      </a:r>
                    </a:p>
                  </a:txBody>
                  <a:tcPr/>
                </a:tc>
                <a:tc>
                  <a:txBody>
                    <a:bodyPr/>
                    <a:lstStyle/>
                    <a:p>
                      <a:r>
                        <a:rPr lang="en-US" dirty="0"/>
                        <a:t>23 TCP</a:t>
                      </a:r>
                      <a:endParaRPr lang="en-CA" dirty="0"/>
                    </a:p>
                  </a:txBody>
                  <a:tcPr/>
                </a:tc>
                <a:tc>
                  <a:txBody>
                    <a:bodyPr/>
                    <a:lstStyle/>
                    <a:p>
                      <a:r>
                        <a:rPr lang="en-US" dirty="0"/>
                        <a:t>22 TCP</a:t>
                      </a:r>
                      <a:endParaRPr lang="en-CA" dirty="0"/>
                    </a:p>
                  </a:txBody>
                  <a:tcPr/>
                </a:tc>
                <a:extLst>
                  <a:ext uri="{0D108BD9-81ED-4DB2-BD59-A6C34878D82A}">
                    <a16:rowId xmlns:a16="http://schemas.microsoft.com/office/drawing/2014/main" val="192457365"/>
                  </a:ext>
                </a:extLst>
              </a:tr>
              <a:tr h="370840">
                <a:tc>
                  <a:txBody>
                    <a:bodyPr/>
                    <a:lstStyle/>
                    <a:p>
                      <a:r>
                        <a:rPr lang="en-CA" dirty="0"/>
                        <a:t>Encryption</a:t>
                      </a:r>
                    </a:p>
                  </a:txBody>
                  <a:tcPr/>
                </a:tc>
                <a:tc>
                  <a:txBody>
                    <a:bodyPr/>
                    <a:lstStyle/>
                    <a:p>
                      <a:r>
                        <a:rPr lang="en-CA" dirty="0"/>
                        <a:t>No encryption</a:t>
                      </a:r>
                    </a:p>
                  </a:txBody>
                  <a:tcPr/>
                </a:tc>
                <a:tc>
                  <a:txBody>
                    <a:bodyPr/>
                    <a:lstStyle/>
                    <a:p>
                      <a:r>
                        <a:rPr lang="en-CA" dirty="0"/>
                        <a:t>Full encryption</a:t>
                      </a:r>
                    </a:p>
                  </a:txBody>
                  <a:tcPr/>
                </a:tc>
                <a:extLst>
                  <a:ext uri="{0D108BD9-81ED-4DB2-BD59-A6C34878D82A}">
                    <a16:rowId xmlns:a16="http://schemas.microsoft.com/office/drawing/2014/main" val="29358705"/>
                  </a:ext>
                </a:extLst>
              </a:tr>
              <a:tr h="370840">
                <a:tc>
                  <a:txBody>
                    <a:bodyPr/>
                    <a:lstStyle/>
                    <a:p>
                      <a:r>
                        <a:rPr lang="en-US" dirty="0"/>
                        <a:t>Text</a:t>
                      </a:r>
                      <a:endParaRPr lang="en-CA" dirty="0"/>
                    </a:p>
                  </a:txBody>
                  <a:tcPr/>
                </a:tc>
                <a:tc>
                  <a:txBody>
                    <a:bodyPr/>
                    <a:lstStyle/>
                    <a:p>
                      <a:r>
                        <a:rPr lang="en-CA" dirty="0"/>
                        <a:t>plain text (clear text)</a:t>
                      </a:r>
                    </a:p>
                  </a:txBody>
                  <a:tcPr/>
                </a:tc>
                <a:tc>
                  <a:txBody>
                    <a:bodyPr/>
                    <a:lstStyle/>
                    <a:p>
                      <a:r>
                        <a:rPr lang="en-CA" dirty="0"/>
                        <a:t>Cipher text</a:t>
                      </a:r>
                    </a:p>
                  </a:txBody>
                  <a:tcPr/>
                </a:tc>
                <a:extLst>
                  <a:ext uri="{0D108BD9-81ED-4DB2-BD59-A6C34878D82A}">
                    <a16:rowId xmlns:a16="http://schemas.microsoft.com/office/drawing/2014/main" val="1873731341"/>
                  </a:ext>
                </a:extLst>
              </a:tr>
              <a:tr h="370840">
                <a:tc>
                  <a:txBody>
                    <a:bodyPr/>
                    <a:lstStyle/>
                    <a:p>
                      <a:r>
                        <a:rPr lang="en-CA" dirty="0"/>
                        <a:t>Security</a:t>
                      </a:r>
                    </a:p>
                  </a:txBody>
                  <a:tcPr/>
                </a:tc>
                <a:tc>
                  <a:txBody>
                    <a:bodyPr/>
                    <a:lstStyle/>
                    <a:p>
                      <a:r>
                        <a:rPr lang="en-CA" dirty="0"/>
                        <a:t>Insecure </a:t>
                      </a:r>
                      <a:r>
                        <a:rPr lang="en-CA" dirty="0">
                          <a:sym typeface="Wingdings" panose="05000000000000000000" pitchFamily="2" charset="2"/>
                        </a:rPr>
                        <a:t> MITM</a:t>
                      </a:r>
                      <a:endParaRPr lang="en-CA" dirty="0"/>
                    </a:p>
                  </a:txBody>
                  <a:tcPr/>
                </a:tc>
                <a:tc>
                  <a:txBody>
                    <a:bodyPr/>
                    <a:lstStyle/>
                    <a:p>
                      <a:r>
                        <a:rPr lang="en-CA" dirty="0"/>
                        <a:t>Secure</a:t>
                      </a:r>
                    </a:p>
                  </a:txBody>
                  <a:tcPr/>
                </a:tc>
                <a:extLst>
                  <a:ext uri="{0D108BD9-81ED-4DB2-BD59-A6C34878D82A}">
                    <a16:rowId xmlns:a16="http://schemas.microsoft.com/office/drawing/2014/main" val="2133944832"/>
                  </a:ext>
                </a:extLst>
              </a:tr>
              <a:tr h="370840">
                <a:tc>
                  <a:txBody>
                    <a:bodyPr/>
                    <a:lstStyle/>
                    <a:p>
                      <a:r>
                        <a:rPr lang="en-CA" dirty="0"/>
                        <a:t>Configuration</a:t>
                      </a:r>
                    </a:p>
                  </a:txBody>
                  <a:tcPr/>
                </a:tc>
                <a:tc>
                  <a:txBody>
                    <a:bodyPr/>
                    <a:lstStyle/>
                    <a:p>
                      <a:r>
                        <a:rPr lang="en-CA" dirty="0"/>
                        <a:t>Simple</a:t>
                      </a:r>
                    </a:p>
                  </a:txBody>
                  <a:tcPr/>
                </a:tc>
                <a:tc>
                  <a:txBody>
                    <a:bodyPr/>
                    <a:lstStyle/>
                    <a:p>
                      <a:r>
                        <a:rPr lang="en-CA" dirty="0"/>
                        <a:t>More complex </a:t>
                      </a:r>
                    </a:p>
                  </a:txBody>
                  <a:tcPr/>
                </a:tc>
                <a:extLst>
                  <a:ext uri="{0D108BD9-81ED-4DB2-BD59-A6C34878D82A}">
                    <a16:rowId xmlns:a16="http://schemas.microsoft.com/office/drawing/2014/main" val="2221602057"/>
                  </a:ext>
                </a:extLst>
              </a:tr>
              <a:tr h="370840">
                <a:tc>
                  <a:txBody>
                    <a:bodyPr/>
                    <a:lstStyle/>
                    <a:p>
                      <a:r>
                        <a:rPr lang="en-CA" dirty="0"/>
                        <a:t>Usage</a:t>
                      </a:r>
                    </a:p>
                  </a:txBody>
                  <a:tcPr/>
                </a:tc>
                <a:tc>
                  <a:txBody>
                    <a:bodyPr/>
                    <a:lstStyle/>
                    <a:p>
                      <a:r>
                        <a:rPr lang="en-CA" dirty="0"/>
                        <a:t>testing connectivity,</a:t>
                      </a:r>
                    </a:p>
                    <a:p>
                      <a:r>
                        <a:rPr lang="en-CA" dirty="0"/>
                        <a:t>communicating with older devices</a:t>
                      </a:r>
                    </a:p>
                  </a:txBody>
                  <a:tcPr/>
                </a:tc>
                <a:tc>
                  <a:txBody>
                    <a:bodyPr/>
                    <a:lstStyle/>
                    <a:p>
                      <a:r>
                        <a:rPr lang="en-US" dirty="0"/>
                        <a:t>securely managing and configuring servers or network devices</a:t>
                      </a:r>
                      <a:endParaRPr lang="en-CA" dirty="0"/>
                    </a:p>
                  </a:txBody>
                  <a:tcPr/>
                </a:tc>
                <a:extLst>
                  <a:ext uri="{0D108BD9-81ED-4DB2-BD59-A6C34878D82A}">
                    <a16:rowId xmlns:a16="http://schemas.microsoft.com/office/drawing/2014/main" val="4209594819"/>
                  </a:ext>
                </a:extLst>
              </a:tr>
            </a:tbl>
          </a:graphicData>
        </a:graphic>
      </p:graphicFrame>
      <p:pic>
        <p:nvPicPr>
          <p:cNvPr id="31" name="Picture 30" descr="A computer screen with text on it&#10;&#10;Description automatically generated">
            <a:extLst>
              <a:ext uri="{FF2B5EF4-FFF2-40B4-BE49-F238E27FC236}">
                <a16:creationId xmlns:a16="http://schemas.microsoft.com/office/drawing/2014/main" id="{F8791C16-B997-B519-3755-C3A75A2CB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5" y="1913919"/>
            <a:ext cx="1045290" cy="1069536"/>
          </a:xfrm>
          <a:prstGeom prst="rect">
            <a:avLst/>
          </a:prstGeom>
        </p:spPr>
      </p:pic>
      <p:pic>
        <p:nvPicPr>
          <p:cNvPr id="33" name="Picture 32" descr="A computer server with blue and green stripes&#10;&#10;Description automatically generated">
            <a:extLst>
              <a:ext uri="{FF2B5EF4-FFF2-40B4-BE49-F238E27FC236}">
                <a16:creationId xmlns:a16="http://schemas.microsoft.com/office/drawing/2014/main" id="{B252B552-4676-CDBF-053D-09FBCF0D2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1255" y="2012845"/>
            <a:ext cx="871684" cy="871684"/>
          </a:xfrm>
          <a:prstGeom prst="rect">
            <a:avLst/>
          </a:prstGeom>
        </p:spPr>
      </p:pic>
      <p:cxnSp>
        <p:nvCxnSpPr>
          <p:cNvPr id="35" name="Straight Arrow Connector 34">
            <a:extLst>
              <a:ext uri="{FF2B5EF4-FFF2-40B4-BE49-F238E27FC236}">
                <a16:creationId xmlns:a16="http://schemas.microsoft.com/office/drawing/2014/main" id="{9CD902B5-D71D-4CC4-9880-EC698067D54E}"/>
              </a:ext>
            </a:extLst>
          </p:cNvPr>
          <p:cNvCxnSpPr>
            <a:cxnSpLocks/>
          </p:cNvCxnSpPr>
          <p:nvPr/>
        </p:nvCxnSpPr>
        <p:spPr>
          <a:xfrm flipV="1">
            <a:off x="9979139" y="1830536"/>
            <a:ext cx="0" cy="5014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1" name="Picture 40" descr="A yellow envelope with a speech bubble&#10;&#10;Description automatically generated">
            <a:extLst>
              <a:ext uri="{FF2B5EF4-FFF2-40B4-BE49-F238E27FC236}">
                <a16:creationId xmlns:a16="http://schemas.microsoft.com/office/drawing/2014/main" id="{017D8432-803F-0BB6-3B74-5C1308DF4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9794" y="1939285"/>
            <a:ext cx="377952" cy="377952"/>
          </a:xfrm>
          <a:prstGeom prst="rect">
            <a:avLst/>
          </a:prstGeom>
        </p:spPr>
      </p:pic>
      <p:sp>
        <p:nvSpPr>
          <p:cNvPr id="42" name="TextBox 41">
            <a:extLst>
              <a:ext uri="{FF2B5EF4-FFF2-40B4-BE49-F238E27FC236}">
                <a16:creationId xmlns:a16="http://schemas.microsoft.com/office/drawing/2014/main" id="{3E7DA59C-EA00-D9B3-EA36-DB455445ACC3}"/>
              </a:ext>
            </a:extLst>
          </p:cNvPr>
          <p:cNvSpPr txBox="1"/>
          <p:nvPr/>
        </p:nvSpPr>
        <p:spPr>
          <a:xfrm>
            <a:off x="7757432" y="2878709"/>
            <a:ext cx="1978490" cy="369332"/>
          </a:xfrm>
          <a:prstGeom prst="rect">
            <a:avLst/>
          </a:prstGeom>
          <a:noFill/>
        </p:spPr>
        <p:txBody>
          <a:bodyPr wrap="none" rtlCol="0">
            <a:spAutoFit/>
          </a:bodyPr>
          <a:lstStyle/>
          <a:p>
            <a:r>
              <a:rPr lang="en-US" dirty="0"/>
              <a:t>Client (controller)</a:t>
            </a:r>
            <a:endParaRPr lang="en-CA" dirty="0"/>
          </a:p>
        </p:txBody>
      </p:sp>
      <p:sp>
        <p:nvSpPr>
          <p:cNvPr id="43" name="TextBox 42">
            <a:extLst>
              <a:ext uri="{FF2B5EF4-FFF2-40B4-BE49-F238E27FC236}">
                <a16:creationId xmlns:a16="http://schemas.microsoft.com/office/drawing/2014/main" id="{3AABF7D2-F345-7978-8F8C-CF35080B3993}"/>
              </a:ext>
            </a:extLst>
          </p:cNvPr>
          <p:cNvSpPr txBox="1"/>
          <p:nvPr/>
        </p:nvSpPr>
        <p:spPr>
          <a:xfrm>
            <a:off x="11078288" y="2878709"/>
            <a:ext cx="817468" cy="369332"/>
          </a:xfrm>
          <a:prstGeom prst="rect">
            <a:avLst/>
          </a:prstGeom>
          <a:noFill/>
        </p:spPr>
        <p:txBody>
          <a:bodyPr wrap="none" rtlCol="0">
            <a:spAutoFit/>
          </a:bodyPr>
          <a:lstStyle/>
          <a:p>
            <a:r>
              <a:rPr lang="en-US" dirty="0"/>
              <a:t>Server</a:t>
            </a:r>
            <a:endParaRPr lang="en-CA" dirty="0"/>
          </a:p>
        </p:txBody>
      </p:sp>
      <p:grpSp>
        <p:nvGrpSpPr>
          <p:cNvPr id="44" name="Group 43">
            <a:extLst>
              <a:ext uri="{FF2B5EF4-FFF2-40B4-BE49-F238E27FC236}">
                <a16:creationId xmlns:a16="http://schemas.microsoft.com/office/drawing/2014/main" id="{8F31A7B2-98DD-52E5-0198-9DD4CAA306EF}"/>
              </a:ext>
            </a:extLst>
          </p:cNvPr>
          <p:cNvGrpSpPr/>
          <p:nvPr/>
        </p:nvGrpSpPr>
        <p:grpSpPr>
          <a:xfrm>
            <a:off x="9496338" y="4270167"/>
            <a:ext cx="890499" cy="885849"/>
            <a:chOff x="11036439" y="1526504"/>
            <a:chExt cx="890499" cy="885849"/>
          </a:xfrm>
        </p:grpSpPr>
        <p:pic>
          <p:nvPicPr>
            <p:cNvPr id="45" name="Picture 44" descr="A computer screen with a red screen&#10;&#10;Description automatically generated">
              <a:extLst>
                <a:ext uri="{FF2B5EF4-FFF2-40B4-BE49-F238E27FC236}">
                  <a16:creationId xmlns:a16="http://schemas.microsoft.com/office/drawing/2014/main" id="{7C35AA70-F0E8-1C97-1463-BE38AFB5F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46" name="Picture 45" descr="A black background with a cat head&#10;&#10;Description automatically generated">
              <a:extLst>
                <a:ext uri="{FF2B5EF4-FFF2-40B4-BE49-F238E27FC236}">
                  <a16:creationId xmlns:a16="http://schemas.microsoft.com/office/drawing/2014/main" id="{028F40BA-7F01-A937-09B3-AB7178C5D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cxnSp>
        <p:nvCxnSpPr>
          <p:cNvPr id="47" name="Straight Arrow Connector 46">
            <a:extLst>
              <a:ext uri="{FF2B5EF4-FFF2-40B4-BE49-F238E27FC236}">
                <a16:creationId xmlns:a16="http://schemas.microsoft.com/office/drawing/2014/main" id="{9ED65622-9CA9-A2E1-2E11-FFD54D864D7B}"/>
              </a:ext>
            </a:extLst>
          </p:cNvPr>
          <p:cNvCxnSpPr>
            <a:cxnSpLocks/>
          </p:cNvCxnSpPr>
          <p:nvPr/>
        </p:nvCxnSpPr>
        <p:spPr>
          <a:xfrm>
            <a:off x="8978905" y="5751466"/>
            <a:ext cx="208235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0A096CB4-FE96-DB40-1B2B-04A55AF169D6}"/>
              </a:ext>
            </a:extLst>
          </p:cNvPr>
          <p:cNvSpPr/>
          <p:nvPr/>
        </p:nvSpPr>
        <p:spPr>
          <a:xfrm>
            <a:off x="9006118" y="3750393"/>
            <a:ext cx="1870935" cy="389655"/>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SSH</a:t>
            </a:r>
            <a:endParaRPr lang="en-CA" dirty="0"/>
          </a:p>
        </p:txBody>
      </p:sp>
      <p:pic>
        <p:nvPicPr>
          <p:cNvPr id="49" name="Picture 48" descr="A computer screen with text on it&#10;&#10;Description automatically generated">
            <a:extLst>
              <a:ext uri="{FF2B5EF4-FFF2-40B4-BE49-F238E27FC236}">
                <a16:creationId xmlns:a16="http://schemas.microsoft.com/office/drawing/2014/main" id="{3C394615-F2F8-98A2-94AA-E70188593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5" y="5239399"/>
            <a:ext cx="1045290" cy="1069536"/>
          </a:xfrm>
          <a:prstGeom prst="rect">
            <a:avLst/>
          </a:prstGeom>
        </p:spPr>
      </p:pic>
      <p:pic>
        <p:nvPicPr>
          <p:cNvPr id="50" name="Picture 49" descr="A computer server with blue and green stripes&#10;&#10;Description automatically generated">
            <a:extLst>
              <a:ext uri="{FF2B5EF4-FFF2-40B4-BE49-F238E27FC236}">
                <a16:creationId xmlns:a16="http://schemas.microsoft.com/office/drawing/2014/main" id="{66786D16-0E00-E6BC-7812-824AA80B92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1255" y="5338325"/>
            <a:ext cx="871684" cy="871684"/>
          </a:xfrm>
          <a:prstGeom prst="rect">
            <a:avLst/>
          </a:prstGeom>
        </p:spPr>
      </p:pic>
      <p:cxnSp>
        <p:nvCxnSpPr>
          <p:cNvPr id="51" name="Straight Arrow Connector 50">
            <a:extLst>
              <a:ext uri="{FF2B5EF4-FFF2-40B4-BE49-F238E27FC236}">
                <a16:creationId xmlns:a16="http://schemas.microsoft.com/office/drawing/2014/main" id="{0E746C27-392A-D91F-BE24-5DA04A9B8E36}"/>
              </a:ext>
            </a:extLst>
          </p:cNvPr>
          <p:cNvCxnSpPr>
            <a:cxnSpLocks/>
          </p:cNvCxnSpPr>
          <p:nvPr/>
        </p:nvCxnSpPr>
        <p:spPr>
          <a:xfrm flipV="1">
            <a:off x="9979139" y="5156016"/>
            <a:ext cx="0" cy="5014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2" name="Picture 51" descr="A yellow envelope with a speech bubble&#10;&#10;Description automatically generated">
            <a:extLst>
              <a:ext uri="{FF2B5EF4-FFF2-40B4-BE49-F238E27FC236}">
                <a16:creationId xmlns:a16="http://schemas.microsoft.com/office/drawing/2014/main" id="{97F22905-795A-4379-A0E8-BDCFBDDA41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9794" y="5264765"/>
            <a:ext cx="377952" cy="377952"/>
          </a:xfrm>
          <a:prstGeom prst="rect">
            <a:avLst/>
          </a:prstGeom>
        </p:spPr>
      </p:pic>
      <p:sp>
        <p:nvSpPr>
          <p:cNvPr id="53" name="TextBox 52">
            <a:extLst>
              <a:ext uri="{FF2B5EF4-FFF2-40B4-BE49-F238E27FC236}">
                <a16:creationId xmlns:a16="http://schemas.microsoft.com/office/drawing/2014/main" id="{07DF421D-3ADD-91ED-851E-0824362EE845}"/>
              </a:ext>
            </a:extLst>
          </p:cNvPr>
          <p:cNvSpPr txBox="1"/>
          <p:nvPr/>
        </p:nvSpPr>
        <p:spPr>
          <a:xfrm>
            <a:off x="7757432" y="6204189"/>
            <a:ext cx="1978490" cy="369332"/>
          </a:xfrm>
          <a:prstGeom prst="rect">
            <a:avLst/>
          </a:prstGeom>
          <a:noFill/>
        </p:spPr>
        <p:txBody>
          <a:bodyPr wrap="none" rtlCol="0">
            <a:spAutoFit/>
          </a:bodyPr>
          <a:lstStyle/>
          <a:p>
            <a:r>
              <a:rPr lang="en-US" dirty="0"/>
              <a:t>Client (controller)</a:t>
            </a:r>
            <a:endParaRPr lang="en-CA" dirty="0"/>
          </a:p>
        </p:txBody>
      </p:sp>
      <p:sp>
        <p:nvSpPr>
          <p:cNvPr id="54" name="TextBox 53">
            <a:extLst>
              <a:ext uri="{FF2B5EF4-FFF2-40B4-BE49-F238E27FC236}">
                <a16:creationId xmlns:a16="http://schemas.microsoft.com/office/drawing/2014/main" id="{D0DB2CED-654A-F4E3-83FD-4886AF8D085A}"/>
              </a:ext>
            </a:extLst>
          </p:cNvPr>
          <p:cNvSpPr txBox="1"/>
          <p:nvPr/>
        </p:nvSpPr>
        <p:spPr>
          <a:xfrm>
            <a:off x="11078288" y="6204189"/>
            <a:ext cx="817468" cy="369332"/>
          </a:xfrm>
          <a:prstGeom prst="rect">
            <a:avLst/>
          </a:prstGeom>
          <a:noFill/>
        </p:spPr>
        <p:txBody>
          <a:bodyPr wrap="none" rtlCol="0">
            <a:spAutoFit/>
          </a:bodyPr>
          <a:lstStyle/>
          <a:p>
            <a:r>
              <a:rPr lang="en-US" dirty="0"/>
              <a:t>Server</a:t>
            </a:r>
            <a:endParaRPr lang="en-CA" dirty="0"/>
          </a:p>
        </p:txBody>
      </p:sp>
      <p:pic>
        <p:nvPicPr>
          <p:cNvPr id="58" name="Picture 57">
            <a:extLst>
              <a:ext uri="{FF2B5EF4-FFF2-40B4-BE49-F238E27FC236}">
                <a16:creationId xmlns:a16="http://schemas.microsoft.com/office/drawing/2014/main" id="{3CD637C6-0E90-A9B7-3840-0531FE066195}"/>
              </a:ext>
            </a:extLst>
          </p:cNvPr>
          <p:cNvPicPr>
            <a:picLocks noChangeAspect="1"/>
          </p:cNvPicPr>
          <p:nvPr/>
        </p:nvPicPr>
        <p:blipFill>
          <a:blip r:embed="rId7"/>
          <a:stretch>
            <a:fillRect/>
          </a:stretch>
        </p:blipFill>
        <p:spPr>
          <a:xfrm>
            <a:off x="9364787" y="5056319"/>
            <a:ext cx="225918" cy="328968"/>
          </a:xfrm>
          <a:prstGeom prst="rect">
            <a:avLst/>
          </a:prstGeom>
        </p:spPr>
      </p:pic>
      <p:pic>
        <p:nvPicPr>
          <p:cNvPr id="59" name="Graphic 58" descr="Close with solid fill">
            <a:extLst>
              <a:ext uri="{FF2B5EF4-FFF2-40B4-BE49-F238E27FC236}">
                <a16:creationId xmlns:a16="http://schemas.microsoft.com/office/drawing/2014/main" id="{D3AEDAAA-9003-1EAF-B5FE-2281FE605E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025" y="5136449"/>
            <a:ext cx="245927" cy="245927"/>
          </a:xfrm>
          <a:prstGeom prst="rect">
            <a:avLst/>
          </a:prstGeom>
        </p:spPr>
      </p:pic>
      <p:pic>
        <p:nvPicPr>
          <p:cNvPr id="60" name="Graphic 59" descr="Checkmark with solid fill">
            <a:extLst>
              <a:ext uri="{FF2B5EF4-FFF2-40B4-BE49-F238E27FC236}">
                <a16:creationId xmlns:a16="http://schemas.microsoft.com/office/drawing/2014/main" id="{98BA63E3-A6D2-3A39-A72B-D05E32B9CC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0025" y="1810971"/>
            <a:ext cx="245926" cy="245926"/>
          </a:xfrm>
          <a:prstGeom prst="rect">
            <a:avLst/>
          </a:prstGeom>
        </p:spPr>
      </p:pic>
    </p:spTree>
    <p:extLst>
      <p:ext uri="{BB962C8B-B14F-4D97-AF65-F5344CB8AC3E}">
        <p14:creationId xmlns:p14="http://schemas.microsoft.com/office/powerpoint/2010/main" val="2480802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01DCA-2869-4787-B4B1-8BAE318759FA}"/>
              </a:ext>
            </a:extLst>
          </p:cNvPr>
          <p:cNvSpPr>
            <a:spLocks noGrp="1"/>
          </p:cNvSpPr>
          <p:nvPr>
            <p:ph type="title"/>
          </p:nvPr>
        </p:nvSpPr>
        <p:spPr/>
        <p:txBody>
          <a:bodyPr/>
          <a:lstStyle/>
          <a:p>
            <a:r>
              <a:rPr lang="en-US" dirty="0"/>
              <a:t>SSH GNS3-Lab</a:t>
            </a:r>
            <a:endParaRPr lang="en-CA" dirty="0"/>
          </a:p>
        </p:txBody>
      </p:sp>
      <p:sp>
        <p:nvSpPr>
          <p:cNvPr id="3" name="Content Placeholder 2">
            <a:extLst>
              <a:ext uri="{FF2B5EF4-FFF2-40B4-BE49-F238E27FC236}">
                <a16:creationId xmlns:a16="http://schemas.microsoft.com/office/drawing/2014/main" id="{009A84F4-F9B4-907F-8C7C-B43B10BBF38D}"/>
              </a:ext>
            </a:extLst>
          </p:cNvPr>
          <p:cNvSpPr>
            <a:spLocks noGrp="1"/>
          </p:cNvSpPr>
          <p:nvPr>
            <p:ph idx="1"/>
          </p:nvPr>
        </p:nvSpPr>
        <p:spPr/>
        <p:txBody>
          <a:bodyPr>
            <a:normAutofit/>
          </a:bodyPr>
          <a:lstStyle/>
          <a:p>
            <a:pPr marL="0" indent="0">
              <a:buNone/>
            </a:pPr>
            <a:r>
              <a:rPr lang="en-US" dirty="0"/>
              <a:t>Steps:</a:t>
            </a:r>
          </a:p>
          <a:p>
            <a:pPr marL="457200" indent="-457200">
              <a:buFont typeface="+mj-lt"/>
              <a:buAutoNum type="arabicPeriod"/>
            </a:pPr>
            <a:r>
              <a:rPr lang="en-CA" sz="2000" dirty="0"/>
              <a:t>Set IP Address + Subnet Mask + Turn On Interface </a:t>
            </a:r>
          </a:p>
          <a:p>
            <a:pPr marL="457200" indent="-457200">
              <a:buFont typeface="+mj-lt"/>
              <a:buAutoNum type="arabicPeriod"/>
            </a:pPr>
            <a:r>
              <a:rPr lang="en-US" sz="2000" dirty="0"/>
              <a:t>Set Hostname and Domain Name</a:t>
            </a:r>
          </a:p>
          <a:p>
            <a:pPr marL="457200" indent="-457200">
              <a:buFont typeface="+mj-lt"/>
              <a:buAutoNum type="arabicPeriod"/>
            </a:pPr>
            <a:r>
              <a:rPr lang="en-US" sz="2000" dirty="0"/>
              <a:t>Generate RSA Key for SSH (</a:t>
            </a:r>
            <a:r>
              <a:rPr lang="en-CA" sz="1400" dirty="0"/>
              <a:t>512 – 1024 bits</a:t>
            </a:r>
            <a:r>
              <a:rPr lang="en-US" sz="2000" dirty="0"/>
              <a:t>)</a:t>
            </a:r>
          </a:p>
          <a:p>
            <a:pPr marL="457200" indent="-457200">
              <a:buFont typeface="+mj-lt"/>
              <a:buAutoNum type="arabicPeriod"/>
            </a:pPr>
            <a:r>
              <a:rPr lang="en-CA" sz="2000" dirty="0"/>
              <a:t>Show Crypto Key</a:t>
            </a:r>
          </a:p>
          <a:p>
            <a:pPr marL="457200" indent="-457200">
              <a:buFont typeface="+mj-lt"/>
              <a:buAutoNum type="arabicPeriod"/>
            </a:pPr>
            <a:r>
              <a:rPr lang="en-US" sz="2000" dirty="0"/>
              <a:t>Configure Username and Secret Password (</a:t>
            </a:r>
            <a:r>
              <a:rPr lang="en-CA" sz="1400" dirty="0"/>
              <a:t>local user account “Dana” with the secret password “123”</a:t>
            </a:r>
            <a:r>
              <a:rPr lang="en-US" sz="2000" dirty="0"/>
              <a:t>)</a:t>
            </a:r>
          </a:p>
          <a:p>
            <a:pPr marL="457200" indent="-457200">
              <a:buFont typeface="+mj-lt"/>
              <a:buAutoNum type="arabicPeriod"/>
            </a:pPr>
            <a:r>
              <a:rPr lang="en-US" sz="2000" dirty="0"/>
              <a:t>Configure VTY (Virtual Teletype) Lines for SSH Access</a:t>
            </a:r>
            <a:endParaRPr lang="en-CA" sz="2000" dirty="0"/>
          </a:p>
        </p:txBody>
      </p:sp>
      <p:sp>
        <p:nvSpPr>
          <p:cNvPr id="4" name="Footer Placeholder 3">
            <a:extLst>
              <a:ext uri="{FF2B5EF4-FFF2-40B4-BE49-F238E27FC236}">
                <a16:creationId xmlns:a16="http://schemas.microsoft.com/office/drawing/2014/main" id="{F5F1F67B-C422-154E-8CFC-79C2E3E400C1}"/>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blue circular object with arrows&#10;&#10;Description automatically generated">
            <a:extLst>
              <a:ext uri="{FF2B5EF4-FFF2-40B4-BE49-F238E27FC236}">
                <a16:creationId xmlns:a16="http://schemas.microsoft.com/office/drawing/2014/main" id="{969AFFD4-2173-E868-7E7A-B5216F71CA57}"/>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7871381" y="1828138"/>
            <a:ext cx="782425" cy="550707"/>
          </a:xfrm>
          <a:prstGeom prst="rect">
            <a:avLst/>
          </a:prstGeom>
        </p:spPr>
      </p:pic>
      <p:pic>
        <p:nvPicPr>
          <p:cNvPr id="6" name="Picture 5" descr="A blue circular object with arrows&#10;&#10;Description automatically generated">
            <a:extLst>
              <a:ext uri="{FF2B5EF4-FFF2-40B4-BE49-F238E27FC236}">
                <a16:creationId xmlns:a16="http://schemas.microsoft.com/office/drawing/2014/main" id="{E8600B0C-4EE9-B1CE-37BA-5705089FFFEC}"/>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10571375" y="1825625"/>
            <a:ext cx="782425" cy="550707"/>
          </a:xfrm>
          <a:prstGeom prst="rect">
            <a:avLst/>
          </a:prstGeom>
        </p:spPr>
      </p:pic>
      <p:cxnSp>
        <p:nvCxnSpPr>
          <p:cNvPr id="7" name="Straight Connector 6">
            <a:extLst>
              <a:ext uri="{FF2B5EF4-FFF2-40B4-BE49-F238E27FC236}">
                <a16:creationId xmlns:a16="http://schemas.microsoft.com/office/drawing/2014/main" id="{6E418608-88F0-0501-1E66-16366A13425B}"/>
              </a:ext>
            </a:extLst>
          </p:cNvPr>
          <p:cNvCxnSpPr>
            <a:stCxn id="5" idx="3"/>
            <a:endCxn id="6" idx="1"/>
          </p:cNvCxnSpPr>
          <p:nvPr/>
        </p:nvCxnSpPr>
        <p:spPr>
          <a:xfrm flipV="1">
            <a:off x="8653806" y="2100979"/>
            <a:ext cx="1917569" cy="25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9AD2C3F9-A5B2-9D4B-C810-DD16764F8563}"/>
              </a:ext>
            </a:extLst>
          </p:cNvPr>
          <p:cNvSpPr/>
          <p:nvPr/>
        </p:nvSpPr>
        <p:spPr>
          <a:xfrm>
            <a:off x="8754425" y="2040916"/>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E514BEB2-24BF-5052-3D47-0C67E25715F1}"/>
              </a:ext>
            </a:extLst>
          </p:cNvPr>
          <p:cNvSpPr/>
          <p:nvPr/>
        </p:nvSpPr>
        <p:spPr>
          <a:xfrm>
            <a:off x="10350631" y="2040916"/>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BC158EAE-46F7-DF55-1945-2201901803F5}"/>
              </a:ext>
            </a:extLst>
          </p:cNvPr>
          <p:cNvSpPr txBox="1"/>
          <p:nvPr/>
        </p:nvSpPr>
        <p:spPr>
          <a:xfrm>
            <a:off x="8038814" y="2331629"/>
            <a:ext cx="447558" cy="369332"/>
          </a:xfrm>
          <a:prstGeom prst="rect">
            <a:avLst/>
          </a:prstGeom>
          <a:noFill/>
        </p:spPr>
        <p:txBody>
          <a:bodyPr wrap="none" rtlCol="0">
            <a:spAutoFit/>
          </a:bodyPr>
          <a:lstStyle/>
          <a:p>
            <a:r>
              <a:rPr lang="en-US" dirty="0"/>
              <a:t>R1</a:t>
            </a:r>
            <a:endParaRPr lang="en-CA" dirty="0"/>
          </a:p>
        </p:txBody>
      </p:sp>
      <p:sp>
        <p:nvSpPr>
          <p:cNvPr id="11" name="TextBox 10">
            <a:extLst>
              <a:ext uri="{FF2B5EF4-FFF2-40B4-BE49-F238E27FC236}">
                <a16:creationId xmlns:a16="http://schemas.microsoft.com/office/drawing/2014/main" id="{91D60F42-E5A6-6DE3-B75B-9DFA3F89B388}"/>
              </a:ext>
            </a:extLst>
          </p:cNvPr>
          <p:cNvSpPr txBox="1"/>
          <p:nvPr/>
        </p:nvSpPr>
        <p:spPr>
          <a:xfrm>
            <a:off x="10738808" y="2376332"/>
            <a:ext cx="447558" cy="369332"/>
          </a:xfrm>
          <a:prstGeom prst="rect">
            <a:avLst/>
          </a:prstGeom>
          <a:noFill/>
        </p:spPr>
        <p:txBody>
          <a:bodyPr wrap="none" rtlCol="0">
            <a:spAutoFit/>
          </a:bodyPr>
          <a:lstStyle/>
          <a:p>
            <a:r>
              <a:rPr lang="en-US" dirty="0"/>
              <a:t>R2</a:t>
            </a:r>
            <a:endParaRPr lang="en-CA" dirty="0"/>
          </a:p>
        </p:txBody>
      </p:sp>
      <p:sp>
        <p:nvSpPr>
          <p:cNvPr id="12" name="TextBox 11">
            <a:extLst>
              <a:ext uri="{FF2B5EF4-FFF2-40B4-BE49-F238E27FC236}">
                <a16:creationId xmlns:a16="http://schemas.microsoft.com/office/drawing/2014/main" id="{DD691931-CFB7-D3C5-F232-4A4A4E485427}"/>
              </a:ext>
            </a:extLst>
          </p:cNvPr>
          <p:cNvSpPr txBox="1"/>
          <p:nvPr/>
        </p:nvSpPr>
        <p:spPr>
          <a:xfrm>
            <a:off x="7690716" y="2605989"/>
            <a:ext cx="1287147" cy="369332"/>
          </a:xfrm>
          <a:prstGeom prst="rect">
            <a:avLst/>
          </a:prstGeom>
          <a:noFill/>
        </p:spPr>
        <p:txBody>
          <a:bodyPr wrap="none" rtlCol="0">
            <a:spAutoFit/>
          </a:bodyPr>
          <a:lstStyle/>
          <a:p>
            <a:r>
              <a:rPr lang="en-US" dirty="0"/>
              <a:t>SSH Server</a:t>
            </a:r>
            <a:endParaRPr lang="en-CA" dirty="0"/>
          </a:p>
        </p:txBody>
      </p:sp>
      <p:sp>
        <p:nvSpPr>
          <p:cNvPr id="13" name="TextBox 12">
            <a:extLst>
              <a:ext uri="{FF2B5EF4-FFF2-40B4-BE49-F238E27FC236}">
                <a16:creationId xmlns:a16="http://schemas.microsoft.com/office/drawing/2014/main" id="{FA396C49-677F-3506-67EA-E2981A35BD93}"/>
              </a:ext>
            </a:extLst>
          </p:cNvPr>
          <p:cNvSpPr txBox="1"/>
          <p:nvPr/>
        </p:nvSpPr>
        <p:spPr>
          <a:xfrm>
            <a:off x="10566655" y="2605989"/>
            <a:ext cx="782587" cy="369332"/>
          </a:xfrm>
          <a:prstGeom prst="rect">
            <a:avLst/>
          </a:prstGeom>
          <a:noFill/>
        </p:spPr>
        <p:txBody>
          <a:bodyPr wrap="none" rtlCol="0">
            <a:spAutoFit/>
          </a:bodyPr>
          <a:lstStyle/>
          <a:p>
            <a:r>
              <a:rPr lang="en-US" dirty="0"/>
              <a:t>Client</a:t>
            </a:r>
            <a:endParaRPr lang="en-CA" dirty="0"/>
          </a:p>
        </p:txBody>
      </p:sp>
    </p:spTree>
    <p:extLst>
      <p:ext uri="{BB962C8B-B14F-4D97-AF65-F5344CB8AC3E}">
        <p14:creationId xmlns:p14="http://schemas.microsoft.com/office/powerpoint/2010/main" val="1561549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A10A-0762-B845-EE62-B04BD0EA88AF}"/>
              </a:ext>
            </a:extLst>
          </p:cNvPr>
          <p:cNvSpPr>
            <a:spLocks noGrp="1"/>
          </p:cNvSpPr>
          <p:nvPr>
            <p:ph type="title"/>
          </p:nvPr>
        </p:nvSpPr>
        <p:spPr/>
        <p:txBody>
          <a:bodyPr>
            <a:normAutofit/>
          </a:bodyPr>
          <a:lstStyle/>
          <a:p>
            <a:pPr marL="457200" indent="-457200">
              <a:buFont typeface="+mj-lt"/>
              <a:buAutoNum type="arabicPeriod"/>
            </a:pPr>
            <a:r>
              <a:rPr lang="en-CA" sz="3200" dirty="0"/>
              <a:t>Set IP Address + Subnet Mask + Turn On Interface </a:t>
            </a:r>
          </a:p>
        </p:txBody>
      </p:sp>
      <p:sp>
        <p:nvSpPr>
          <p:cNvPr id="3" name="Content Placeholder 2">
            <a:extLst>
              <a:ext uri="{FF2B5EF4-FFF2-40B4-BE49-F238E27FC236}">
                <a16:creationId xmlns:a16="http://schemas.microsoft.com/office/drawing/2014/main" id="{03FCE1E5-35F0-9FE4-1287-ABF084F7F409}"/>
              </a:ext>
            </a:extLst>
          </p:cNvPr>
          <p:cNvSpPr>
            <a:spLocks noGrp="1"/>
          </p:cNvSpPr>
          <p:nvPr>
            <p:ph idx="1"/>
          </p:nvPr>
        </p:nvSpPr>
        <p:spPr>
          <a:xfrm>
            <a:off x="838200" y="1825625"/>
            <a:ext cx="6118781" cy="4351338"/>
          </a:xfrm>
        </p:spPr>
        <p:txBody>
          <a:bodyPr>
            <a:normAutofit lnSpcReduction="10000"/>
          </a:bodyPr>
          <a:lstStyle/>
          <a:p>
            <a:r>
              <a:rPr lang="en-CA" sz="2000" dirty="0"/>
              <a:t>R1#configure terminal</a:t>
            </a:r>
          </a:p>
          <a:p>
            <a:r>
              <a:rPr lang="en-CA" sz="2000" dirty="0"/>
              <a:t>R1(config)#interface fastEthernet0/0</a:t>
            </a:r>
          </a:p>
          <a:p>
            <a:r>
              <a:rPr lang="en-CA" sz="2000" dirty="0"/>
              <a:t>R1(config-if)#ip address 192.168.0.1 255.255.255.0</a:t>
            </a:r>
          </a:p>
          <a:p>
            <a:r>
              <a:rPr lang="en-CA" sz="2000" dirty="0"/>
              <a:t>R1(config-if)#no shutdown</a:t>
            </a:r>
          </a:p>
          <a:p>
            <a:r>
              <a:rPr lang="en-CA" sz="2000" dirty="0"/>
              <a:t>R1(config-if)#do write</a:t>
            </a:r>
          </a:p>
          <a:p>
            <a:endParaRPr lang="en-CA" sz="2000" dirty="0"/>
          </a:p>
          <a:p>
            <a:r>
              <a:rPr lang="en-CA" sz="2000" dirty="0"/>
              <a:t>R2#configure terminal</a:t>
            </a:r>
          </a:p>
          <a:p>
            <a:r>
              <a:rPr lang="en-CA" sz="2000" dirty="0"/>
              <a:t>R2(config)#interface fastEthernet0/0</a:t>
            </a:r>
          </a:p>
          <a:p>
            <a:r>
              <a:rPr lang="en-CA" sz="2000" dirty="0"/>
              <a:t>R2(config-if)#ip address 192.168.0.2 255.255.255.0</a:t>
            </a:r>
          </a:p>
          <a:p>
            <a:r>
              <a:rPr lang="en-CA" sz="2000" dirty="0"/>
              <a:t>R2(config-if)#no shutdown</a:t>
            </a:r>
          </a:p>
          <a:p>
            <a:r>
              <a:rPr lang="en-CA" sz="2000" dirty="0"/>
              <a:t>R2(config-if)#do write</a:t>
            </a:r>
          </a:p>
          <a:p>
            <a:endParaRPr lang="en-CA" sz="2000" dirty="0"/>
          </a:p>
        </p:txBody>
      </p:sp>
      <p:sp>
        <p:nvSpPr>
          <p:cNvPr id="4" name="Footer Placeholder 3">
            <a:extLst>
              <a:ext uri="{FF2B5EF4-FFF2-40B4-BE49-F238E27FC236}">
                <a16:creationId xmlns:a16="http://schemas.microsoft.com/office/drawing/2014/main" id="{5022BC5F-EB91-D508-ADAA-8BEB6E9CDAAD}"/>
              </a:ext>
            </a:extLst>
          </p:cNvPr>
          <p:cNvSpPr>
            <a:spLocks noGrp="1"/>
          </p:cNvSpPr>
          <p:nvPr>
            <p:ph type="ftr" sz="quarter" idx="11"/>
          </p:nvPr>
        </p:nvSpPr>
        <p:spPr/>
        <p:txBody>
          <a:bodyPr/>
          <a:lstStyle/>
          <a:p>
            <a:r>
              <a:rPr lang="sv-SE"/>
              <a:t>INST. : ENG.ALI BANI BAKAR &amp; ENG.Dana Al-Mahrouk</a:t>
            </a:r>
            <a:endParaRPr lang="en-CA"/>
          </a:p>
        </p:txBody>
      </p:sp>
      <p:pic>
        <p:nvPicPr>
          <p:cNvPr id="10" name="Picture 9" descr="A blue circular object with arrows&#10;&#10;Description automatically generated">
            <a:extLst>
              <a:ext uri="{FF2B5EF4-FFF2-40B4-BE49-F238E27FC236}">
                <a16:creationId xmlns:a16="http://schemas.microsoft.com/office/drawing/2014/main" id="{64AD4C8D-69BD-E604-3883-95E028476982}"/>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7871381" y="1828138"/>
            <a:ext cx="782425" cy="550707"/>
          </a:xfrm>
          <a:prstGeom prst="rect">
            <a:avLst/>
          </a:prstGeom>
        </p:spPr>
      </p:pic>
      <p:pic>
        <p:nvPicPr>
          <p:cNvPr id="11" name="Picture 10" descr="A blue circular object with arrows&#10;&#10;Description automatically generated">
            <a:extLst>
              <a:ext uri="{FF2B5EF4-FFF2-40B4-BE49-F238E27FC236}">
                <a16:creationId xmlns:a16="http://schemas.microsoft.com/office/drawing/2014/main" id="{CAD2468B-BE67-2E6C-2A66-DF8F9B159727}"/>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10571375" y="1825625"/>
            <a:ext cx="782425" cy="550707"/>
          </a:xfrm>
          <a:prstGeom prst="rect">
            <a:avLst/>
          </a:prstGeom>
        </p:spPr>
      </p:pic>
      <p:cxnSp>
        <p:nvCxnSpPr>
          <p:cNvPr id="13" name="Straight Connector 12">
            <a:extLst>
              <a:ext uri="{FF2B5EF4-FFF2-40B4-BE49-F238E27FC236}">
                <a16:creationId xmlns:a16="http://schemas.microsoft.com/office/drawing/2014/main" id="{0451B4BE-D2AA-2D87-9951-F6048232D4C2}"/>
              </a:ext>
            </a:extLst>
          </p:cNvPr>
          <p:cNvCxnSpPr>
            <a:stCxn id="10" idx="3"/>
            <a:endCxn id="11" idx="1"/>
          </p:cNvCxnSpPr>
          <p:nvPr/>
        </p:nvCxnSpPr>
        <p:spPr>
          <a:xfrm flipV="1">
            <a:off x="8653806" y="2100979"/>
            <a:ext cx="1917569" cy="25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FAD4836D-2C14-DDC5-ED7B-DF64D2152F27}"/>
              </a:ext>
            </a:extLst>
          </p:cNvPr>
          <p:cNvSpPr/>
          <p:nvPr/>
        </p:nvSpPr>
        <p:spPr>
          <a:xfrm>
            <a:off x="8754425" y="2040916"/>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F7A5937A-14B2-B7A7-7625-C573154516A4}"/>
              </a:ext>
            </a:extLst>
          </p:cNvPr>
          <p:cNvSpPr/>
          <p:nvPr/>
        </p:nvSpPr>
        <p:spPr>
          <a:xfrm>
            <a:off x="10350631" y="2040916"/>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F9A62BC5-5567-1071-7366-30429B7177BF}"/>
              </a:ext>
            </a:extLst>
          </p:cNvPr>
          <p:cNvSpPr txBox="1"/>
          <p:nvPr/>
        </p:nvSpPr>
        <p:spPr>
          <a:xfrm>
            <a:off x="8038814" y="2331629"/>
            <a:ext cx="447558" cy="369332"/>
          </a:xfrm>
          <a:prstGeom prst="rect">
            <a:avLst/>
          </a:prstGeom>
          <a:noFill/>
        </p:spPr>
        <p:txBody>
          <a:bodyPr wrap="none" rtlCol="0">
            <a:spAutoFit/>
          </a:bodyPr>
          <a:lstStyle/>
          <a:p>
            <a:r>
              <a:rPr lang="en-US" dirty="0"/>
              <a:t>R1</a:t>
            </a:r>
            <a:endParaRPr lang="en-CA" dirty="0"/>
          </a:p>
        </p:txBody>
      </p:sp>
      <p:sp>
        <p:nvSpPr>
          <p:cNvPr id="17" name="TextBox 16">
            <a:extLst>
              <a:ext uri="{FF2B5EF4-FFF2-40B4-BE49-F238E27FC236}">
                <a16:creationId xmlns:a16="http://schemas.microsoft.com/office/drawing/2014/main" id="{1FDC108B-24BA-5405-2C97-0E5029311152}"/>
              </a:ext>
            </a:extLst>
          </p:cNvPr>
          <p:cNvSpPr txBox="1"/>
          <p:nvPr/>
        </p:nvSpPr>
        <p:spPr>
          <a:xfrm>
            <a:off x="10738808" y="2376332"/>
            <a:ext cx="447558" cy="369332"/>
          </a:xfrm>
          <a:prstGeom prst="rect">
            <a:avLst/>
          </a:prstGeom>
          <a:noFill/>
        </p:spPr>
        <p:txBody>
          <a:bodyPr wrap="none" rtlCol="0">
            <a:spAutoFit/>
          </a:bodyPr>
          <a:lstStyle/>
          <a:p>
            <a:r>
              <a:rPr lang="en-US" dirty="0"/>
              <a:t>R2</a:t>
            </a:r>
            <a:endParaRPr lang="en-CA" dirty="0"/>
          </a:p>
        </p:txBody>
      </p:sp>
      <p:sp>
        <p:nvSpPr>
          <p:cNvPr id="18" name="TextBox 17">
            <a:extLst>
              <a:ext uri="{FF2B5EF4-FFF2-40B4-BE49-F238E27FC236}">
                <a16:creationId xmlns:a16="http://schemas.microsoft.com/office/drawing/2014/main" id="{1A291B7A-59F7-8A07-EE30-2C4AF7B50616}"/>
              </a:ext>
            </a:extLst>
          </p:cNvPr>
          <p:cNvSpPr txBox="1"/>
          <p:nvPr/>
        </p:nvSpPr>
        <p:spPr>
          <a:xfrm>
            <a:off x="7577950" y="2606983"/>
            <a:ext cx="1369286" cy="369332"/>
          </a:xfrm>
          <a:prstGeom prst="rect">
            <a:avLst/>
          </a:prstGeom>
          <a:noFill/>
        </p:spPr>
        <p:txBody>
          <a:bodyPr wrap="none" rtlCol="0">
            <a:spAutoFit/>
          </a:bodyPr>
          <a:lstStyle/>
          <a:p>
            <a:r>
              <a:rPr lang="en-US" dirty="0"/>
              <a:t>192.168.0.1</a:t>
            </a:r>
            <a:endParaRPr lang="en-CA" dirty="0"/>
          </a:p>
        </p:txBody>
      </p:sp>
      <p:sp>
        <p:nvSpPr>
          <p:cNvPr id="19" name="TextBox 18">
            <a:extLst>
              <a:ext uri="{FF2B5EF4-FFF2-40B4-BE49-F238E27FC236}">
                <a16:creationId xmlns:a16="http://schemas.microsoft.com/office/drawing/2014/main" id="{F8DF9496-110C-9FAA-3DEA-0A6226497452}"/>
              </a:ext>
            </a:extLst>
          </p:cNvPr>
          <p:cNvSpPr txBox="1"/>
          <p:nvPr/>
        </p:nvSpPr>
        <p:spPr>
          <a:xfrm>
            <a:off x="10349109" y="2649173"/>
            <a:ext cx="1369286" cy="369332"/>
          </a:xfrm>
          <a:prstGeom prst="rect">
            <a:avLst/>
          </a:prstGeom>
          <a:noFill/>
        </p:spPr>
        <p:txBody>
          <a:bodyPr wrap="none" rtlCol="0">
            <a:spAutoFit/>
          </a:bodyPr>
          <a:lstStyle/>
          <a:p>
            <a:r>
              <a:rPr lang="en-US" dirty="0"/>
              <a:t>192.168.0.2</a:t>
            </a:r>
            <a:endParaRPr lang="en-CA" dirty="0"/>
          </a:p>
        </p:txBody>
      </p:sp>
      <p:sp>
        <p:nvSpPr>
          <p:cNvPr id="20" name="TextBox 19">
            <a:extLst>
              <a:ext uri="{FF2B5EF4-FFF2-40B4-BE49-F238E27FC236}">
                <a16:creationId xmlns:a16="http://schemas.microsoft.com/office/drawing/2014/main" id="{032E761A-8F3C-D40F-9BEF-E3CB1C0E0EA4}"/>
              </a:ext>
            </a:extLst>
          </p:cNvPr>
          <p:cNvSpPr txBox="1"/>
          <p:nvPr/>
        </p:nvSpPr>
        <p:spPr>
          <a:xfrm>
            <a:off x="8552769" y="1660677"/>
            <a:ext cx="579005" cy="369332"/>
          </a:xfrm>
          <a:prstGeom prst="rect">
            <a:avLst/>
          </a:prstGeom>
          <a:noFill/>
        </p:spPr>
        <p:txBody>
          <a:bodyPr wrap="none" rtlCol="0">
            <a:spAutoFit/>
          </a:bodyPr>
          <a:lstStyle/>
          <a:p>
            <a:r>
              <a:rPr lang="en-US" dirty="0"/>
              <a:t>f0/0</a:t>
            </a:r>
            <a:endParaRPr lang="en-CA" dirty="0"/>
          </a:p>
        </p:txBody>
      </p:sp>
      <p:sp>
        <p:nvSpPr>
          <p:cNvPr id="21" name="TextBox 20">
            <a:extLst>
              <a:ext uri="{FF2B5EF4-FFF2-40B4-BE49-F238E27FC236}">
                <a16:creationId xmlns:a16="http://schemas.microsoft.com/office/drawing/2014/main" id="{0017BAB0-A51B-8756-C083-740E70297446}"/>
              </a:ext>
            </a:extLst>
          </p:cNvPr>
          <p:cNvSpPr txBox="1"/>
          <p:nvPr/>
        </p:nvSpPr>
        <p:spPr>
          <a:xfrm>
            <a:off x="10059606" y="1672247"/>
            <a:ext cx="579005" cy="369332"/>
          </a:xfrm>
          <a:prstGeom prst="rect">
            <a:avLst/>
          </a:prstGeom>
          <a:noFill/>
        </p:spPr>
        <p:txBody>
          <a:bodyPr wrap="none" rtlCol="0">
            <a:spAutoFit/>
          </a:bodyPr>
          <a:lstStyle/>
          <a:p>
            <a:r>
              <a:rPr lang="en-US" dirty="0"/>
              <a:t>f0/0</a:t>
            </a:r>
            <a:endParaRPr lang="en-CA" dirty="0"/>
          </a:p>
        </p:txBody>
      </p:sp>
    </p:spTree>
    <p:extLst>
      <p:ext uri="{BB962C8B-B14F-4D97-AF65-F5344CB8AC3E}">
        <p14:creationId xmlns:p14="http://schemas.microsoft.com/office/powerpoint/2010/main" val="25367130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9686-65DE-351A-8EF7-503293FD0767}"/>
              </a:ext>
            </a:extLst>
          </p:cNvPr>
          <p:cNvSpPr>
            <a:spLocks noGrp="1"/>
          </p:cNvSpPr>
          <p:nvPr>
            <p:ph type="title"/>
          </p:nvPr>
        </p:nvSpPr>
        <p:spPr>
          <a:xfrm>
            <a:off x="838200" y="365123"/>
            <a:ext cx="10515600" cy="1460501"/>
          </a:xfrm>
        </p:spPr>
        <p:txBody>
          <a:bodyPr>
            <a:normAutofit fontScale="90000"/>
          </a:bodyPr>
          <a:lstStyle/>
          <a:p>
            <a:pPr>
              <a:lnSpc>
                <a:spcPct val="150000"/>
              </a:lnSpc>
            </a:pPr>
            <a:r>
              <a:rPr lang="en-US" sz="3200" dirty="0"/>
              <a:t>2. Set Hostname and Domain Name</a:t>
            </a:r>
            <a:br>
              <a:rPr lang="en-US" sz="3200" dirty="0"/>
            </a:br>
            <a:r>
              <a:rPr lang="en-US" sz="3200" dirty="0"/>
              <a:t>3. Generate RSA Key for SSH (</a:t>
            </a:r>
            <a:r>
              <a:rPr lang="en-CA" sz="2000" dirty="0"/>
              <a:t>512 – 1024 bits</a:t>
            </a:r>
            <a:r>
              <a:rPr lang="en-US" sz="3200" dirty="0"/>
              <a:t>)</a:t>
            </a:r>
          </a:p>
        </p:txBody>
      </p:sp>
      <p:sp>
        <p:nvSpPr>
          <p:cNvPr id="3" name="Content Placeholder 2">
            <a:extLst>
              <a:ext uri="{FF2B5EF4-FFF2-40B4-BE49-F238E27FC236}">
                <a16:creationId xmlns:a16="http://schemas.microsoft.com/office/drawing/2014/main" id="{177C9F5D-52FE-413E-6125-6BF4126B8886}"/>
              </a:ext>
            </a:extLst>
          </p:cNvPr>
          <p:cNvSpPr>
            <a:spLocks noGrp="1"/>
          </p:cNvSpPr>
          <p:nvPr>
            <p:ph idx="1"/>
          </p:nvPr>
        </p:nvSpPr>
        <p:spPr>
          <a:xfrm>
            <a:off x="838200" y="2027582"/>
            <a:ext cx="10515600" cy="4328767"/>
          </a:xfrm>
        </p:spPr>
        <p:txBody>
          <a:bodyPr>
            <a:normAutofit/>
          </a:bodyPr>
          <a:lstStyle/>
          <a:p>
            <a:r>
              <a:rPr lang="en-US" sz="1800" dirty="0"/>
              <a:t>R1(config)#</a:t>
            </a:r>
            <a:r>
              <a:rPr lang="en-US" sz="1800" dirty="0">
                <a:solidFill>
                  <a:srgbClr val="FFFF00"/>
                </a:solidFill>
              </a:rPr>
              <a:t>hostname</a:t>
            </a:r>
            <a:r>
              <a:rPr lang="en-US" sz="1800" dirty="0"/>
              <a:t> Dana</a:t>
            </a:r>
          </a:p>
          <a:p>
            <a:r>
              <a:rPr lang="en-US" sz="1800" dirty="0"/>
              <a:t>Dana(config)#</a:t>
            </a:r>
            <a:r>
              <a:rPr lang="en-US" sz="1800" b="1" dirty="0">
                <a:solidFill>
                  <a:srgbClr val="FF0000"/>
                </a:solidFill>
              </a:rPr>
              <a:t>ip domain-name </a:t>
            </a:r>
            <a:r>
              <a:rPr lang="en-US" sz="1800" dirty="0"/>
              <a:t>bau.edu.jo</a:t>
            </a:r>
            <a:endParaRPr lang="en-CA" sz="1800" dirty="0"/>
          </a:p>
          <a:p>
            <a:r>
              <a:rPr lang="en-CA" sz="1800" dirty="0"/>
              <a:t>Dana(config)#</a:t>
            </a:r>
            <a:r>
              <a:rPr lang="en-CA" sz="1800" b="1" dirty="0">
                <a:solidFill>
                  <a:srgbClr val="FF0000"/>
                </a:solidFill>
              </a:rPr>
              <a:t>crypto key generate </a:t>
            </a:r>
            <a:r>
              <a:rPr lang="en-CA" sz="1800" b="1" dirty="0" err="1">
                <a:solidFill>
                  <a:srgbClr val="FF0000"/>
                </a:solidFill>
              </a:rPr>
              <a:t>rsa</a:t>
            </a:r>
            <a:r>
              <a:rPr lang="en-CA" sz="1800" b="1" dirty="0">
                <a:solidFill>
                  <a:srgbClr val="FF0000"/>
                </a:solidFill>
              </a:rPr>
              <a:t> encryption</a:t>
            </a:r>
          </a:p>
          <a:p>
            <a:pPr marL="0" indent="0">
              <a:buNone/>
            </a:pPr>
            <a:r>
              <a:rPr lang="en-CA" sz="1800" dirty="0">
                <a:solidFill>
                  <a:schemeClr val="tx1">
                    <a:lumMod val="65000"/>
                  </a:schemeClr>
                </a:solidFill>
              </a:rPr>
              <a:t>The name for the keys will be: Dana.bau.edu.jo</a:t>
            </a:r>
          </a:p>
          <a:p>
            <a:pPr marL="0" indent="0">
              <a:buNone/>
            </a:pPr>
            <a:r>
              <a:rPr lang="en-CA" sz="1800" dirty="0">
                <a:solidFill>
                  <a:schemeClr val="tx1">
                    <a:lumMod val="65000"/>
                  </a:schemeClr>
                </a:solidFill>
              </a:rPr>
              <a:t>Choose the size of the key modulus in the range of 360 to 4096 for your</a:t>
            </a:r>
          </a:p>
          <a:p>
            <a:pPr marL="0" indent="0">
              <a:buNone/>
            </a:pPr>
            <a:r>
              <a:rPr lang="en-CA" sz="1800" dirty="0">
                <a:solidFill>
                  <a:schemeClr val="tx1">
                    <a:lumMod val="65000"/>
                  </a:schemeClr>
                </a:solidFill>
              </a:rPr>
              <a:t>  Encryption Keys. Choosing a key modulus greater than 512 may take</a:t>
            </a:r>
          </a:p>
          <a:p>
            <a:pPr marL="0" indent="0">
              <a:buNone/>
            </a:pPr>
            <a:r>
              <a:rPr lang="en-CA" sz="1800" dirty="0">
                <a:solidFill>
                  <a:schemeClr val="tx1">
                    <a:lumMod val="65000"/>
                  </a:schemeClr>
                </a:solidFill>
              </a:rPr>
              <a:t>  a few minutes.</a:t>
            </a:r>
          </a:p>
          <a:p>
            <a:endParaRPr lang="en-CA" sz="1800" dirty="0"/>
          </a:p>
          <a:p>
            <a:r>
              <a:rPr lang="en-CA" sz="1800" dirty="0"/>
              <a:t>How many bits in the modulus [512]: </a:t>
            </a:r>
            <a:r>
              <a:rPr lang="en-CA" sz="1800" dirty="0">
                <a:solidFill>
                  <a:srgbClr val="FF0000"/>
                </a:solidFill>
              </a:rPr>
              <a:t>512</a:t>
            </a:r>
          </a:p>
          <a:p>
            <a:pPr marL="0" indent="0">
              <a:buNone/>
            </a:pPr>
            <a:r>
              <a:rPr lang="en-CA" sz="1800" dirty="0">
                <a:solidFill>
                  <a:schemeClr val="tx1">
                    <a:lumMod val="65000"/>
                  </a:schemeClr>
                </a:solidFill>
              </a:rPr>
              <a:t>% Generating 512 bit RSA keys, keys will be non-exportable...</a:t>
            </a:r>
          </a:p>
          <a:p>
            <a:pPr marL="0" indent="0">
              <a:buNone/>
            </a:pPr>
            <a:r>
              <a:rPr lang="en-CA" sz="1800" dirty="0">
                <a:solidFill>
                  <a:schemeClr val="tx1">
                    <a:lumMod val="65000"/>
                  </a:schemeClr>
                </a:solidFill>
              </a:rPr>
              <a:t>[OK] (elapsed time was 0 seconds)</a:t>
            </a:r>
          </a:p>
          <a:p>
            <a:endParaRPr lang="en-CA" sz="1800" dirty="0"/>
          </a:p>
        </p:txBody>
      </p:sp>
      <p:sp>
        <p:nvSpPr>
          <p:cNvPr id="4" name="Footer Placeholder 3">
            <a:extLst>
              <a:ext uri="{FF2B5EF4-FFF2-40B4-BE49-F238E27FC236}">
                <a16:creationId xmlns:a16="http://schemas.microsoft.com/office/drawing/2014/main" id="{F51D67C3-5150-7C98-F467-6C0DA442283A}"/>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blue circular object with arrows&#10;&#10;Description automatically generated">
            <a:extLst>
              <a:ext uri="{FF2B5EF4-FFF2-40B4-BE49-F238E27FC236}">
                <a16:creationId xmlns:a16="http://schemas.microsoft.com/office/drawing/2014/main" id="{F1372CA6-487C-8B51-B1EE-67C6D67E3A90}"/>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7871381" y="1828138"/>
            <a:ext cx="782425" cy="550707"/>
          </a:xfrm>
          <a:prstGeom prst="rect">
            <a:avLst/>
          </a:prstGeom>
        </p:spPr>
      </p:pic>
      <p:pic>
        <p:nvPicPr>
          <p:cNvPr id="6" name="Picture 5" descr="A blue circular object with arrows&#10;&#10;Description automatically generated">
            <a:extLst>
              <a:ext uri="{FF2B5EF4-FFF2-40B4-BE49-F238E27FC236}">
                <a16:creationId xmlns:a16="http://schemas.microsoft.com/office/drawing/2014/main" id="{72B39589-718C-3B78-7276-9EADA81430E0}"/>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10571375" y="1825625"/>
            <a:ext cx="782425" cy="550707"/>
          </a:xfrm>
          <a:prstGeom prst="rect">
            <a:avLst/>
          </a:prstGeom>
        </p:spPr>
      </p:pic>
      <p:cxnSp>
        <p:nvCxnSpPr>
          <p:cNvPr id="7" name="Straight Connector 6">
            <a:extLst>
              <a:ext uri="{FF2B5EF4-FFF2-40B4-BE49-F238E27FC236}">
                <a16:creationId xmlns:a16="http://schemas.microsoft.com/office/drawing/2014/main" id="{C9324CF2-63D8-936F-D12D-5EE057ECA1DE}"/>
              </a:ext>
            </a:extLst>
          </p:cNvPr>
          <p:cNvCxnSpPr>
            <a:stCxn id="5" idx="3"/>
            <a:endCxn id="6" idx="1"/>
          </p:cNvCxnSpPr>
          <p:nvPr/>
        </p:nvCxnSpPr>
        <p:spPr>
          <a:xfrm flipV="1">
            <a:off x="8653806" y="2100979"/>
            <a:ext cx="1917569" cy="25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917B8AD5-8188-5EB3-EBB9-605906B3FB26}"/>
              </a:ext>
            </a:extLst>
          </p:cNvPr>
          <p:cNvSpPr/>
          <p:nvPr/>
        </p:nvSpPr>
        <p:spPr>
          <a:xfrm>
            <a:off x="8754425" y="2040916"/>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D4151EE8-AA58-7D3A-B6BD-66679A353BE2}"/>
              </a:ext>
            </a:extLst>
          </p:cNvPr>
          <p:cNvSpPr/>
          <p:nvPr/>
        </p:nvSpPr>
        <p:spPr>
          <a:xfrm>
            <a:off x="10350631" y="2040916"/>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01FB1161-0021-D70C-625D-FFCABB76BFAA}"/>
              </a:ext>
            </a:extLst>
          </p:cNvPr>
          <p:cNvSpPr txBox="1"/>
          <p:nvPr/>
        </p:nvSpPr>
        <p:spPr>
          <a:xfrm>
            <a:off x="7904290" y="2329115"/>
            <a:ext cx="716606" cy="369332"/>
          </a:xfrm>
          <a:prstGeom prst="rect">
            <a:avLst/>
          </a:prstGeom>
          <a:noFill/>
        </p:spPr>
        <p:txBody>
          <a:bodyPr wrap="none" rtlCol="0">
            <a:spAutoFit/>
          </a:bodyPr>
          <a:lstStyle/>
          <a:p>
            <a:r>
              <a:rPr lang="en-US" dirty="0"/>
              <a:t>Dana</a:t>
            </a:r>
            <a:endParaRPr lang="en-CA" dirty="0"/>
          </a:p>
        </p:txBody>
      </p:sp>
      <p:sp>
        <p:nvSpPr>
          <p:cNvPr id="11" name="TextBox 10">
            <a:extLst>
              <a:ext uri="{FF2B5EF4-FFF2-40B4-BE49-F238E27FC236}">
                <a16:creationId xmlns:a16="http://schemas.microsoft.com/office/drawing/2014/main" id="{37658C8B-F1DD-47BE-B3B8-331A1FF820D6}"/>
              </a:ext>
            </a:extLst>
          </p:cNvPr>
          <p:cNvSpPr txBox="1"/>
          <p:nvPr/>
        </p:nvSpPr>
        <p:spPr>
          <a:xfrm>
            <a:off x="10738808" y="2376332"/>
            <a:ext cx="447558" cy="369332"/>
          </a:xfrm>
          <a:prstGeom prst="rect">
            <a:avLst/>
          </a:prstGeom>
          <a:noFill/>
        </p:spPr>
        <p:txBody>
          <a:bodyPr wrap="none" rtlCol="0">
            <a:spAutoFit/>
          </a:bodyPr>
          <a:lstStyle/>
          <a:p>
            <a:r>
              <a:rPr lang="en-US" dirty="0"/>
              <a:t>R2</a:t>
            </a:r>
            <a:endParaRPr lang="en-CA" dirty="0"/>
          </a:p>
        </p:txBody>
      </p:sp>
      <p:sp>
        <p:nvSpPr>
          <p:cNvPr id="12" name="TextBox 11">
            <a:extLst>
              <a:ext uri="{FF2B5EF4-FFF2-40B4-BE49-F238E27FC236}">
                <a16:creationId xmlns:a16="http://schemas.microsoft.com/office/drawing/2014/main" id="{030FE9DA-592C-6761-D51D-F8543EA1EA26}"/>
              </a:ext>
            </a:extLst>
          </p:cNvPr>
          <p:cNvSpPr txBox="1"/>
          <p:nvPr/>
        </p:nvSpPr>
        <p:spPr>
          <a:xfrm>
            <a:off x="7577950" y="2606983"/>
            <a:ext cx="1369286" cy="369332"/>
          </a:xfrm>
          <a:prstGeom prst="rect">
            <a:avLst/>
          </a:prstGeom>
          <a:noFill/>
        </p:spPr>
        <p:txBody>
          <a:bodyPr wrap="none" rtlCol="0">
            <a:spAutoFit/>
          </a:bodyPr>
          <a:lstStyle/>
          <a:p>
            <a:r>
              <a:rPr lang="en-US" dirty="0"/>
              <a:t>192.168.0.1</a:t>
            </a:r>
            <a:endParaRPr lang="en-CA" dirty="0"/>
          </a:p>
        </p:txBody>
      </p:sp>
      <p:sp>
        <p:nvSpPr>
          <p:cNvPr id="13" name="TextBox 12">
            <a:extLst>
              <a:ext uri="{FF2B5EF4-FFF2-40B4-BE49-F238E27FC236}">
                <a16:creationId xmlns:a16="http://schemas.microsoft.com/office/drawing/2014/main" id="{321393DB-1151-4230-8E79-C19526438AB4}"/>
              </a:ext>
            </a:extLst>
          </p:cNvPr>
          <p:cNvSpPr txBox="1"/>
          <p:nvPr/>
        </p:nvSpPr>
        <p:spPr>
          <a:xfrm>
            <a:off x="10349109" y="2649173"/>
            <a:ext cx="1369286" cy="369332"/>
          </a:xfrm>
          <a:prstGeom prst="rect">
            <a:avLst/>
          </a:prstGeom>
          <a:noFill/>
        </p:spPr>
        <p:txBody>
          <a:bodyPr wrap="none" rtlCol="0">
            <a:spAutoFit/>
          </a:bodyPr>
          <a:lstStyle/>
          <a:p>
            <a:r>
              <a:rPr lang="en-US" dirty="0"/>
              <a:t>192.168.0.2</a:t>
            </a:r>
            <a:endParaRPr lang="en-CA" dirty="0"/>
          </a:p>
        </p:txBody>
      </p:sp>
      <p:sp>
        <p:nvSpPr>
          <p:cNvPr id="14" name="TextBox 13">
            <a:extLst>
              <a:ext uri="{FF2B5EF4-FFF2-40B4-BE49-F238E27FC236}">
                <a16:creationId xmlns:a16="http://schemas.microsoft.com/office/drawing/2014/main" id="{B4E6DA48-A2A3-3283-4C03-1E317025F421}"/>
              </a:ext>
            </a:extLst>
          </p:cNvPr>
          <p:cNvSpPr txBox="1"/>
          <p:nvPr/>
        </p:nvSpPr>
        <p:spPr>
          <a:xfrm>
            <a:off x="8552769" y="1660677"/>
            <a:ext cx="579005" cy="369332"/>
          </a:xfrm>
          <a:prstGeom prst="rect">
            <a:avLst/>
          </a:prstGeom>
          <a:noFill/>
        </p:spPr>
        <p:txBody>
          <a:bodyPr wrap="none" rtlCol="0">
            <a:spAutoFit/>
          </a:bodyPr>
          <a:lstStyle/>
          <a:p>
            <a:r>
              <a:rPr lang="en-US" dirty="0"/>
              <a:t>f0/0</a:t>
            </a:r>
            <a:endParaRPr lang="en-CA" dirty="0"/>
          </a:p>
        </p:txBody>
      </p:sp>
      <p:sp>
        <p:nvSpPr>
          <p:cNvPr id="15" name="TextBox 14">
            <a:extLst>
              <a:ext uri="{FF2B5EF4-FFF2-40B4-BE49-F238E27FC236}">
                <a16:creationId xmlns:a16="http://schemas.microsoft.com/office/drawing/2014/main" id="{13AA03BB-7AB8-9D26-F9DD-5DE6D4F2DA07}"/>
              </a:ext>
            </a:extLst>
          </p:cNvPr>
          <p:cNvSpPr txBox="1"/>
          <p:nvPr/>
        </p:nvSpPr>
        <p:spPr>
          <a:xfrm>
            <a:off x="10059606" y="1672247"/>
            <a:ext cx="579005" cy="369332"/>
          </a:xfrm>
          <a:prstGeom prst="rect">
            <a:avLst/>
          </a:prstGeom>
          <a:noFill/>
        </p:spPr>
        <p:txBody>
          <a:bodyPr wrap="none" rtlCol="0">
            <a:spAutoFit/>
          </a:bodyPr>
          <a:lstStyle/>
          <a:p>
            <a:r>
              <a:rPr lang="en-US" dirty="0"/>
              <a:t>f0/0</a:t>
            </a:r>
            <a:endParaRPr lang="en-CA" dirty="0"/>
          </a:p>
        </p:txBody>
      </p:sp>
      <p:sp>
        <p:nvSpPr>
          <p:cNvPr id="16" name="TextBox 15">
            <a:extLst>
              <a:ext uri="{FF2B5EF4-FFF2-40B4-BE49-F238E27FC236}">
                <a16:creationId xmlns:a16="http://schemas.microsoft.com/office/drawing/2014/main" id="{C66779A2-D110-FCF8-91A6-6A7582130E9A}"/>
              </a:ext>
            </a:extLst>
          </p:cNvPr>
          <p:cNvSpPr txBox="1"/>
          <p:nvPr/>
        </p:nvSpPr>
        <p:spPr>
          <a:xfrm>
            <a:off x="7354620" y="2833839"/>
            <a:ext cx="1815946" cy="369332"/>
          </a:xfrm>
          <a:prstGeom prst="rect">
            <a:avLst/>
          </a:prstGeom>
          <a:noFill/>
        </p:spPr>
        <p:txBody>
          <a:bodyPr wrap="none" rtlCol="0">
            <a:spAutoFit/>
          </a:bodyPr>
          <a:lstStyle/>
          <a:p>
            <a:r>
              <a:rPr lang="en-US" dirty="0"/>
              <a:t>DNS: bau.edu.jo</a:t>
            </a:r>
            <a:endParaRPr lang="en-CA" dirty="0"/>
          </a:p>
        </p:txBody>
      </p:sp>
      <p:pic>
        <p:nvPicPr>
          <p:cNvPr id="17" name="Graphic 16" descr="Key with solid fill">
            <a:extLst>
              <a:ext uri="{FF2B5EF4-FFF2-40B4-BE49-F238E27FC236}">
                <a16:creationId xmlns:a16="http://schemas.microsoft.com/office/drawing/2014/main" id="{BBC21006-2C94-8534-2355-10C0F3DEC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3573" y="3097217"/>
            <a:ext cx="482692" cy="482692"/>
          </a:xfrm>
          <a:prstGeom prst="rect">
            <a:avLst/>
          </a:prstGeom>
        </p:spPr>
      </p:pic>
      <p:pic>
        <p:nvPicPr>
          <p:cNvPr id="18" name="Graphic 17" descr="Key with solid fill">
            <a:extLst>
              <a:ext uri="{FF2B5EF4-FFF2-40B4-BE49-F238E27FC236}">
                <a16:creationId xmlns:a16="http://schemas.microsoft.com/office/drawing/2014/main" id="{662B9DE1-D388-C77A-6C88-E034CF0F95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5031" y="3105484"/>
            <a:ext cx="482692" cy="482692"/>
          </a:xfrm>
          <a:prstGeom prst="rect">
            <a:avLst/>
          </a:prstGeom>
        </p:spPr>
      </p:pic>
      <p:pic>
        <p:nvPicPr>
          <p:cNvPr id="20" name="Picture 19" descr="A colorful shield with a check mark&#10;&#10;Description automatically generated">
            <a:extLst>
              <a:ext uri="{FF2B5EF4-FFF2-40B4-BE49-F238E27FC236}">
                <a16:creationId xmlns:a16="http://schemas.microsoft.com/office/drawing/2014/main" id="{DC473A83-A7A1-6739-1A84-D056143F8E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0566" y="307574"/>
            <a:ext cx="777539" cy="777539"/>
          </a:xfrm>
          <a:prstGeom prst="rect">
            <a:avLst/>
          </a:prstGeom>
        </p:spPr>
      </p:pic>
    </p:spTree>
    <p:extLst>
      <p:ext uri="{BB962C8B-B14F-4D97-AF65-F5344CB8AC3E}">
        <p14:creationId xmlns:p14="http://schemas.microsoft.com/office/powerpoint/2010/main" val="35560059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D26A8D-874B-55DD-ED47-D989A66215D3}"/>
              </a:ext>
            </a:extLst>
          </p:cNvPr>
          <p:cNvSpPr>
            <a:spLocks noGrp="1"/>
          </p:cNvSpPr>
          <p:nvPr>
            <p:ph idx="1"/>
          </p:nvPr>
        </p:nvSpPr>
        <p:spPr>
          <a:xfrm>
            <a:off x="224673" y="2651574"/>
            <a:ext cx="11139066" cy="3568251"/>
          </a:xfrm>
        </p:spPr>
        <p:txBody>
          <a:bodyPr>
            <a:normAutofit/>
          </a:bodyPr>
          <a:lstStyle/>
          <a:p>
            <a:r>
              <a:rPr lang="en-CA" sz="1200" dirty="0"/>
              <a:t>Dana(config)#do show </a:t>
            </a:r>
            <a:r>
              <a:rPr lang="en-CA" sz="1200" b="1" dirty="0">
                <a:solidFill>
                  <a:srgbClr val="FF0000"/>
                </a:solidFill>
              </a:rPr>
              <a:t>crypto key </a:t>
            </a:r>
            <a:r>
              <a:rPr lang="en-CA" sz="1200" b="1" dirty="0" err="1">
                <a:solidFill>
                  <a:srgbClr val="FF0000"/>
                </a:solidFill>
              </a:rPr>
              <a:t>mypubkey</a:t>
            </a:r>
            <a:r>
              <a:rPr lang="en-CA" sz="1200" b="1" dirty="0">
                <a:solidFill>
                  <a:srgbClr val="FF0000"/>
                </a:solidFill>
              </a:rPr>
              <a:t> </a:t>
            </a:r>
            <a:r>
              <a:rPr lang="en-CA" sz="1200" b="1" dirty="0" err="1">
                <a:solidFill>
                  <a:srgbClr val="FF0000"/>
                </a:solidFill>
              </a:rPr>
              <a:t>rsa</a:t>
            </a:r>
            <a:endParaRPr lang="en-CA" sz="1200" b="1" dirty="0">
              <a:solidFill>
                <a:srgbClr val="FF0000"/>
              </a:solidFill>
            </a:endParaRPr>
          </a:p>
          <a:p>
            <a:pPr marL="0" indent="0">
              <a:buNone/>
            </a:pPr>
            <a:r>
              <a:rPr lang="en-CA" sz="1200" dirty="0"/>
              <a:t>% Key pair was generated at: 16:31:55 UTC Sep 19 2024</a:t>
            </a:r>
          </a:p>
          <a:p>
            <a:pPr marL="0" indent="0">
              <a:buNone/>
            </a:pPr>
            <a:r>
              <a:rPr lang="en-CA" sz="1200" dirty="0">
                <a:solidFill>
                  <a:srgbClr val="FFFF00"/>
                </a:solidFill>
              </a:rPr>
              <a:t>Key name: Dana.bau.edu.jo</a:t>
            </a:r>
          </a:p>
          <a:p>
            <a:pPr marL="0" indent="0">
              <a:buNone/>
            </a:pPr>
            <a:r>
              <a:rPr lang="en-CA" sz="1200" dirty="0">
                <a:solidFill>
                  <a:srgbClr val="FFFF00"/>
                </a:solidFill>
              </a:rPr>
              <a:t>Key type: RSA KEYS</a:t>
            </a:r>
          </a:p>
          <a:p>
            <a:pPr marL="0" indent="0">
              <a:buNone/>
            </a:pPr>
            <a:r>
              <a:rPr lang="en-CA" sz="1200" dirty="0"/>
              <a:t> Storage Device: not specified</a:t>
            </a:r>
          </a:p>
          <a:p>
            <a:pPr marL="0" indent="0">
              <a:buNone/>
            </a:pPr>
            <a:r>
              <a:rPr lang="en-CA" sz="1200" dirty="0"/>
              <a:t> Usage: Encryption Key</a:t>
            </a:r>
          </a:p>
          <a:p>
            <a:pPr marL="0" indent="0">
              <a:buNone/>
            </a:pPr>
            <a:r>
              <a:rPr lang="en-CA" sz="1200" dirty="0"/>
              <a:t> Key is not exportable.</a:t>
            </a:r>
          </a:p>
          <a:p>
            <a:pPr marL="0" indent="0">
              <a:buNone/>
            </a:pPr>
            <a:r>
              <a:rPr lang="en-CA" sz="1200" dirty="0"/>
              <a:t> Key Data:</a:t>
            </a:r>
          </a:p>
          <a:p>
            <a:pPr marL="0" indent="0">
              <a:buNone/>
            </a:pPr>
            <a:r>
              <a:rPr lang="en-CA" sz="1200" dirty="0"/>
              <a:t>  305C300D 06092A86 4886F70D 01010105 00034B00 30480241 009E2C19 FE60CFAC</a:t>
            </a:r>
          </a:p>
          <a:p>
            <a:pPr marL="0" indent="0">
              <a:buNone/>
            </a:pPr>
            <a:r>
              <a:rPr lang="en-CA" sz="1200" dirty="0"/>
              <a:t>  7CAACE4A 44B1C245 D4EB6423 174528FB 2CC44F3E 91EEA917 9A6A5140 F906439E</a:t>
            </a:r>
          </a:p>
          <a:p>
            <a:pPr marL="0" indent="0">
              <a:buNone/>
            </a:pPr>
            <a:r>
              <a:rPr lang="en-CA" sz="1200" dirty="0"/>
              <a:t>  C26BCBB0 A69458CB 945841F0 9632AC77 B10A082A 49C5CD59 83020301 0001</a:t>
            </a:r>
          </a:p>
        </p:txBody>
      </p:sp>
      <p:sp>
        <p:nvSpPr>
          <p:cNvPr id="4" name="Footer Placeholder 3">
            <a:extLst>
              <a:ext uri="{FF2B5EF4-FFF2-40B4-BE49-F238E27FC236}">
                <a16:creationId xmlns:a16="http://schemas.microsoft.com/office/drawing/2014/main" id="{B207E945-2C54-985F-E32E-4E351731C00C}"/>
              </a:ext>
            </a:extLst>
          </p:cNvPr>
          <p:cNvSpPr>
            <a:spLocks noGrp="1"/>
          </p:cNvSpPr>
          <p:nvPr>
            <p:ph type="ftr" sz="quarter" idx="11"/>
          </p:nvPr>
        </p:nvSpPr>
        <p:spPr/>
        <p:txBody>
          <a:bodyPr/>
          <a:lstStyle/>
          <a:p>
            <a:r>
              <a:rPr lang="sv-SE" dirty="0"/>
              <a:t>INST. : ENG.ALI BANI BAKAR &amp; ENG.Dana Al-Mahrouk</a:t>
            </a:r>
            <a:endParaRPr lang="en-CA" dirty="0"/>
          </a:p>
        </p:txBody>
      </p:sp>
      <p:sp>
        <p:nvSpPr>
          <p:cNvPr id="6" name="Content Placeholder 2">
            <a:extLst>
              <a:ext uri="{FF2B5EF4-FFF2-40B4-BE49-F238E27FC236}">
                <a16:creationId xmlns:a16="http://schemas.microsoft.com/office/drawing/2014/main" id="{E5A43394-C964-A214-6852-30EB01148D2D}"/>
              </a:ext>
            </a:extLst>
          </p:cNvPr>
          <p:cNvSpPr txBox="1">
            <a:spLocks/>
          </p:cNvSpPr>
          <p:nvPr/>
        </p:nvSpPr>
        <p:spPr>
          <a:xfrm>
            <a:off x="6150665" y="2651573"/>
            <a:ext cx="6041335" cy="3568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1200" dirty="0"/>
              <a:t>% Key pair was generated at: 16:31:56 UTC Sep 19 2024</a:t>
            </a:r>
          </a:p>
          <a:p>
            <a:pPr marL="0" indent="0">
              <a:buFont typeface="Arial" panose="020B0604020202020204" pitchFamily="34" charset="0"/>
              <a:buNone/>
            </a:pPr>
            <a:r>
              <a:rPr lang="en-CA" sz="1200" dirty="0">
                <a:solidFill>
                  <a:srgbClr val="FFFF00"/>
                </a:solidFill>
              </a:rPr>
              <a:t>Key name: </a:t>
            </a:r>
            <a:r>
              <a:rPr lang="en-CA" sz="1200" dirty="0" err="1">
                <a:solidFill>
                  <a:srgbClr val="FFFF00"/>
                </a:solidFill>
              </a:rPr>
              <a:t>Dana.bau.edu.jo.server</a:t>
            </a:r>
            <a:endParaRPr lang="en-CA" sz="1200" dirty="0">
              <a:solidFill>
                <a:srgbClr val="FFFF00"/>
              </a:solidFill>
            </a:endParaRPr>
          </a:p>
          <a:p>
            <a:pPr marL="0" indent="0">
              <a:buFont typeface="Arial" panose="020B0604020202020204" pitchFamily="34" charset="0"/>
              <a:buNone/>
            </a:pPr>
            <a:r>
              <a:rPr lang="en-CA" sz="1200" dirty="0">
                <a:solidFill>
                  <a:srgbClr val="FFFF00"/>
                </a:solidFill>
              </a:rPr>
              <a:t>Key type: RSA KEYS</a:t>
            </a:r>
          </a:p>
          <a:p>
            <a:pPr marL="0" indent="0">
              <a:buFont typeface="Arial" panose="020B0604020202020204" pitchFamily="34" charset="0"/>
              <a:buNone/>
            </a:pPr>
            <a:r>
              <a:rPr lang="en-CA" sz="1200" dirty="0"/>
              <a:t>Temporary key</a:t>
            </a:r>
          </a:p>
          <a:p>
            <a:pPr marL="0" indent="0">
              <a:buFont typeface="Arial" panose="020B0604020202020204" pitchFamily="34" charset="0"/>
              <a:buNone/>
            </a:pPr>
            <a:r>
              <a:rPr lang="en-CA" sz="1200" dirty="0"/>
              <a:t> Usage: Encryption Key</a:t>
            </a:r>
          </a:p>
          <a:p>
            <a:pPr marL="0" indent="0">
              <a:buFont typeface="Arial" panose="020B0604020202020204" pitchFamily="34" charset="0"/>
              <a:buNone/>
            </a:pPr>
            <a:r>
              <a:rPr lang="en-CA" sz="1200" dirty="0"/>
              <a:t> Key is not exportable.</a:t>
            </a:r>
          </a:p>
          <a:p>
            <a:pPr marL="0" indent="0">
              <a:buFont typeface="Arial" panose="020B0604020202020204" pitchFamily="34" charset="0"/>
              <a:buNone/>
            </a:pPr>
            <a:r>
              <a:rPr lang="en-CA" sz="1200" dirty="0"/>
              <a:t> Key Data:</a:t>
            </a:r>
          </a:p>
          <a:p>
            <a:pPr marL="0" indent="0">
              <a:buFont typeface="Arial" panose="020B0604020202020204" pitchFamily="34" charset="0"/>
              <a:buNone/>
            </a:pPr>
            <a:r>
              <a:rPr lang="en-CA" sz="1200" dirty="0"/>
              <a:t>  307C300D 06092A86 4886F70D 01010105 00036B00 30680261 00931588 65BA8233</a:t>
            </a:r>
          </a:p>
          <a:p>
            <a:pPr marL="0" indent="0">
              <a:buFont typeface="Arial" panose="020B0604020202020204" pitchFamily="34" charset="0"/>
              <a:buNone/>
            </a:pPr>
            <a:r>
              <a:rPr lang="en-CA" sz="1200" dirty="0"/>
              <a:t>  8120EDF5 3DAE192A 1904CE6F E2AC1B65 FE2B2DE4 16BC7AF2 2040D8E6 90A317FF</a:t>
            </a:r>
          </a:p>
          <a:p>
            <a:pPr marL="0" indent="0">
              <a:buFont typeface="Arial" panose="020B0604020202020204" pitchFamily="34" charset="0"/>
              <a:buNone/>
            </a:pPr>
            <a:r>
              <a:rPr lang="en-CA" sz="1200" dirty="0"/>
              <a:t>  2020489D 3209B87C 2BD38EA7 1D08D86A 53CDF5A5 79CD37D1 83510A09 388B8682</a:t>
            </a:r>
          </a:p>
          <a:p>
            <a:pPr marL="0" indent="0">
              <a:buFont typeface="Arial" panose="020B0604020202020204" pitchFamily="34" charset="0"/>
              <a:buNone/>
            </a:pPr>
            <a:r>
              <a:rPr lang="en-CA" sz="1200" dirty="0"/>
              <a:t>  D3EC93C8 CFCC0E4F 62202608 581B70AD 433CA255 903F183F F7020301 0001</a:t>
            </a:r>
          </a:p>
          <a:p>
            <a:endParaRPr lang="en-CA" sz="1200" dirty="0"/>
          </a:p>
        </p:txBody>
      </p:sp>
      <p:sp>
        <p:nvSpPr>
          <p:cNvPr id="7" name="Title 1">
            <a:extLst>
              <a:ext uri="{FF2B5EF4-FFF2-40B4-BE49-F238E27FC236}">
                <a16:creationId xmlns:a16="http://schemas.microsoft.com/office/drawing/2014/main" id="{193EE725-C759-D5C3-381A-EAA18CAC1E74}"/>
              </a:ext>
            </a:extLst>
          </p:cNvPr>
          <p:cNvSpPr>
            <a:spLocks noGrp="1"/>
          </p:cNvSpPr>
          <p:nvPr>
            <p:ph type="title"/>
          </p:nvPr>
        </p:nvSpPr>
        <p:spPr>
          <a:xfrm>
            <a:off x="838200" y="365125"/>
            <a:ext cx="10515600" cy="1325563"/>
          </a:xfrm>
        </p:spPr>
        <p:txBody>
          <a:bodyPr>
            <a:normAutofit/>
          </a:bodyPr>
          <a:lstStyle/>
          <a:p>
            <a:r>
              <a:rPr lang="en-CA" sz="3200" dirty="0"/>
              <a:t>4. Show Crypto Key</a:t>
            </a:r>
          </a:p>
        </p:txBody>
      </p:sp>
      <p:pic>
        <p:nvPicPr>
          <p:cNvPr id="8" name="Picture 7" descr="A blue circular object with arrows&#10;&#10;Description automatically generated">
            <a:extLst>
              <a:ext uri="{FF2B5EF4-FFF2-40B4-BE49-F238E27FC236}">
                <a16:creationId xmlns:a16="http://schemas.microsoft.com/office/drawing/2014/main" id="{59413144-B8D5-5B5A-7302-AC736F2EEDF1}"/>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7871381" y="877675"/>
            <a:ext cx="782425" cy="550707"/>
          </a:xfrm>
          <a:prstGeom prst="rect">
            <a:avLst/>
          </a:prstGeom>
        </p:spPr>
      </p:pic>
      <p:pic>
        <p:nvPicPr>
          <p:cNvPr id="9" name="Picture 8" descr="A blue circular object with arrows&#10;&#10;Description automatically generated">
            <a:extLst>
              <a:ext uri="{FF2B5EF4-FFF2-40B4-BE49-F238E27FC236}">
                <a16:creationId xmlns:a16="http://schemas.microsoft.com/office/drawing/2014/main" id="{EB05FCB8-1C12-A316-C36C-0EF4918F2E5C}"/>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10571375" y="875162"/>
            <a:ext cx="782425" cy="550707"/>
          </a:xfrm>
          <a:prstGeom prst="rect">
            <a:avLst/>
          </a:prstGeom>
        </p:spPr>
      </p:pic>
      <p:cxnSp>
        <p:nvCxnSpPr>
          <p:cNvPr id="10" name="Straight Connector 9">
            <a:extLst>
              <a:ext uri="{FF2B5EF4-FFF2-40B4-BE49-F238E27FC236}">
                <a16:creationId xmlns:a16="http://schemas.microsoft.com/office/drawing/2014/main" id="{FC7A76D0-A4B7-A2EF-C03D-03FF0AA20622}"/>
              </a:ext>
            </a:extLst>
          </p:cNvPr>
          <p:cNvCxnSpPr>
            <a:stCxn id="8" idx="3"/>
            <a:endCxn id="9" idx="1"/>
          </p:cNvCxnSpPr>
          <p:nvPr/>
        </p:nvCxnSpPr>
        <p:spPr>
          <a:xfrm flipV="1">
            <a:off x="8653806" y="1150516"/>
            <a:ext cx="1917569" cy="25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D8725722-28F6-96D1-F8BF-62E2E248A444}"/>
              </a:ext>
            </a:extLst>
          </p:cNvPr>
          <p:cNvSpPr/>
          <p:nvPr/>
        </p:nvSpPr>
        <p:spPr>
          <a:xfrm>
            <a:off x="8754425" y="1090453"/>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185411F3-3DAB-34D9-5F72-1296A85B9E79}"/>
              </a:ext>
            </a:extLst>
          </p:cNvPr>
          <p:cNvSpPr/>
          <p:nvPr/>
        </p:nvSpPr>
        <p:spPr>
          <a:xfrm>
            <a:off x="10350631" y="1090453"/>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37B81187-7376-AC34-37DB-191A2946A0B8}"/>
              </a:ext>
            </a:extLst>
          </p:cNvPr>
          <p:cNvSpPr txBox="1"/>
          <p:nvPr/>
        </p:nvSpPr>
        <p:spPr>
          <a:xfrm>
            <a:off x="7904290" y="1378652"/>
            <a:ext cx="716606" cy="369332"/>
          </a:xfrm>
          <a:prstGeom prst="rect">
            <a:avLst/>
          </a:prstGeom>
          <a:noFill/>
        </p:spPr>
        <p:txBody>
          <a:bodyPr wrap="none" rtlCol="0">
            <a:spAutoFit/>
          </a:bodyPr>
          <a:lstStyle/>
          <a:p>
            <a:r>
              <a:rPr lang="en-US" dirty="0"/>
              <a:t>Dana</a:t>
            </a:r>
            <a:endParaRPr lang="en-CA" dirty="0"/>
          </a:p>
        </p:txBody>
      </p:sp>
      <p:sp>
        <p:nvSpPr>
          <p:cNvPr id="14" name="TextBox 13">
            <a:extLst>
              <a:ext uri="{FF2B5EF4-FFF2-40B4-BE49-F238E27FC236}">
                <a16:creationId xmlns:a16="http://schemas.microsoft.com/office/drawing/2014/main" id="{8531E30F-111E-7139-1972-2BED3BAA6466}"/>
              </a:ext>
            </a:extLst>
          </p:cNvPr>
          <p:cNvSpPr txBox="1"/>
          <p:nvPr/>
        </p:nvSpPr>
        <p:spPr>
          <a:xfrm>
            <a:off x="10738808" y="1425869"/>
            <a:ext cx="447558" cy="369332"/>
          </a:xfrm>
          <a:prstGeom prst="rect">
            <a:avLst/>
          </a:prstGeom>
          <a:noFill/>
        </p:spPr>
        <p:txBody>
          <a:bodyPr wrap="none" rtlCol="0">
            <a:spAutoFit/>
          </a:bodyPr>
          <a:lstStyle/>
          <a:p>
            <a:r>
              <a:rPr lang="en-US" dirty="0"/>
              <a:t>R2</a:t>
            </a:r>
            <a:endParaRPr lang="en-CA" dirty="0"/>
          </a:p>
        </p:txBody>
      </p:sp>
      <p:sp>
        <p:nvSpPr>
          <p:cNvPr id="15" name="TextBox 14">
            <a:extLst>
              <a:ext uri="{FF2B5EF4-FFF2-40B4-BE49-F238E27FC236}">
                <a16:creationId xmlns:a16="http://schemas.microsoft.com/office/drawing/2014/main" id="{DD066324-4659-9C71-361F-0F6591E48A5C}"/>
              </a:ext>
            </a:extLst>
          </p:cNvPr>
          <p:cNvSpPr txBox="1"/>
          <p:nvPr/>
        </p:nvSpPr>
        <p:spPr>
          <a:xfrm>
            <a:off x="7577950" y="1656520"/>
            <a:ext cx="1369286" cy="369332"/>
          </a:xfrm>
          <a:prstGeom prst="rect">
            <a:avLst/>
          </a:prstGeom>
          <a:noFill/>
        </p:spPr>
        <p:txBody>
          <a:bodyPr wrap="none" rtlCol="0">
            <a:spAutoFit/>
          </a:bodyPr>
          <a:lstStyle/>
          <a:p>
            <a:r>
              <a:rPr lang="en-US" dirty="0"/>
              <a:t>192.168.0.1</a:t>
            </a:r>
            <a:endParaRPr lang="en-CA" dirty="0"/>
          </a:p>
        </p:txBody>
      </p:sp>
      <p:sp>
        <p:nvSpPr>
          <p:cNvPr id="16" name="TextBox 15">
            <a:extLst>
              <a:ext uri="{FF2B5EF4-FFF2-40B4-BE49-F238E27FC236}">
                <a16:creationId xmlns:a16="http://schemas.microsoft.com/office/drawing/2014/main" id="{D8C2B89A-312D-B006-530E-E66969D85A0D}"/>
              </a:ext>
            </a:extLst>
          </p:cNvPr>
          <p:cNvSpPr txBox="1"/>
          <p:nvPr/>
        </p:nvSpPr>
        <p:spPr>
          <a:xfrm>
            <a:off x="10349109" y="1698710"/>
            <a:ext cx="1369286" cy="369332"/>
          </a:xfrm>
          <a:prstGeom prst="rect">
            <a:avLst/>
          </a:prstGeom>
          <a:noFill/>
        </p:spPr>
        <p:txBody>
          <a:bodyPr wrap="none" rtlCol="0">
            <a:spAutoFit/>
          </a:bodyPr>
          <a:lstStyle/>
          <a:p>
            <a:r>
              <a:rPr lang="en-US" dirty="0"/>
              <a:t>192.168.0.2</a:t>
            </a:r>
            <a:endParaRPr lang="en-CA" dirty="0"/>
          </a:p>
        </p:txBody>
      </p:sp>
      <p:sp>
        <p:nvSpPr>
          <p:cNvPr id="17" name="TextBox 16">
            <a:extLst>
              <a:ext uri="{FF2B5EF4-FFF2-40B4-BE49-F238E27FC236}">
                <a16:creationId xmlns:a16="http://schemas.microsoft.com/office/drawing/2014/main" id="{BFA2342D-215F-C6AE-39F6-5AA995EEB670}"/>
              </a:ext>
            </a:extLst>
          </p:cNvPr>
          <p:cNvSpPr txBox="1"/>
          <p:nvPr/>
        </p:nvSpPr>
        <p:spPr>
          <a:xfrm>
            <a:off x="8552769" y="701933"/>
            <a:ext cx="579005" cy="369332"/>
          </a:xfrm>
          <a:prstGeom prst="rect">
            <a:avLst/>
          </a:prstGeom>
          <a:noFill/>
        </p:spPr>
        <p:txBody>
          <a:bodyPr wrap="none" rtlCol="0">
            <a:spAutoFit/>
          </a:bodyPr>
          <a:lstStyle/>
          <a:p>
            <a:r>
              <a:rPr lang="en-US" dirty="0"/>
              <a:t>f0/0</a:t>
            </a:r>
            <a:endParaRPr lang="en-CA" dirty="0"/>
          </a:p>
        </p:txBody>
      </p:sp>
      <p:sp>
        <p:nvSpPr>
          <p:cNvPr id="18" name="TextBox 17">
            <a:extLst>
              <a:ext uri="{FF2B5EF4-FFF2-40B4-BE49-F238E27FC236}">
                <a16:creationId xmlns:a16="http://schemas.microsoft.com/office/drawing/2014/main" id="{61FC363A-6984-FEE1-F1A3-E06874FD5015}"/>
              </a:ext>
            </a:extLst>
          </p:cNvPr>
          <p:cNvSpPr txBox="1"/>
          <p:nvPr/>
        </p:nvSpPr>
        <p:spPr>
          <a:xfrm>
            <a:off x="10059606" y="713503"/>
            <a:ext cx="579005" cy="369332"/>
          </a:xfrm>
          <a:prstGeom prst="rect">
            <a:avLst/>
          </a:prstGeom>
          <a:noFill/>
        </p:spPr>
        <p:txBody>
          <a:bodyPr wrap="none" rtlCol="0">
            <a:spAutoFit/>
          </a:bodyPr>
          <a:lstStyle/>
          <a:p>
            <a:r>
              <a:rPr lang="en-US" dirty="0"/>
              <a:t>f0/0</a:t>
            </a:r>
            <a:endParaRPr lang="en-CA" dirty="0"/>
          </a:p>
        </p:txBody>
      </p:sp>
      <p:sp>
        <p:nvSpPr>
          <p:cNvPr id="19" name="TextBox 18">
            <a:extLst>
              <a:ext uri="{FF2B5EF4-FFF2-40B4-BE49-F238E27FC236}">
                <a16:creationId xmlns:a16="http://schemas.microsoft.com/office/drawing/2014/main" id="{868A5AD1-3610-3360-56E8-886ED6F745DF}"/>
              </a:ext>
            </a:extLst>
          </p:cNvPr>
          <p:cNvSpPr txBox="1"/>
          <p:nvPr/>
        </p:nvSpPr>
        <p:spPr>
          <a:xfrm>
            <a:off x="7354620" y="1883376"/>
            <a:ext cx="1815946" cy="369332"/>
          </a:xfrm>
          <a:prstGeom prst="rect">
            <a:avLst/>
          </a:prstGeom>
          <a:noFill/>
        </p:spPr>
        <p:txBody>
          <a:bodyPr wrap="none" rtlCol="0">
            <a:spAutoFit/>
          </a:bodyPr>
          <a:lstStyle/>
          <a:p>
            <a:r>
              <a:rPr lang="en-US" dirty="0"/>
              <a:t>DNS: bau.edu.jo</a:t>
            </a:r>
            <a:endParaRPr lang="en-CA" dirty="0"/>
          </a:p>
        </p:txBody>
      </p:sp>
      <p:pic>
        <p:nvPicPr>
          <p:cNvPr id="20" name="Graphic 19" descr="Key with solid fill">
            <a:extLst>
              <a:ext uri="{FF2B5EF4-FFF2-40B4-BE49-F238E27FC236}">
                <a16:creationId xmlns:a16="http://schemas.microsoft.com/office/drawing/2014/main" id="{0ADCC9D2-C07C-1C60-44FD-0DE79DE47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3573" y="2146754"/>
            <a:ext cx="482692" cy="482692"/>
          </a:xfrm>
          <a:prstGeom prst="rect">
            <a:avLst/>
          </a:prstGeom>
        </p:spPr>
      </p:pic>
      <p:pic>
        <p:nvPicPr>
          <p:cNvPr id="21" name="Graphic 20" descr="Key with solid fill">
            <a:extLst>
              <a:ext uri="{FF2B5EF4-FFF2-40B4-BE49-F238E27FC236}">
                <a16:creationId xmlns:a16="http://schemas.microsoft.com/office/drawing/2014/main" id="{3458C4D0-2A99-B0CC-BDF1-A739C8B980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5031" y="2155021"/>
            <a:ext cx="482692" cy="482692"/>
          </a:xfrm>
          <a:prstGeom prst="rect">
            <a:avLst/>
          </a:prstGeom>
        </p:spPr>
      </p:pic>
      <p:pic>
        <p:nvPicPr>
          <p:cNvPr id="22" name="Picture 21" descr="A colorful shield with a check mark&#10;&#10;Description automatically generated">
            <a:extLst>
              <a:ext uri="{FF2B5EF4-FFF2-40B4-BE49-F238E27FC236}">
                <a16:creationId xmlns:a16="http://schemas.microsoft.com/office/drawing/2014/main" id="{6CABE5B9-CC1D-2E80-D5F6-BFF3AD320B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5575" y="40092"/>
            <a:ext cx="777539" cy="777539"/>
          </a:xfrm>
          <a:prstGeom prst="rect">
            <a:avLst/>
          </a:prstGeom>
        </p:spPr>
      </p:pic>
    </p:spTree>
    <p:extLst>
      <p:ext uri="{BB962C8B-B14F-4D97-AF65-F5344CB8AC3E}">
        <p14:creationId xmlns:p14="http://schemas.microsoft.com/office/powerpoint/2010/main" val="6823763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B83A-1C07-03E8-585B-EB0E8920FA22}"/>
              </a:ext>
            </a:extLst>
          </p:cNvPr>
          <p:cNvSpPr>
            <a:spLocks noGrp="1"/>
          </p:cNvSpPr>
          <p:nvPr>
            <p:ph type="title"/>
          </p:nvPr>
        </p:nvSpPr>
        <p:spPr/>
        <p:txBody>
          <a:bodyPr>
            <a:normAutofit/>
          </a:bodyPr>
          <a:lstStyle/>
          <a:p>
            <a:r>
              <a:rPr lang="en-US" sz="3200" dirty="0"/>
              <a:t>5. Configure Username and Secret Password</a:t>
            </a:r>
            <a:endParaRPr lang="en-CA" sz="3200" dirty="0"/>
          </a:p>
        </p:txBody>
      </p:sp>
      <p:sp>
        <p:nvSpPr>
          <p:cNvPr id="4" name="Footer Placeholder 3">
            <a:extLst>
              <a:ext uri="{FF2B5EF4-FFF2-40B4-BE49-F238E27FC236}">
                <a16:creationId xmlns:a16="http://schemas.microsoft.com/office/drawing/2014/main" id="{6B88EC32-62AA-0EEF-EFD7-D984FCC75F2F}"/>
              </a:ext>
            </a:extLst>
          </p:cNvPr>
          <p:cNvSpPr>
            <a:spLocks noGrp="1"/>
          </p:cNvSpPr>
          <p:nvPr>
            <p:ph type="ftr" sz="quarter" idx="11"/>
          </p:nvPr>
        </p:nvSpPr>
        <p:spPr/>
        <p:txBody>
          <a:bodyPr/>
          <a:lstStyle/>
          <a:p>
            <a:r>
              <a:rPr lang="sv-SE"/>
              <a:t>INST. : ENG.ALI BANI BAKAR &amp; ENG.Dana Al-Mahrouk</a:t>
            </a:r>
            <a:endParaRPr lang="en-CA"/>
          </a:p>
        </p:txBody>
      </p:sp>
      <p:sp>
        <p:nvSpPr>
          <p:cNvPr id="5" name="TextBox 4">
            <a:extLst>
              <a:ext uri="{FF2B5EF4-FFF2-40B4-BE49-F238E27FC236}">
                <a16:creationId xmlns:a16="http://schemas.microsoft.com/office/drawing/2014/main" id="{CA5FDA8C-3FF8-3A2E-B0DD-87D79A1203E0}"/>
              </a:ext>
            </a:extLst>
          </p:cNvPr>
          <p:cNvSpPr txBox="1"/>
          <p:nvPr/>
        </p:nvSpPr>
        <p:spPr>
          <a:xfrm>
            <a:off x="838200" y="1825625"/>
            <a:ext cx="4264501" cy="3970318"/>
          </a:xfrm>
          <a:prstGeom prst="rect">
            <a:avLst/>
          </a:prstGeom>
          <a:noFill/>
          <a:ln>
            <a:noFill/>
          </a:ln>
        </p:spPr>
        <p:txBody>
          <a:bodyPr wrap="none" rtlCol="0">
            <a:spAutoFit/>
          </a:bodyPr>
          <a:lstStyle/>
          <a:p>
            <a:r>
              <a:rPr lang="en-CA" dirty="0"/>
              <a:t>Dana(config)#</a:t>
            </a:r>
            <a:r>
              <a:rPr lang="en-CA" dirty="0">
                <a:solidFill>
                  <a:srgbClr val="FFFF00"/>
                </a:solidFill>
              </a:rPr>
              <a:t>username</a:t>
            </a:r>
            <a:r>
              <a:rPr lang="en-CA" dirty="0"/>
              <a:t> Dana </a:t>
            </a:r>
            <a:r>
              <a:rPr lang="en-CA" dirty="0">
                <a:solidFill>
                  <a:srgbClr val="FFFF00"/>
                </a:solidFill>
              </a:rPr>
              <a:t>secret</a:t>
            </a:r>
            <a:r>
              <a:rPr lang="en-CA" dirty="0"/>
              <a:t> 123</a:t>
            </a:r>
          </a:p>
          <a:p>
            <a:r>
              <a:rPr lang="en-CA" dirty="0"/>
              <a:t>Dana(config)#</a:t>
            </a:r>
            <a:r>
              <a:rPr lang="en-CA" dirty="0">
                <a:solidFill>
                  <a:srgbClr val="FFFF00"/>
                </a:solidFill>
              </a:rPr>
              <a:t>enable secret </a:t>
            </a:r>
            <a:r>
              <a:rPr lang="en-CA" dirty="0"/>
              <a:t>zinc</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Dana(config)#</a:t>
            </a:r>
            <a:r>
              <a:rPr lang="en-CA" dirty="0">
                <a:solidFill>
                  <a:srgbClr val="FFFF00"/>
                </a:solidFill>
              </a:rPr>
              <a:t>line </a:t>
            </a:r>
            <a:r>
              <a:rPr lang="en-CA" dirty="0" err="1">
                <a:solidFill>
                  <a:srgbClr val="FFFF00"/>
                </a:solidFill>
              </a:rPr>
              <a:t>vty</a:t>
            </a:r>
            <a:r>
              <a:rPr lang="en-CA" dirty="0">
                <a:solidFill>
                  <a:srgbClr val="FFFF00"/>
                </a:solidFill>
              </a:rPr>
              <a:t> 0 4</a:t>
            </a:r>
          </a:p>
          <a:p>
            <a:r>
              <a:rPr lang="en-CA" dirty="0"/>
              <a:t>Dana(config-line)#</a:t>
            </a:r>
            <a:r>
              <a:rPr lang="en-CA" dirty="0">
                <a:solidFill>
                  <a:srgbClr val="FFFF00"/>
                </a:solidFill>
              </a:rPr>
              <a:t>login local</a:t>
            </a:r>
          </a:p>
          <a:p>
            <a:r>
              <a:rPr lang="en-CA" dirty="0"/>
              <a:t>Dana(config-line)#</a:t>
            </a:r>
            <a:r>
              <a:rPr lang="en-CA" dirty="0">
                <a:solidFill>
                  <a:srgbClr val="FF0000"/>
                </a:solidFill>
              </a:rPr>
              <a:t>transport input ssh</a:t>
            </a:r>
          </a:p>
          <a:p>
            <a:endParaRPr lang="en-CA" dirty="0"/>
          </a:p>
        </p:txBody>
      </p:sp>
      <p:sp>
        <p:nvSpPr>
          <p:cNvPr id="6" name="Title 1">
            <a:extLst>
              <a:ext uri="{FF2B5EF4-FFF2-40B4-BE49-F238E27FC236}">
                <a16:creationId xmlns:a16="http://schemas.microsoft.com/office/drawing/2014/main" id="{0C4C5699-B32E-EB19-FE6F-1AAE16D9BA08}"/>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6. Configure VTY Lines for SSH Access</a:t>
            </a:r>
            <a:endParaRPr lang="en-CA" sz="3200" dirty="0"/>
          </a:p>
        </p:txBody>
      </p:sp>
      <p:pic>
        <p:nvPicPr>
          <p:cNvPr id="7" name="Picture 6" descr="A blue circular object with arrows&#10;&#10;Description automatically generated">
            <a:extLst>
              <a:ext uri="{FF2B5EF4-FFF2-40B4-BE49-F238E27FC236}">
                <a16:creationId xmlns:a16="http://schemas.microsoft.com/office/drawing/2014/main" id="{23FD3F8D-1A7F-9BA9-3A4A-306F53BD5941}"/>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7881320" y="2543755"/>
            <a:ext cx="782425" cy="550707"/>
          </a:xfrm>
          <a:prstGeom prst="rect">
            <a:avLst/>
          </a:prstGeom>
        </p:spPr>
      </p:pic>
      <p:pic>
        <p:nvPicPr>
          <p:cNvPr id="8" name="Picture 7" descr="A blue circular object with arrows&#10;&#10;Description automatically generated">
            <a:extLst>
              <a:ext uri="{FF2B5EF4-FFF2-40B4-BE49-F238E27FC236}">
                <a16:creationId xmlns:a16="http://schemas.microsoft.com/office/drawing/2014/main" id="{9E939FBB-8F85-0BE3-6884-0F1EE9BA3B0D}"/>
              </a:ext>
            </a:extLst>
          </p:cNvPr>
          <p:cNvPicPr>
            <a:picLocks noChangeAspect="1"/>
          </p:cNvPicPr>
          <p:nvPr/>
        </p:nvPicPr>
        <p:blipFill>
          <a:blip r:embed="rId2">
            <a:extLst>
              <a:ext uri="{28A0092B-C50C-407E-A947-70E740481C1C}">
                <a14:useLocalDpi xmlns:a14="http://schemas.microsoft.com/office/drawing/2010/main" val="0"/>
              </a:ext>
            </a:extLst>
          </a:blip>
          <a:srcRect l="14830" t="22643" r="11228" b="25611"/>
          <a:stretch/>
        </p:blipFill>
        <p:spPr>
          <a:xfrm>
            <a:off x="10581314" y="2541242"/>
            <a:ext cx="782425" cy="550707"/>
          </a:xfrm>
          <a:prstGeom prst="rect">
            <a:avLst/>
          </a:prstGeom>
        </p:spPr>
      </p:pic>
      <p:cxnSp>
        <p:nvCxnSpPr>
          <p:cNvPr id="9" name="Straight Connector 8">
            <a:extLst>
              <a:ext uri="{FF2B5EF4-FFF2-40B4-BE49-F238E27FC236}">
                <a16:creationId xmlns:a16="http://schemas.microsoft.com/office/drawing/2014/main" id="{00C2A42B-2687-1400-5F65-D8D7849BE850}"/>
              </a:ext>
            </a:extLst>
          </p:cNvPr>
          <p:cNvCxnSpPr>
            <a:stCxn id="7" idx="3"/>
            <a:endCxn id="8" idx="1"/>
          </p:cNvCxnSpPr>
          <p:nvPr/>
        </p:nvCxnSpPr>
        <p:spPr>
          <a:xfrm flipV="1">
            <a:off x="8663745" y="2816596"/>
            <a:ext cx="1917569" cy="25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4DE5F791-359F-9BA1-C046-B3F8DC77D1EA}"/>
              </a:ext>
            </a:extLst>
          </p:cNvPr>
          <p:cNvSpPr/>
          <p:nvPr/>
        </p:nvSpPr>
        <p:spPr>
          <a:xfrm>
            <a:off x="8764364" y="2756533"/>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77FC63E9-C208-3176-B317-F174D6238135}"/>
              </a:ext>
            </a:extLst>
          </p:cNvPr>
          <p:cNvSpPr/>
          <p:nvPr/>
        </p:nvSpPr>
        <p:spPr>
          <a:xfrm>
            <a:off x="10360570" y="2756533"/>
            <a:ext cx="120125" cy="120125"/>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01AFAD86-268F-9B82-DEFB-B10D44D54BB5}"/>
              </a:ext>
            </a:extLst>
          </p:cNvPr>
          <p:cNvSpPr txBox="1"/>
          <p:nvPr/>
        </p:nvSpPr>
        <p:spPr>
          <a:xfrm>
            <a:off x="7914229" y="3044732"/>
            <a:ext cx="716606" cy="369332"/>
          </a:xfrm>
          <a:prstGeom prst="rect">
            <a:avLst/>
          </a:prstGeom>
          <a:noFill/>
        </p:spPr>
        <p:txBody>
          <a:bodyPr wrap="none" rtlCol="0">
            <a:spAutoFit/>
          </a:bodyPr>
          <a:lstStyle/>
          <a:p>
            <a:r>
              <a:rPr lang="en-US" dirty="0"/>
              <a:t>Dana</a:t>
            </a:r>
            <a:endParaRPr lang="en-CA" dirty="0"/>
          </a:p>
        </p:txBody>
      </p:sp>
      <p:sp>
        <p:nvSpPr>
          <p:cNvPr id="13" name="TextBox 12">
            <a:extLst>
              <a:ext uri="{FF2B5EF4-FFF2-40B4-BE49-F238E27FC236}">
                <a16:creationId xmlns:a16="http://schemas.microsoft.com/office/drawing/2014/main" id="{C99B4C07-495E-DCCA-1678-53FC56D62CBB}"/>
              </a:ext>
            </a:extLst>
          </p:cNvPr>
          <p:cNvSpPr txBox="1"/>
          <p:nvPr/>
        </p:nvSpPr>
        <p:spPr>
          <a:xfrm>
            <a:off x="10748747" y="3091949"/>
            <a:ext cx="447558" cy="369332"/>
          </a:xfrm>
          <a:prstGeom prst="rect">
            <a:avLst/>
          </a:prstGeom>
          <a:noFill/>
        </p:spPr>
        <p:txBody>
          <a:bodyPr wrap="none" rtlCol="0">
            <a:spAutoFit/>
          </a:bodyPr>
          <a:lstStyle/>
          <a:p>
            <a:r>
              <a:rPr lang="en-US" dirty="0"/>
              <a:t>R2</a:t>
            </a:r>
            <a:endParaRPr lang="en-CA" dirty="0"/>
          </a:p>
        </p:txBody>
      </p:sp>
      <p:sp>
        <p:nvSpPr>
          <p:cNvPr id="14" name="TextBox 13">
            <a:extLst>
              <a:ext uri="{FF2B5EF4-FFF2-40B4-BE49-F238E27FC236}">
                <a16:creationId xmlns:a16="http://schemas.microsoft.com/office/drawing/2014/main" id="{3B22AC6E-65B3-86D3-1656-3189F54DB7E2}"/>
              </a:ext>
            </a:extLst>
          </p:cNvPr>
          <p:cNvSpPr txBox="1"/>
          <p:nvPr/>
        </p:nvSpPr>
        <p:spPr>
          <a:xfrm>
            <a:off x="7587889" y="3322600"/>
            <a:ext cx="1369286" cy="369332"/>
          </a:xfrm>
          <a:prstGeom prst="rect">
            <a:avLst/>
          </a:prstGeom>
          <a:noFill/>
        </p:spPr>
        <p:txBody>
          <a:bodyPr wrap="none" rtlCol="0">
            <a:spAutoFit/>
          </a:bodyPr>
          <a:lstStyle/>
          <a:p>
            <a:r>
              <a:rPr lang="en-US" dirty="0"/>
              <a:t>192.168.0.1</a:t>
            </a:r>
            <a:endParaRPr lang="en-CA" dirty="0"/>
          </a:p>
        </p:txBody>
      </p:sp>
      <p:sp>
        <p:nvSpPr>
          <p:cNvPr id="15" name="TextBox 14">
            <a:extLst>
              <a:ext uri="{FF2B5EF4-FFF2-40B4-BE49-F238E27FC236}">
                <a16:creationId xmlns:a16="http://schemas.microsoft.com/office/drawing/2014/main" id="{91A05BDC-50DC-B0A2-DA1F-2464A2F39AF9}"/>
              </a:ext>
            </a:extLst>
          </p:cNvPr>
          <p:cNvSpPr txBox="1"/>
          <p:nvPr/>
        </p:nvSpPr>
        <p:spPr>
          <a:xfrm>
            <a:off x="10359048" y="3364790"/>
            <a:ext cx="1369286" cy="369332"/>
          </a:xfrm>
          <a:prstGeom prst="rect">
            <a:avLst/>
          </a:prstGeom>
          <a:noFill/>
        </p:spPr>
        <p:txBody>
          <a:bodyPr wrap="none" rtlCol="0">
            <a:spAutoFit/>
          </a:bodyPr>
          <a:lstStyle/>
          <a:p>
            <a:r>
              <a:rPr lang="en-US" dirty="0"/>
              <a:t>192.168.0.2</a:t>
            </a:r>
            <a:endParaRPr lang="en-CA" dirty="0"/>
          </a:p>
        </p:txBody>
      </p:sp>
      <p:sp>
        <p:nvSpPr>
          <p:cNvPr id="16" name="TextBox 15">
            <a:extLst>
              <a:ext uri="{FF2B5EF4-FFF2-40B4-BE49-F238E27FC236}">
                <a16:creationId xmlns:a16="http://schemas.microsoft.com/office/drawing/2014/main" id="{54EE810B-06CF-4E0E-C3DB-1E46656B8519}"/>
              </a:ext>
            </a:extLst>
          </p:cNvPr>
          <p:cNvSpPr txBox="1"/>
          <p:nvPr/>
        </p:nvSpPr>
        <p:spPr>
          <a:xfrm>
            <a:off x="8562708" y="2376294"/>
            <a:ext cx="579005" cy="369332"/>
          </a:xfrm>
          <a:prstGeom prst="rect">
            <a:avLst/>
          </a:prstGeom>
          <a:noFill/>
        </p:spPr>
        <p:txBody>
          <a:bodyPr wrap="none" rtlCol="0">
            <a:spAutoFit/>
          </a:bodyPr>
          <a:lstStyle/>
          <a:p>
            <a:r>
              <a:rPr lang="en-US" dirty="0"/>
              <a:t>f0/0</a:t>
            </a:r>
            <a:endParaRPr lang="en-CA" dirty="0"/>
          </a:p>
        </p:txBody>
      </p:sp>
      <p:sp>
        <p:nvSpPr>
          <p:cNvPr id="17" name="TextBox 16">
            <a:extLst>
              <a:ext uri="{FF2B5EF4-FFF2-40B4-BE49-F238E27FC236}">
                <a16:creationId xmlns:a16="http://schemas.microsoft.com/office/drawing/2014/main" id="{9761ED32-2159-40F7-CB95-9E2465891A59}"/>
              </a:ext>
            </a:extLst>
          </p:cNvPr>
          <p:cNvSpPr txBox="1"/>
          <p:nvPr/>
        </p:nvSpPr>
        <p:spPr>
          <a:xfrm>
            <a:off x="10069545" y="2387864"/>
            <a:ext cx="579005" cy="369332"/>
          </a:xfrm>
          <a:prstGeom prst="rect">
            <a:avLst/>
          </a:prstGeom>
          <a:noFill/>
        </p:spPr>
        <p:txBody>
          <a:bodyPr wrap="none" rtlCol="0">
            <a:spAutoFit/>
          </a:bodyPr>
          <a:lstStyle/>
          <a:p>
            <a:r>
              <a:rPr lang="en-US" dirty="0"/>
              <a:t>f0/0</a:t>
            </a:r>
            <a:endParaRPr lang="en-CA" dirty="0"/>
          </a:p>
        </p:txBody>
      </p:sp>
      <p:sp>
        <p:nvSpPr>
          <p:cNvPr id="18" name="TextBox 17">
            <a:extLst>
              <a:ext uri="{FF2B5EF4-FFF2-40B4-BE49-F238E27FC236}">
                <a16:creationId xmlns:a16="http://schemas.microsoft.com/office/drawing/2014/main" id="{26F62A43-5E5B-23A4-06E0-FA3483FD75A2}"/>
              </a:ext>
            </a:extLst>
          </p:cNvPr>
          <p:cNvSpPr txBox="1"/>
          <p:nvPr/>
        </p:nvSpPr>
        <p:spPr>
          <a:xfrm>
            <a:off x="7364559" y="3549456"/>
            <a:ext cx="1815946" cy="369332"/>
          </a:xfrm>
          <a:prstGeom prst="rect">
            <a:avLst/>
          </a:prstGeom>
          <a:noFill/>
        </p:spPr>
        <p:txBody>
          <a:bodyPr wrap="none" rtlCol="0">
            <a:spAutoFit/>
          </a:bodyPr>
          <a:lstStyle/>
          <a:p>
            <a:r>
              <a:rPr lang="en-US" dirty="0"/>
              <a:t>DNS: bau.edu.jo</a:t>
            </a:r>
            <a:endParaRPr lang="en-CA" dirty="0"/>
          </a:p>
        </p:txBody>
      </p:sp>
      <p:pic>
        <p:nvPicPr>
          <p:cNvPr id="19" name="Graphic 18" descr="Key with solid fill">
            <a:extLst>
              <a:ext uri="{FF2B5EF4-FFF2-40B4-BE49-F238E27FC236}">
                <a16:creationId xmlns:a16="http://schemas.microsoft.com/office/drawing/2014/main" id="{740486C3-14B4-BE7E-F4DB-C6F562798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3512" y="3812834"/>
            <a:ext cx="482692" cy="482692"/>
          </a:xfrm>
          <a:prstGeom prst="rect">
            <a:avLst/>
          </a:prstGeom>
        </p:spPr>
      </p:pic>
      <p:pic>
        <p:nvPicPr>
          <p:cNvPr id="20" name="Graphic 19" descr="Key with solid fill">
            <a:extLst>
              <a:ext uri="{FF2B5EF4-FFF2-40B4-BE49-F238E27FC236}">
                <a16:creationId xmlns:a16="http://schemas.microsoft.com/office/drawing/2014/main" id="{CAEF04E7-F6D4-68DE-7575-EA31D048CC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4970" y="3821101"/>
            <a:ext cx="482692" cy="482692"/>
          </a:xfrm>
          <a:prstGeom prst="rect">
            <a:avLst/>
          </a:prstGeom>
        </p:spPr>
      </p:pic>
      <p:pic>
        <p:nvPicPr>
          <p:cNvPr id="21" name="Picture 20">
            <a:extLst>
              <a:ext uri="{FF2B5EF4-FFF2-40B4-BE49-F238E27FC236}">
                <a16:creationId xmlns:a16="http://schemas.microsoft.com/office/drawing/2014/main" id="{A0AA0FD6-5C12-9A1D-C54E-4F4067CF6D2B}"/>
              </a:ext>
            </a:extLst>
          </p:cNvPr>
          <p:cNvPicPr>
            <a:picLocks noChangeAspect="1"/>
          </p:cNvPicPr>
          <p:nvPr/>
        </p:nvPicPr>
        <p:blipFill>
          <a:blip r:embed="rId7"/>
          <a:stretch>
            <a:fillRect/>
          </a:stretch>
        </p:blipFill>
        <p:spPr>
          <a:xfrm>
            <a:off x="9107824" y="2072875"/>
            <a:ext cx="343137" cy="499655"/>
          </a:xfrm>
          <a:prstGeom prst="rect">
            <a:avLst/>
          </a:prstGeom>
        </p:spPr>
      </p:pic>
      <p:sp>
        <p:nvSpPr>
          <p:cNvPr id="22" name="TextBox 21">
            <a:extLst>
              <a:ext uri="{FF2B5EF4-FFF2-40B4-BE49-F238E27FC236}">
                <a16:creationId xmlns:a16="http://schemas.microsoft.com/office/drawing/2014/main" id="{EC391125-AFB3-A114-45DB-0AF25F457460}"/>
              </a:ext>
            </a:extLst>
          </p:cNvPr>
          <p:cNvSpPr txBox="1"/>
          <p:nvPr/>
        </p:nvSpPr>
        <p:spPr>
          <a:xfrm>
            <a:off x="8296057" y="1526739"/>
            <a:ext cx="2092496" cy="646331"/>
          </a:xfrm>
          <a:prstGeom prst="rect">
            <a:avLst/>
          </a:prstGeom>
          <a:noFill/>
        </p:spPr>
        <p:txBody>
          <a:bodyPr wrap="none" rtlCol="0">
            <a:spAutoFit/>
          </a:bodyPr>
          <a:lstStyle/>
          <a:p>
            <a:r>
              <a:rPr lang="en-US" dirty="0"/>
              <a:t>VTY SSH local user </a:t>
            </a:r>
          </a:p>
          <a:p>
            <a:r>
              <a:rPr lang="en-US" dirty="0"/>
              <a:t>Password </a:t>
            </a:r>
            <a:r>
              <a:rPr lang="en-US" dirty="0">
                <a:sym typeface="Wingdings" panose="05000000000000000000" pitchFamily="2" charset="2"/>
              </a:rPr>
              <a:t> 123</a:t>
            </a:r>
            <a:endParaRPr lang="en-CA" dirty="0"/>
          </a:p>
        </p:txBody>
      </p:sp>
      <p:sp>
        <p:nvSpPr>
          <p:cNvPr id="23" name="Rectangle: Rounded Corners 22">
            <a:extLst>
              <a:ext uri="{FF2B5EF4-FFF2-40B4-BE49-F238E27FC236}">
                <a16:creationId xmlns:a16="http://schemas.microsoft.com/office/drawing/2014/main" id="{12013D96-3A8B-ECDD-B7F7-AA51390B9500}"/>
              </a:ext>
            </a:extLst>
          </p:cNvPr>
          <p:cNvSpPr/>
          <p:nvPr/>
        </p:nvSpPr>
        <p:spPr>
          <a:xfrm>
            <a:off x="7259670" y="4754563"/>
            <a:ext cx="2053068" cy="3978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Privilege Model  #</a:t>
            </a:r>
          </a:p>
        </p:txBody>
      </p:sp>
      <p:cxnSp>
        <p:nvCxnSpPr>
          <p:cNvPr id="25" name="Straight Arrow Connector 24">
            <a:extLst>
              <a:ext uri="{FF2B5EF4-FFF2-40B4-BE49-F238E27FC236}">
                <a16:creationId xmlns:a16="http://schemas.microsoft.com/office/drawing/2014/main" id="{098025ED-B255-506A-B5EB-67FF9F10BE5F}"/>
              </a:ext>
            </a:extLst>
          </p:cNvPr>
          <p:cNvCxnSpPr>
            <a:cxnSpLocks/>
          </p:cNvCxnSpPr>
          <p:nvPr/>
        </p:nvCxnSpPr>
        <p:spPr>
          <a:xfrm>
            <a:off x="8272532" y="4245831"/>
            <a:ext cx="0" cy="4174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1E5B8542-3BDD-104A-6ABF-CBFCB62BE239}"/>
              </a:ext>
            </a:extLst>
          </p:cNvPr>
          <p:cNvPicPr>
            <a:picLocks noChangeAspect="1"/>
          </p:cNvPicPr>
          <p:nvPr/>
        </p:nvPicPr>
        <p:blipFill>
          <a:blip r:embed="rId7"/>
          <a:stretch>
            <a:fillRect/>
          </a:stretch>
        </p:blipFill>
        <p:spPr>
          <a:xfrm>
            <a:off x="8296057" y="4163620"/>
            <a:ext cx="343137" cy="499655"/>
          </a:xfrm>
          <a:prstGeom prst="rect">
            <a:avLst/>
          </a:prstGeom>
        </p:spPr>
      </p:pic>
      <p:sp>
        <p:nvSpPr>
          <p:cNvPr id="28" name="TextBox 27">
            <a:extLst>
              <a:ext uri="{FF2B5EF4-FFF2-40B4-BE49-F238E27FC236}">
                <a16:creationId xmlns:a16="http://schemas.microsoft.com/office/drawing/2014/main" id="{AF2BCB28-0BD3-816C-351A-D5558C3F5EED}"/>
              </a:ext>
            </a:extLst>
          </p:cNvPr>
          <p:cNvSpPr txBox="1"/>
          <p:nvPr/>
        </p:nvSpPr>
        <p:spPr>
          <a:xfrm>
            <a:off x="8562708" y="4270485"/>
            <a:ext cx="2563651" cy="369332"/>
          </a:xfrm>
          <a:prstGeom prst="rect">
            <a:avLst/>
          </a:prstGeom>
          <a:noFill/>
        </p:spPr>
        <p:txBody>
          <a:bodyPr wrap="none" rtlCol="0">
            <a:spAutoFit/>
          </a:bodyPr>
          <a:lstStyle/>
          <a:p>
            <a:r>
              <a:rPr lang="en-US" dirty="0"/>
              <a:t>Secret Password </a:t>
            </a:r>
            <a:r>
              <a:rPr lang="en-US" dirty="0">
                <a:sym typeface="Wingdings" panose="05000000000000000000" pitchFamily="2" charset="2"/>
              </a:rPr>
              <a:t> zinc</a:t>
            </a:r>
            <a:endParaRPr lang="en-CA" dirty="0"/>
          </a:p>
        </p:txBody>
      </p:sp>
      <p:pic>
        <p:nvPicPr>
          <p:cNvPr id="29" name="Picture 28" descr="A colorful shield with a check mark&#10;&#10;Description automatically generated">
            <a:extLst>
              <a:ext uri="{FF2B5EF4-FFF2-40B4-BE49-F238E27FC236}">
                <a16:creationId xmlns:a16="http://schemas.microsoft.com/office/drawing/2014/main" id="{2FF77096-6988-A089-DC2A-B395CE9F65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0566" y="307574"/>
            <a:ext cx="777539" cy="777539"/>
          </a:xfrm>
          <a:prstGeom prst="rect">
            <a:avLst/>
          </a:prstGeom>
        </p:spPr>
      </p:pic>
    </p:spTree>
    <p:extLst>
      <p:ext uri="{BB962C8B-B14F-4D97-AF65-F5344CB8AC3E}">
        <p14:creationId xmlns:p14="http://schemas.microsoft.com/office/powerpoint/2010/main" val="7227696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218C-5A05-4804-1EFD-02F7B0AB9F4E}"/>
              </a:ext>
            </a:extLst>
          </p:cNvPr>
          <p:cNvSpPr>
            <a:spLocks noGrp="1"/>
          </p:cNvSpPr>
          <p:nvPr>
            <p:ph type="title"/>
          </p:nvPr>
        </p:nvSpPr>
        <p:spPr/>
        <p:txBody>
          <a:bodyPr>
            <a:normAutofit/>
          </a:bodyPr>
          <a:lstStyle/>
          <a:p>
            <a:r>
              <a:rPr lang="en-US" sz="3200" dirty="0"/>
              <a:t>7. Connection with Dana(R1) Router using SSH</a:t>
            </a:r>
            <a:endParaRPr lang="en-CA" sz="3200" dirty="0"/>
          </a:p>
        </p:txBody>
      </p:sp>
      <p:sp>
        <p:nvSpPr>
          <p:cNvPr id="3" name="Content Placeholder 2">
            <a:extLst>
              <a:ext uri="{FF2B5EF4-FFF2-40B4-BE49-F238E27FC236}">
                <a16:creationId xmlns:a16="http://schemas.microsoft.com/office/drawing/2014/main" id="{A23D07EB-DFB0-2EDD-F1A9-F09F60F6235D}"/>
              </a:ext>
            </a:extLst>
          </p:cNvPr>
          <p:cNvSpPr>
            <a:spLocks noGrp="1"/>
          </p:cNvSpPr>
          <p:nvPr>
            <p:ph idx="1"/>
          </p:nvPr>
        </p:nvSpPr>
        <p:spPr/>
        <p:txBody>
          <a:bodyPr>
            <a:normAutofit/>
          </a:bodyPr>
          <a:lstStyle/>
          <a:p>
            <a:r>
              <a:rPr lang="en-US" sz="2000" dirty="0"/>
              <a:t>R2#</a:t>
            </a:r>
            <a:r>
              <a:rPr lang="en-US" sz="2000" b="1" dirty="0">
                <a:solidFill>
                  <a:srgbClr val="FF0000"/>
                </a:solidFill>
              </a:rPr>
              <a:t>ssh -l</a:t>
            </a:r>
            <a:r>
              <a:rPr lang="en-US" sz="2000" dirty="0"/>
              <a:t> Dana 192.168.0.2</a:t>
            </a:r>
          </a:p>
          <a:p>
            <a:r>
              <a:rPr lang="en-US" sz="2000" dirty="0"/>
              <a:t>Password: &lt;123&gt;</a:t>
            </a:r>
          </a:p>
          <a:p>
            <a:r>
              <a:rPr lang="en-US" sz="2000" dirty="0"/>
              <a:t>Dana&gt; </a:t>
            </a:r>
            <a:r>
              <a:rPr lang="en-US" sz="2000" dirty="0" err="1"/>
              <a:t>en</a:t>
            </a:r>
            <a:endParaRPr lang="en-US" sz="2000" dirty="0"/>
          </a:p>
          <a:p>
            <a:r>
              <a:rPr lang="en-US" sz="2000" dirty="0"/>
              <a:t> Password: &lt;zinc&gt;</a:t>
            </a:r>
          </a:p>
          <a:p>
            <a:r>
              <a:rPr lang="en-CA" sz="2000" dirty="0"/>
              <a:t>Dana#</a:t>
            </a:r>
          </a:p>
        </p:txBody>
      </p:sp>
      <p:sp>
        <p:nvSpPr>
          <p:cNvPr id="4" name="Footer Placeholder 3">
            <a:extLst>
              <a:ext uri="{FF2B5EF4-FFF2-40B4-BE49-F238E27FC236}">
                <a16:creationId xmlns:a16="http://schemas.microsoft.com/office/drawing/2014/main" id="{768C4828-B63D-269C-D257-82551297900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404538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CAB1-6060-04C7-B798-DF9B7A919BE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4574E3C-1407-D3BA-0278-4F6B1A111A78}"/>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2CF933A0-B118-D695-B234-ABC495771D54}"/>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FFA43152-0BF0-8458-F02A-1A73E8E018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804971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4630-F858-AE50-02F8-180A833EA61D}"/>
              </a:ext>
            </a:extLst>
          </p:cNvPr>
          <p:cNvSpPr>
            <a:spLocks noGrp="1"/>
          </p:cNvSpPr>
          <p:nvPr>
            <p:ph type="title"/>
          </p:nvPr>
        </p:nvSpPr>
        <p:spPr/>
        <p:txBody>
          <a:bodyPr/>
          <a:lstStyle/>
          <a:p>
            <a:r>
              <a:rPr lang="en-US" dirty="0"/>
              <a:t>Day 17</a:t>
            </a:r>
            <a:endParaRPr lang="en-CA" dirty="0"/>
          </a:p>
        </p:txBody>
      </p:sp>
      <p:sp>
        <p:nvSpPr>
          <p:cNvPr id="3" name="Content Placeholder 2">
            <a:extLst>
              <a:ext uri="{FF2B5EF4-FFF2-40B4-BE49-F238E27FC236}">
                <a16:creationId xmlns:a16="http://schemas.microsoft.com/office/drawing/2014/main" id="{6E4C7A28-078F-8E66-1766-0E41F69D995B}"/>
              </a:ext>
            </a:extLst>
          </p:cNvPr>
          <p:cNvSpPr>
            <a:spLocks noGrp="1"/>
          </p:cNvSpPr>
          <p:nvPr>
            <p:ph idx="1"/>
          </p:nvPr>
        </p:nvSpPr>
        <p:spPr/>
        <p:txBody>
          <a:bodyPr/>
          <a:lstStyle/>
          <a:p>
            <a:r>
              <a:rPr lang="en-US" dirty="0"/>
              <a:t>Outline</a:t>
            </a:r>
          </a:p>
          <a:p>
            <a:pPr lvl="1"/>
            <a:r>
              <a:rPr lang="en-US" dirty="0"/>
              <a:t>Reconnaissance (Active, Passive)</a:t>
            </a:r>
          </a:p>
          <a:p>
            <a:pPr lvl="1"/>
            <a:r>
              <a:rPr lang="en-US" dirty="0"/>
              <a:t>Shodan</a:t>
            </a:r>
          </a:p>
          <a:p>
            <a:pPr lvl="1"/>
            <a:r>
              <a:rPr lang="en-US" dirty="0"/>
              <a:t>Ethernet VS Serial Cables</a:t>
            </a:r>
          </a:p>
          <a:p>
            <a:pPr lvl="1"/>
            <a:r>
              <a:rPr lang="en-US" dirty="0"/>
              <a:t>Google Search Console</a:t>
            </a:r>
          </a:p>
          <a:p>
            <a:pPr lvl="1"/>
            <a:r>
              <a:rPr lang="en-US" sz="2400" dirty="0"/>
              <a:t>Have I Been </a:t>
            </a:r>
            <a:r>
              <a:rPr lang="en-US" sz="2400" dirty="0" err="1"/>
              <a:t>Pwned</a:t>
            </a:r>
            <a:endParaRPr lang="en-US" dirty="0"/>
          </a:p>
          <a:p>
            <a:pPr lvl="1"/>
            <a:r>
              <a:rPr lang="en-US" dirty="0"/>
              <a:t>Virus Total</a:t>
            </a:r>
          </a:p>
          <a:p>
            <a:pPr lvl="1"/>
            <a:r>
              <a:rPr lang="en-US" dirty="0"/>
              <a:t>Lab: Change Default HTTP Port </a:t>
            </a:r>
          </a:p>
          <a:p>
            <a:pPr lvl="1"/>
            <a:r>
              <a:rPr lang="en-CA" dirty="0"/>
              <a:t>John</a:t>
            </a:r>
          </a:p>
          <a:p>
            <a:pPr lvl="1"/>
            <a:r>
              <a:rPr lang="en-CA" sz="2400" dirty="0"/>
              <a:t>Brute Force, Dictionary, and Rule-based Attack </a:t>
            </a:r>
            <a:endParaRPr lang="en-CA" dirty="0"/>
          </a:p>
        </p:txBody>
      </p:sp>
      <p:sp>
        <p:nvSpPr>
          <p:cNvPr id="4" name="Footer Placeholder 3">
            <a:extLst>
              <a:ext uri="{FF2B5EF4-FFF2-40B4-BE49-F238E27FC236}">
                <a16:creationId xmlns:a16="http://schemas.microsoft.com/office/drawing/2014/main" id="{420DAB43-E74B-CE51-63A6-37F25AEB36E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5644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2F15-720D-EF30-5137-AFEECE9A75B9}"/>
              </a:ext>
            </a:extLst>
          </p:cNvPr>
          <p:cNvSpPr>
            <a:spLocks noGrp="1"/>
          </p:cNvSpPr>
          <p:nvPr>
            <p:ph type="title"/>
          </p:nvPr>
        </p:nvSpPr>
        <p:spPr/>
        <p:txBody>
          <a:bodyPr/>
          <a:lstStyle/>
          <a:p>
            <a:r>
              <a:rPr lang="en-US" dirty="0"/>
              <a:t>-p </a:t>
            </a:r>
            <a:r>
              <a:rPr lang="en-US" dirty="0">
                <a:sym typeface="Wingdings" panose="05000000000000000000" pitchFamily="2" charset="2"/>
              </a:rPr>
              <a:t> port</a:t>
            </a:r>
            <a:endParaRPr lang="en-CA" dirty="0"/>
          </a:p>
        </p:txBody>
      </p:sp>
      <p:sp>
        <p:nvSpPr>
          <p:cNvPr id="3" name="Content Placeholder 2">
            <a:extLst>
              <a:ext uri="{FF2B5EF4-FFF2-40B4-BE49-F238E27FC236}">
                <a16:creationId xmlns:a16="http://schemas.microsoft.com/office/drawing/2014/main" id="{4470B0C4-4A66-933D-F151-B24D251890C3}"/>
              </a:ext>
            </a:extLst>
          </p:cNvPr>
          <p:cNvSpPr>
            <a:spLocks noGrp="1"/>
          </p:cNvSpPr>
          <p:nvPr>
            <p:ph idx="1"/>
          </p:nvPr>
        </p:nvSpPr>
        <p:spPr>
          <a:xfrm>
            <a:off x="838200" y="1825625"/>
            <a:ext cx="5304599" cy="4351338"/>
          </a:xfrm>
        </p:spPr>
        <p:txBody>
          <a:bodyPr>
            <a:normAutofit/>
          </a:bodyPr>
          <a:lstStyle/>
          <a:p>
            <a:r>
              <a:rPr lang="en-US" sz="2400" dirty="0"/>
              <a:t>Nmap 192.168.186.131</a:t>
            </a:r>
          </a:p>
          <a:p>
            <a:pPr marL="0" indent="0">
              <a:buNone/>
            </a:pPr>
            <a:r>
              <a:rPr lang="en-US" sz="2400" dirty="0"/>
              <a:t>Scan the most famous 1000 ports TCP</a:t>
            </a:r>
          </a:p>
          <a:p>
            <a:r>
              <a:rPr lang="en-US" sz="2400" dirty="0"/>
              <a:t>Nmap 192.168.186.131 –p 80 (figures on the right)</a:t>
            </a:r>
          </a:p>
          <a:p>
            <a:pPr marL="0" indent="0">
              <a:buNone/>
            </a:pPr>
            <a:endParaRPr lang="en-US" sz="2400" dirty="0"/>
          </a:p>
          <a:p>
            <a:pPr marL="0" indent="0">
              <a:buNone/>
            </a:pPr>
            <a:r>
              <a:rPr lang="en-US" sz="2400" dirty="0"/>
              <a:t>Q: Why was a reset message sent?</a:t>
            </a:r>
          </a:p>
          <a:p>
            <a:pPr marL="0" indent="0">
              <a:buNone/>
            </a:pPr>
            <a:r>
              <a:rPr lang="en-US" sz="2400" dirty="0"/>
              <a:t>Faster + firewall discover</a:t>
            </a:r>
          </a:p>
          <a:p>
            <a:endParaRPr lang="en-CA" sz="2400" dirty="0"/>
          </a:p>
          <a:p>
            <a:endParaRPr lang="en-CA" sz="2400" dirty="0"/>
          </a:p>
        </p:txBody>
      </p:sp>
      <p:sp>
        <p:nvSpPr>
          <p:cNvPr id="4" name="Rectangle 3">
            <a:extLst>
              <a:ext uri="{FF2B5EF4-FFF2-40B4-BE49-F238E27FC236}">
                <a16:creationId xmlns:a16="http://schemas.microsoft.com/office/drawing/2014/main" id="{0F0B99EE-92AB-22A7-68DC-90CF836FFF10}"/>
              </a:ext>
            </a:extLst>
          </p:cNvPr>
          <p:cNvSpPr/>
          <p:nvPr/>
        </p:nvSpPr>
        <p:spPr>
          <a:xfrm>
            <a:off x="7284027" y="716973"/>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5" name="Rectangle 4">
            <a:extLst>
              <a:ext uri="{FF2B5EF4-FFF2-40B4-BE49-F238E27FC236}">
                <a16:creationId xmlns:a16="http://schemas.microsoft.com/office/drawing/2014/main" id="{C58B1B8E-1FE1-367D-0536-D87FFD2802B5}"/>
              </a:ext>
            </a:extLst>
          </p:cNvPr>
          <p:cNvSpPr/>
          <p:nvPr/>
        </p:nvSpPr>
        <p:spPr>
          <a:xfrm>
            <a:off x="9653155" y="719642"/>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Metasploitable</a:t>
            </a:r>
            <a:r>
              <a:rPr lang="en-US" dirty="0"/>
              <a:t> </a:t>
            </a:r>
            <a:endParaRPr lang="en-CA" dirty="0"/>
          </a:p>
        </p:txBody>
      </p:sp>
      <p:cxnSp>
        <p:nvCxnSpPr>
          <p:cNvPr id="7" name="Straight Arrow Connector 6">
            <a:extLst>
              <a:ext uri="{FF2B5EF4-FFF2-40B4-BE49-F238E27FC236}">
                <a16:creationId xmlns:a16="http://schemas.microsoft.com/office/drawing/2014/main" id="{6225C60C-74E7-BD1C-8ED8-2EF39BC06D6D}"/>
              </a:ext>
            </a:extLst>
          </p:cNvPr>
          <p:cNvCxnSpPr/>
          <p:nvPr/>
        </p:nvCxnSpPr>
        <p:spPr>
          <a:xfrm>
            <a:off x="7762009" y="1205345"/>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57C31BE-C1C8-14BD-B588-854F3E89FB0F}"/>
              </a:ext>
            </a:extLst>
          </p:cNvPr>
          <p:cNvCxnSpPr/>
          <p:nvPr/>
        </p:nvCxnSpPr>
        <p:spPr>
          <a:xfrm>
            <a:off x="7762009" y="2094345"/>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9983F59-CEFF-B7BE-4C68-0D113374AFB7}"/>
              </a:ext>
            </a:extLst>
          </p:cNvPr>
          <p:cNvCxnSpPr/>
          <p:nvPr/>
        </p:nvCxnSpPr>
        <p:spPr>
          <a:xfrm>
            <a:off x="7770669" y="2669597"/>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0E3636E-0527-B7B5-A4A7-710CF61C76F3}"/>
              </a:ext>
            </a:extLst>
          </p:cNvPr>
          <p:cNvCxnSpPr/>
          <p:nvPr/>
        </p:nvCxnSpPr>
        <p:spPr>
          <a:xfrm>
            <a:off x="7770669" y="4319300"/>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B6002BA-0F4D-5CA9-AFE2-362A54704D3F}"/>
              </a:ext>
            </a:extLst>
          </p:cNvPr>
          <p:cNvCxnSpPr/>
          <p:nvPr/>
        </p:nvCxnSpPr>
        <p:spPr>
          <a:xfrm>
            <a:off x="7770669" y="5538355"/>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A649012-6DE9-54DD-7A49-3C4CF2DECAE2}"/>
              </a:ext>
            </a:extLst>
          </p:cNvPr>
          <p:cNvCxnSpPr/>
          <p:nvPr/>
        </p:nvCxnSpPr>
        <p:spPr>
          <a:xfrm>
            <a:off x="7770669" y="6200705"/>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711AFCD-A79B-1ADC-E6FE-D106EF44EECB}"/>
              </a:ext>
            </a:extLst>
          </p:cNvPr>
          <p:cNvSpPr txBox="1"/>
          <p:nvPr/>
        </p:nvSpPr>
        <p:spPr>
          <a:xfrm>
            <a:off x="8764385" y="4582400"/>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4" name="TextBox 13">
            <a:extLst>
              <a:ext uri="{FF2B5EF4-FFF2-40B4-BE49-F238E27FC236}">
                <a16:creationId xmlns:a16="http://schemas.microsoft.com/office/drawing/2014/main" id="{E5795696-BAE5-54D3-4583-51C591FD7BD3}"/>
              </a:ext>
            </a:extLst>
          </p:cNvPr>
          <p:cNvSpPr txBox="1"/>
          <p:nvPr/>
        </p:nvSpPr>
        <p:spPr>
          <a:xfrm>
            <a:off x="8777549" y="4033490"/>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cxnSp>
        <p:nvCxnSpPr>
          <p:cNvPr id="15" name="Straight Arrow Connector 14">
            <a:extLst>
              <a:ext uri="{FF2B5EF4-FFF2-40B4-BE49-F238E27FC236}">
                <a16:creationId xmlns:a16="http://schemas.microsoft.com/office/drawing/2014/main" id="{8E675AD4-2294-769A-65EA-101FA232C42A}"/>
              </a:ext>
            </a:extLst>
          </p:cNvPr>
          <p:cNvCxnSpPr>
            <a:cxnSpLocks/>
          </p:cNvCxnSpPr>
          <p:nvPr/>
        </p:nvCxnSpPr>
        <p:spPr>
          <a:xfrm flipH="1">
            <a:off x="7710055" y="1630752"/>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58AAB26-CCC7-C174-DD1F-6790FCF6F88C}"/>
              </a:ext>
            </a:extLst>
          </p:cNvPr>
          <p:cNvCxnSpPr>
            <a:cxnSpLocks/>
          </p:cNvCxnSpPr>
          <p:nvPr/>
        </p:nvCxnSpPr>
        <p:spPr>
          <a:xfrm flipH="1">
            <a:off x="7718371" y="4884349"/>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C8E5573-BBBA-03D3-2F8B-81C4833A5ECF}"/>
              </a:ext>
            </a:extLst>
          </p:cNvPr>
          <p:cNvSpPr txBox="1"/>
          <p:nvPr/>
        </p:nvSpPr>
        <p:spPr>
          <a:xfrm>
            <a:off x="8409808" y="1391102"/>
            <a:ext cx="1102674" cy="400110"/>
          </a:xfrm>
          <a:prstGeom prst="rect">
            <a:avLst/>
          </a:prstGeom>
          <a:noFill/>
        </p:spPr>
        <p:txBody>
          <a:bodyPr wrap="none" rtlCol="0">
            <a:spAutoFit/>
          </a:bodyPr>
          <a:lstStyle/>
          <a:p>
            <a:r>
              <a:rPr lang="en-US" sz="2000" b="1" dirty="0">
                <a:solidFill>
                  <a:srgbClr val="FFFF00"/>
                </a:solidFill>
              </a:rPr>
              <a:t>Syn Ack</a:t>
            </a:r>
            <a:endParaRPr lang="en-CA" sz="2000" b="1" dirty="0">
              <a:solidFill>
                <a:srgbClr val="FFFF00"/>
              </a:solidFill>
            </a:endParaRPr>
          </a:p>
        </p:txBody>
      </p:sp>
      <p:sp>
        <p:nvSpPr>
          <p:cNvPr id="18" name="TextBox 17">
            <a:extLst>
              <a:ext uri="{FF2B5EF4-FFF2-40B4-BE49-F238E27FC236}">
                <a16:creationId xmlns:a16="http://schemas.microsoft.com/office/drawing/2014/main" id="{83A6B1B0-3520-C272-6915-EBE66BF55B8E}"/>
              </a:ext>
            </a:extLst>
          </p:cNvPr>
          <p:cNvSpPr txBox="1"/>
          <p:nvPr/>
        </p:nvSpPr>
        <p:spPr>
          <a:xfrm>
            <a:off x="8772701" y="894193"/>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9" name="TextBox 18">
            <a:extLst>
              <a:ext uri="{FF2B5EF4-FFF2-40B4-BE49-F238E27FC236}">
                <a16:creationId xmlns:a16="http://schemas.microsoft.com/office/drawing/2014/main" id="{1B0D15F9-C4BA-2F03-FDA0-6A501C4BA5BF}"/>
              </a:ext>
            </a:extLst>
          </p:cNvPr>
          <p:cNvSpPr txBox="1"/>
          <p:nvPr/>
        </p:nvSpPr>
        <p:spPr>
          <a:xfrm>
            <a:off x="8772701" y="1842839"/>
            <a:ext cx="620683" cy="400110"/>
          </a:xfrm>
          <a:prstGeom prst="rect">
            <a:avLst/>
          </a:prstGeom>
          <a:noFill/>
        </p:spPr>
        <p:txBody>
          <a:bodyPr wrap="none" rtlCol="0">
            <a:spAutoFit/>
          </a:bodyPr>
          <a:lstStyle/>
          <a:p>
            <a:r>
              <a:rPr lang="en-US" sz="2000" b="1" dirty="0">
                <a:solidFill>
                  <a:srgbClr val="FFFF00"/>
                </a:solidFill>
              </a:rPr>
              <a:t>Ack</a:t>
            </a:r>
            <a:endParaRPr lang="en-CA" sz="2000" b="1" dirty="0">
              <a:solidFill>
                <a:srgbClr val="FFFF00"/>
              </a:solidFill>
            </a:endParaRPr>
          </a:p>
        </p:txBody>
      </p:sp>
      <p:sp>
        <p:nvSpPr>
          <p:cNvPr id="20" name="TextBox 19">
            <a:extLst>
              <a:ext uri="{FF2B5EF4-FFF2-40B4-BE49-F238E27FC236}">
                <a16:creationId xmlns:a16="http://schemas.microsoft.com/office/drawing/2014/main" id="{ADF7AA83-80B0-09CC-CBD6-C73064A80B8B}"/>
              </a:ext>
            </a:extLst>
          </p:cNvPr>
          <p:cNvSpPr txBox="1"/>
          <p:nvPr/>
        </p:nvSpPr>
        <p:spPr>
          <a:xfrm>
            <a:off x="8736680" y="5267946"/>
            <a:ext cx="620683" cy="400110"/>
          </a:xfrm>
          <a:prstGeom prst="rect">
            <a:avLst/>
          </a:prstGeom>
          <a:noFill/>
        </p:spPr>
        <p:txBody>
          <a:bodyPr wrap="none" rtlCol="0">
            <a:spAutoFit/>
          </a:bodyPr>
          <a:lstStyle/>
          <a:p>
            <a:r>
              <a:rPr lang="en-US" sz="2000" b="1" dirty="0">
                <a:solidFill>
                  <a:srgbClr val="FFFF00"/>
                </a:solidFill>
              </a:rPr>
              <a:t>Ack</a:t>
            </a:r>
            <a:endParaRPr lang="en-CA" sz="2000" b="1" dirty="0">
              <a:solidFill>
                <a:srgbClr val="FFFF00"/>
              </a:solidFill>
            </a:endParaRPr>
          </a:p>
        </p:txBody>
      </p:sp>
      <p:sp>
        <p:nvSpPr>
          <p:cNvPr id="21" name="TextBox 20">
            <a:extLst>
              <a:ext uri="{FF2B5EF4-FFF2-40B4-BE49-F238E27FC236}">
                <a16:creationId xmlns:a16="http://schemas.microsoft.com/office/drawing/2014/main" id="{AC52A177-266A-F046-38DD-D11EC4519129}"/>
              </a:ext>
            </a:extLst>
          </p:cNvPr>
          <p:cNvSpPr txBox="1"/>
          <p:nvPr/>
        </p:nvSpPr>
        <p:spPr>
          <a:xfrm>
            <a:off x="10419653" y="1217994"/>
            <a:ext cx="965329" cy="400110"/>
          </a:xfrm>
          <a:prstGeom prst="rect">
            <a:avLst/>
          </a:prstGeom>
          <a:noFill/>
        </p:spPr>
        <p:txBody>
          <a:bodyPr wrap="none" rtlCol="0">
            <a:spAutoFit/>
          </a:bodyPr>
          <a:lstStyle/>
          <a:p>
            <a:r>
              <a:rPr lang="en-US" sz="2000" b="1" dirty="0">
                <a:solidFill>
                  <a:srgbClr val="FFFF00"/>
                </a:solidFill>
              </a:rPr>
              <a:t>80/443</a:t>
            </a:r>
            <a:endParaRPr lang="en-CA" sz="2000" b="1" dirty="0">
              <a:solidFill>
                <a:srgbClr val="FFFF00"/>
              </a:solidFill>
            </a:endParaRPr>
          </a:p>
        </p:txBody>
      </p:sp>
      <p:sp>
        <p:nvSpPr>
          <p:cNvPr id="22" name="TextBox 21">
            <a:extLst>
              <a:ext uri="{FF2B5EF4-FFF2-40B4-BE49-F238E27FC236}">
                <a16:creationId xmlns:a16="http://schemas.microsoft.com/office/drawing/2014/main" id="{B6A2CAB3-311B-4F60-5CD9-834094EE2DF5}"/>
              </a:ext>
            </a:extLst>
          </p:cNvPr>
          <p:cNvSpPr txBox="1"/>
          <p:nvPr/>
        </p:nvSpPr>
        <p:spPr>
          <a:xfrm>
            <a:off x="6986915" y="1503378"/>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23" name="TextBox 22">
            <a:extLst>
              <a:ext uri="{FF2B5EF4-FFF2-40B4-BE49-F238E27FC236}">
                <a16:creationId xmlns:a16="http://schemas.microsoft.com/office/drawing/2014/main" id="{5EE3E755-09F8-6734-1E8F-2FB099290050}"/>
              </a:ext>
            </a:extLst>
          </p:cNvPr>
          <p:cNvSpPr txBox="1"/>
          <p:nvPr/>
        </p:nvSpPr>
        <p:spPr>
          <a:xfrm>
            <a:off x="5644733" y="1630752"/>
            <a:ext cx="1357038" cy="707886"/>
          </a:xfrm>
          <a:prstGeom prst="rect">
            <a:avLst/>
          </a:prstGeom>
          <a:noFill/>
        </p:spPr>
        <p:txBody>
          <a:bodyPr wrap="none" rtlCol="0">
            <a:spAutoFit/>
          </a:bodyPr>
          <a:lstStyle/>
          <a:p>
            <a:r>
              <a:rPr lang="en-US" sz="2000" b="1" dirty="0">
                <a:solidFill>
                  <a:srgbClr val="00B050"/>
                </a:solidFill>
              </a:rPr>
              <a:t>Host scan</a:t>
            </a:r>
          </a:p>
          <a:p>
            <a:r>
              <a:rPr lang="en-US" sz="2000" b="1" dirty="0">
                <a:solidFill>
                  <a:srgbClr val="00B050"/>
                </a:solidFill>
              </a:rPr>
              <a:t>alive</a:t>
            </a:r>
            <a:endParaRPr lang="en-CA" sz="2000" b="1" dirty="0">
              <a:solidFill>
                <a:srgbClr val="00B050"/>
              </a:solidFill>
            </a:endParaRPr>
          </a:p>
        </p:txBody>
      </p:sp>
      <p:sp>
        <p:nvSpPr>
          <p:cNvPr id="24" name="TextBox 23">
            <a:extLst>
              <a:ext uri="{FF2B5EF4-FFF2-40B4-BE49-F238E27FC236}">
                <a16:creationId xmlns:a16="http://schemas.microsoft.com/office/drawing/2014/main" id="{25909B3C-28C8-6887-458C-7C0350DDABD6}"/>
              </a:ext>
            </a:extLst>
          </p:cNvPr>
          <p:cNvSpPr txBox="1"/>
          <p:nvPr/>
        </p:nvSpPr>
        <p:spPr>
          <a:xfrm>
            <a:off x="10419653" y="4641336"/>
            <a:ext cx="457176" cy="400110"/>
          </a:xfrm>
          <a:prstGeom prst="rect">
            <a:avLst/>
          </a:prstGeom>
          <a:noFill/>
        </p:spPr>
        <p:txBody>
          <a:bodyPr wrap="none" rtlCol="0">
            <a:spAutoFit/>
          </a:bodyPr>
          <a:lstStyle/>
          <a:p>
            <a:r>
              <a:rPr lang="en-US" sz="2000" b="1" dirty="0">
                <a:solidFill>
                  <a:srgbClr val="FFFF00"/>
                </a:solidFill>
              </a:rPr>
              <a:t>80</a:t>
            </a:r>
            <a:endParaRPr lang="en-CA" sz="2000" b="1" dirty="0">
              <a:solidFill>
                <a:srgbClr val="FFFF00"/>
              </a:solidFill>
            </a:endParaRPr>
          </a:p>
        </p:txBody>
      </p:sp>
      <p:sp>
        <p:nvSpPr>
          <p:cNvPr id="26" name="TextBox 25">
            <a:extLst>
              <a:ext uri="{FF2B5EF4-FFF2-40B4-BE49-F238E27FC236}">
                <a16:creationId xmlns:a16="http://schemas.microsoft.com/office/drawing/2014/main" id="{97E9DF2B-0AD9-B0E2-5DFF-624C667FD592}"/>
              </a:ext>
            </a:extLst>
          </p:cNvPr>
          <p:cNvSpPr txBox="1"/>
          <p:nvPr/>
        </p:nvSpPr>
        <p:spPr>
          <a:xfrm>
            <a:off x="5616278" y="4904946"/>
            <a:ext cx="1353256" cy="707886"/>
          </a:xfrm>
          <a:prstGeom prst="rect">
            <a:avLst/>
          </a:prstGeom>
          <a:noFill/>
        </p:spPr>
        <p:txBody>
          <a:bodyPr wrap="none" rtlCol="0">
            <a:spAutoFit/>
          </a:bodyPr>
          <a:lstStyle/>
          <a:p>
            <a:r>
              <a:rPr lang="en-US" sz="2000" b="1" dirty="0">
                <a:solidFill>
                  <a:srgbClr val="00B050"/>
                </a:solidFill>
              </a:rPr>
              <a:t>Port scan</a:t>
            </a:r>
          </a:p>
          <a:p>
            <a:r>
              <a:rPr lang="en-US" sz="2000" b="1" dirty="0">
                <a:solidFill>
                  <a:srgbClr val="00B050"/>
                </a:solidFill>
              </a:rPr>
              <a:t>Open port</a:t>
            </a:r>
            <a:endParaRPr lang="en-CA" sz="2000" b="1" dirty="0">
              <a:solidFill>
                <a:srgbClr val="00B050"/>
              </a:solidFill>
            </a:endParaRPr>
          </a:p>
        </p:txBody>
      </p:sp>
      <p:sp>
        <p:nvSpPr>
          <p:cNvPr id="27" name="Left Bracket 26">
            <a:extLst>
              <a:ext uri="{FF2B5EF4-FFF2-40B4-BE49-F238E27FC236}">
                <a16:creationId xmlns:a16="http://schemas.microsoft.com/office/drawing/2014/main" id="{3457B60A-89C9-3889-4645-624667B2B746}"/>
              </a:ext>
            </a:extLst>
          </p:cNvPr>
          <p:cNvSpPr/>
          <p:nvPr/>
        </p:nvSpPr>
        <p:spPr>
          <a:xfrm>
            <a:off x="7019803" y="1155610"/>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6" name="Left Bracket 5">
            <a:extLst>
              <a:ext uri="{FF2B5EF4-FFF2-40B4-BE49-F238E27FC236}">
                <a16:creationId xmlns:a16="http://schemas.microsoft.com/office/drawing/2014/main" id="{FC86BFD2-1244-E743-5B43-DF525D4C00E9}"/>
              </a:ext>
            </a:extLst>
          </p:cNvPr>
          <p:cNvSpPr/>
          <p:nvPr/>
        </p:nvSpPr>
        <p:spPr>
          <a:xfrm>
            <a:off x="7040216" y="4276870"/>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8" name="TextBox 27">
            <a:extLst>
              <a:ext uri="{FF2B5EF4-FFF2-40B4-BE49-F238E27FC236}">
                <a16:creationId xmlns:a16="http://schemas.microsoft.com/office/drawing/2014/main" id="{B952BAA3-9CC0-9650-27BD-F97DFCB53C9F}"/>
              </a:ext>
            </a:extLst>
          </p:cNvPr>
          <p:cNvSpPr txBox="1"/>
          <p:nvPr/>
        </p:nvSpPr>
        <p:spPr>
          <a:xfrm>
            <a:off x="8814423" y="2399599"/>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sp>
        <p:nvSpPr>
          <p:cNvPr id="29" name="TextBox 28">
            <a:extLst>
              <a:ext uri="{FF2B5EF4-FFF2-40B4-BE49-F238E27FC236}">
                <a16:creationId xmlns:a16="http://schemas.microsoft.com/office/drawing/2014/main" id="{E4CE6164-23E3-8308-DE1B-D3F675437687}"/>
              </a:ext>
            </a:extLst>
          </p:cNvPr>
          <p:cNvSpPr txBox="1"/>
          <p:nvPr/>
        </p:nvSpPr>
        <p:spPr>
          <a:xfrm>
            <a:off x="8777713" y="5837309"/>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cxnSp>
        <p:nvCxnSpPr>
          <p:cNvPr id="31" name="Straight Connector 30">
            <a:extLst>
              <a:ext uri="{FF2B5EF4-FFF2-40B4-BE49-F238E27FC236}">
                <a16:creationId xmlns:a16="http://schemas.microsoft.com/office/drawing/2014/main" id="{D55639E5-C329-A40B-D492-A0B7A6E6654C}"/>
              </a:ext>
            </a:extLst>
          </p:cNvPr>
          <p:cNvCxnSpPr>
            <a:cxnSpLocks/>
          </p:cNvCxnSpPr>
          <p:nvPr/>
        </p:nvCxnSpPr>
        <p:spPr>
          <a:xfrm flipH="1">
            <a:off x="6764482" y="2450311"/>
            <a:ext cx="4807528"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BEDB6295-F506-2A84-426F-9AB14C8892A1}"/>
              </a:ext>
            </a:extLst>
          </p:cNvPr>
          <p:cNvSpPr/>
          <p:nvPr/>
        </p:nvSpPr>
        <p:spPr>
          <a:xfrm>
            <a:off x="10854794" y="2130754"/>
            <a:ext cx="1198418" cy="556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Open session</a:t>
            </a:r>
            <a:endParaRPr lang="en-CA" dirty="0"/>
          </a:p>
        </p:txBody>
      </p:sp>
      <p:sp>
        <p:nvSpPr>
          <p:cNvPr id="34" name="Rectangle: Rounded Corners 33">
            <a:extLst>
              <a:ext uri="{FF2B5EF4-FFF2-40B4-BE49-F238E27FC236}">
                <a16:creationId xmlns:a16="http://schemas.microsoft.com/office/drawing/2014/main" id="{D044053A-3479-10CC-72EF-47BA0CAAAFE2}"/>
              </a:ext>
            </a:extLst>
          </p:cNvPr>
          <p:cNvSpPr/>
          <p:nvPr/>
        </p:nvSpPr>
        <p:spPr>
          <a:xfrm>
            <a:off x="10769651" y="1568486"/>
            <a:ext cx="1354631" cy="556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3-way handshake </a:t>
            </a:r>
            <a:endParaRPr lang="en-CA" dirty="0"/>
          </a:p>
        </p:txBody>
      </p:sp>
      <p:cxnSp>
        <p:nvCxnSpPr>
          <p:cNvPr id="35" name="Straight Connector 34">
            <a:extLst>
              <a:ext uri="{FF2B5EF4-FFF2-40B4-BE49-F238E27FC236}">
                <a16:creationId xmlns:a16="http://schemas.microsoft.com/office/drawing/2014/main" id="{EFA46D25-4655-3D97-104C-FF1E8F609906}"/>
              </a:ext>
            </a:extLst>
          </p:cNvPr>
          <p:cNvCxnSpPr>
            <a:cxnSpLocks/>
          </p:cNvCxnSpPr>
          <p:nvPr/>
        </p:nvCxnSpPr>
        <p:spPr>
          <a:xfrm flipH="1">
            <a:off x="6831266" y="5945242"/>
            <a:ext cx="4807528"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Rounded Corners 35">
            <a:extLst>
              <a:ext uri="{FF2B5EF4-FFF2-40B4-BE49-F238E27FC236}">
                <a16:creationId xmlns:a16="http://schemas.microsoft.com/office/drawing/2014/main" id="{4E934EE3-6665-14E7-EA5D-2BFDFA260809}"/>
              </a:ext>
            </a:extLst>
          </p:cNvPr>
          <p:cNvSpPr/>
          <p:nvPr/>
        </p:nvSpPr>
        <p:spPr>
          <a:xfrm>
            <a:off x="10921578" y="5625685"/>
            <a:ext cx="1198418" cy="556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Open session</a:t>
            </a:r>
            <a:endParaRPr lang="en-CA" dirty="0"/>
          </a:p>
        </p:txBody>
      </p:sp>
      <p:sp>
        <p:nvSpPr>
          <p:cNvPr id="37" name="Rectangle: Rounded Corners 36">
            <a:extLst>
              <a:ext uri="{FF2B5EF4-FFF2-40B4-BE49-F238E27FC236}">
                <a16:creationId xmlns:a16="http://schemas.microsoft.com/office/drawing/2014/main" id="{8B995F77-ED50-EF39-7769-835DE5262CD6}"/>
              </a:ext>
            </a:extLst>
          </p:cNvPr>
          <p:cNvSpPr/>
          <p:nvPr/>
        </p:nvSpPr>
        <p:spPr>
          <a:xfrm>
            <a:off x="10836435" y="5063417"/>
            <a:ext cx="1354631" cy="556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3-way handshake </a:t>
            </a:r>
            <a:endParaRPr lang="en-CA" dirty="0"/>
          </a:p>
        </p:txBody>
      </p:sp>
      <p:sp>
        <p:nvSpPr>
          <p:cNvPr id="30" name="TextBox 29">
            <a:extLst>
              <a:ext uri="{FF2B5EF4-FFF2-40B4-BE49-F238E27FC236}">
                <a16:creationId xmlns:a16="http://schemas.microsoft.com/office/drawing/2014/main" id="{CE25F59E-1040-5C66-DBBF-5F673576EA1D}"/>
              </a:ext>
            </a:extLst>
          </p:cNvPr>
          <p:cNvSpPr txBox="1"/>
          <p:nvPr/>
        </p:nvSpPr>
        <p:spPr>
          <a:xfrm>
            <a:off x="7040216" y="4772035"/>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25" name="Footer Placeholder 24">
            <a:extLst>
              <a:ext uri="{FF2B5EF4-FFF2-40B4-BE49-F238E27FC236}">
                <a16:creationId xmlns:a16="http://schemas.microsoft.com/office/drawing/2014/main" id="{46C50D7B-B948-0B54-D1D2-1539AFA6C30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381091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F53B-55E1-84E8-A151-3A14C542B1A1}"/>
              </a:ext>
            </a:extLst>
          </p:cNvPr>
          <p:cNvSpPr>
            <a:spLocks noGrp="1"/>
          </p:cNvSpPr>
          <p:nvPr>
            <p:ph type="title"/>
          </p:nvPr>
        </p:nvSpPr>
        <p:spPr/>
        <p:txBody>
          <a:bodyPr/>
          <a:lstStyle/>
          <a:p>
            <a:r>
              <a:rPr lang="en-CA" dirty="0"/>
              <a:t>Reconnaissance (Active   Passive )</a:t>
            </a:r>
          </a:p>
        </p:txBody>
      </p:sp>
      <p:sp>
        <p:nvSpPr>
          <p:cNvPr id="3" name="Content Placeholder 2">
            <a:extLst>
              <a:ext uri="{FF2B5EF4-FFF2-40B4-BE49-F238E27FC236}">
                <a16:creationId xmlns:a16="http://schemas.microsoft.com/office/drawing/2014/main" id="{87109A1E-C921-0FC2-8294-2A4B2ACE0CA5}"/>
              </a:ext>
            </a:extLst>
          </p:cNvPr>
          <p:cNvSpPr>
            <a:spLocks noGrp="1"/>
          </p:cNvSpPr>
          <p:nvPr>
            <p:ph idx="1"/>
          </p:nvPr>
        </p:nvSpPr>
        <p:spPr/>
        <p:txBody>
          <a:bodyPr>
            <a:normAutofit/>
          </a:bodyPr>
          <a:lstStyle/>
          <a:p>
            <a:r>
              <a:rPr lang="en-US" sz="2000" dirty="0"/>
              <a:t>involving the gathering of information about a target system, network, or organization.</a:t>
            </a:r>
          </a:p>
          <a:p>
            <a:r>
              <a:rPr lang="en-CA" sz="2000" dirty="0"/>
              <a:t>Passive Reconnaissance</a:t>
            </a:r>
            <a:r>
              <a:rPr lang="en-US" sz="2000" dirty="0"/>
              <a:t>: Collect information about the target </a:t>
            </a:r>
            <a:r>
              <a:rPr lang="en-US" sz="2000" dirty="0">
                <a:solidFill>
                  <a:srgbClr val="FF0000"/>
                </a:solidFill>
              </a:rPr>
              <a:t>without directly interacting </a:t>
            </a:r>
            <a:r>
              <a:rPr lang="en-US" sz="2000" dirty="0"/>
              <a:t>with it.</a:t>
            </a:r>
          </a:p>
          <a:p>
            <a:pPr lvl="1"/>
            <a:r>
              <a:rPr lang="en-US" sz="2000" dirty="0"/>
              <a:t>Advantages: Stealthy and difficult to detect, minimizing the risk of alerting the target.</a:t>
            </a:r>
          </a:p>
          <a:p>
            <a:pPr lvl="1"/>
            <a:r>
              <a:rPr lang="en-US" sz="2000" dirty="0"/>
              <a:t>Disadvantages: Limited in-depth information since no direct interaction with the target is performed.</a:t>
            </a:r>
          </a:p>
          <a:p>
            <a:pPr lvl="1"/>
            <a:endParaRPr lang="en-US" sz="2000" dirty="0"/>
          </a:p>
          <a:p>
            <a:r>
              <a:rPr lang="en-CA" sz="2000" dirty="0"/>
              <a:t>Active Reconnaissance: </a:t>
            </a:r>
            <a:r>
              <a:rPr lang="en-US" sz="2000" dirty="0">
                <a:solidFill>
                  <a:srgbClr val="FF0000"/>
                </a:solidFill>
              </a:rPr>
              <a:t>Actively interact with the target </a:t>
            </a:r>
            <a:r>
              <a:rPr lang="en-US" sz="2000" dirty="0"/>
              <a:t>to gather more detailed information.</a:t>
            </a:r>
          </a:p>
          <a:p>
            <a:pPr lvl="1"/>
            <a:r>
              <a:rPr lang="en-US" sz="2000" dirty="0"/>
              <a:t>Advantages: Provides more accurate and detailed information.</a:t>
            </a:r>
          </a:p>
          <a:p>
            <a:pPr lvl="1"/>
            <a:r>
              <a:rPr lang="en-US" sz="2000" dirty="0"/>
              <a:t>Disadvantages: Likely to be detected by the target’s security systems, increasing the risk of being blocked or flagged.</a:t>
            </a:r>
            <a:endParaRPr lang="en-CA" sz="2000" dirty="0"/>
          </a:p>
        </p:txBody>
      </p:sp>
      <p:sp>
        <p:nvSpPr>
          <p:cNvPr id="4" name="Footer Placeholder 3">
            <a:extLst>
              <a:ext uri="{FF2B5EF4-FFF2-40B4-BE49-F238E27FC236}">
                <a16:creationId xmlns:a16="http://schemas.microsoft.com/office/drawing/2014/main" id="{282C57E5-CCDC-78AF-4F07-769850A79A2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004591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046D-50FA-0A16-4B7D-1339D4B25171}"/>
              </a:ext>
            </a:extLst>
          </p:cNvPr>
          <p:cNvSpPr>
            <a:spLocks noGrp="1"/>
          </p:cNvSpPr>
          <p:nvPr>
            <p:ph type="title"/>
          </p:nvPr>
        </p:nvSpPr>
        <p:spPr/>
        <p:txBody>
          <a:bodyPr/>
          <a:lstStyle/>
          <a:p>
            <a:r>
              <a:rPr lang="en-CA" sz="4400" dirty="0"/>
              <a:t>Passive Reconnaissance</a:t>
            </a:r>
            <a:endParaRPr lang="en-CA" dirty="0"/>
          </a:p>
        </p:txBody>
      </p:sp>
      <p:sp>
        <p:nvSpPr>
          <p:cNvPr id="3" name="Content Placeholder 2">
            <a:extLst>
              <a:ext uri="{FF2B5EF4-FFF2-40B4-BE49-F238E27FC236}">
                <a16:creationId xmlns:a16="http://schemas.microsoft.com/office/drawing/2014/main" id="{811CBAB7-317B-7DB5-83A4-797471DF7694}"/>
              </a:ext>
            </a:extLst>
          </p:cNvPr>
          <p:cNvSpPr>
            <a:spLocks noGrp="1"/>
          </p:cNvSpPr>
          <p:nvPr>
            <p:ph idx="1"/>
          </p:nvPr>
        </p:nvSpPr>
        <p:spPr>
          <a:xfrm>
            <a:off x="161592" y="1540565"/>
            <a:ext cx="7961667" cy="4636398"/>
          </a:xfrm>
        </p:spPr>
        <p:txBody>
          <a:bodyPr>
            <a:normAutofit/>
          </a:bodyPr>
          <a:lstStyle/>
          <a:p>
            <a:r>
              <a:rPr lang="en-US" sz="2000" dirty="0"/>
              <a:t>gathers information about a target system, network, or organization without directly interacting with the target. </a:t>
            </a:r>
          </a:p>
          <a:p>
            <a:pPr marL="342900" indent="-342900">
              <a:buFont typeface="+mj-lt"/>
              <a:buAutoNum type="arabicPeriod"/>
            </a:pPr>
            <a:r>
              <a:rPr lang="en-US" sz="1800" dirty="0"/>
              <a:t>Social Media and Online Forums </a:t>
            </a:r>
            <a:r>
              <a:rPr lang="en-US" sz="1800" dirty="0">
                <a:sym typeface="Wingdings" panose="05000000000000000000" pitchFamily="2" charset="2"/>
              </a:rPr>
              <a:t></a:t>
            </a:r>
            <a:r>
              <a:rPr lang="en-US" sz="1800" dirty="0"/>
              <a:t> (Reading company-related posts or personal employee data.)</a:t>
            </a:r>
          </a:p>
          <a:p>
            <a:pPr marL="342900" indent="-342900">
              <a:buFont typeface="+mj-lt"/>
              <a:buAutoNum type="arabicPeriod"/>
            </a:pPr>
            <a:r>
              <a:rPr lang="en-CA" sz="1800" dirty="0"/>
              <a:t>WHOIS Lookups</a:t>
            </a:r>
            <a:r>
              <a:rPr lang="en-CA" sz="1800" dirty="0">
                <a:sym typeface="Wingdings" panose="05000000000000000000" pitchFamily="2" charset="2"/>
              </a:rPr>
              <a:t> domain, IP addresses, nameservers</a:t>
            </a:r>
            <a:endParaRPr lang="en-US" sz="1800" dirty="0"/>
          </a:p>
          <a:p>
            <a:pPr marL="342900" indent="-342900">
              <a:buFont typeface="+mj-lt"/>
              <a:buAutoNum type="arabicPeriod"/>
            </a:pPr>
            <a:r>
              <a:rPr lang="en-CA" sz="1800" dirty="0"/>
              <a:t>DNS Queries </a:t>
            </a:r>
            <a:r>
              <a:rPr lang="en-CA" sz="1800" dirty="0">
                <a:sym typeface="Wingdings" panose="05000000000000000000" pitchFamily="2" charset="2"/>
              </a:rPr>
              <a:t> domain's DNS records</a:t>
            </a:r>
            <a:endParaRPr lang="en-US" sz="1800" dirty="0"/>
          </a:p>
          <a:p>
            <a:pPr marL="342900" indent="-342900">
              <a:buFont typeface="+mj-lt"/>
              <a:buAutoNum type="arabicPeriod"/>
            </a:pPr>
            <a:r>
              <a:rPr lang="en-CA" sz="1800" dirty="0"/>
              <a:t>Public File Repositories </a:t>
            </a:r>
            <a:r>
              <a:rPr lang="en-CA" sz="1800" dirty="0">
                <a:sym typeface="Wingdings" panose="05000000000000000000" pitchFamily="2" charset="2"/>
              </a:rPr>
              <a:t> </a:t>
            </a:r>
            <a:r>
              <a:rPr lang="fr-FR" sz="1800" dirty="0">
                <a:sym typeface="Wingdings" panose="05000000000000000000" pitchFamily="2" charset="2"/>
              </a:rPr>
              <a:t>public code repositories, </a:t>
            </a:r>
            <a:r>
              <a:rPr lang="fr-FR" sz="1800" dirty="0" err="1">
                <a:sym typeface="Wingdings" panose="05000000000000000000" pitchFamily="2" charset="2"/>
              </a:rPr>
              <a:t>internal</a:t>
            </a:r>
            <a:r>
              <a:rPr lang="fr-FR" sz="1800" dirty="0">
                <a:sym typeface="Wingdings" panose="05000000000000000000" pitchFamily="2" charset="2"/>
              </a:rPr>
              <a:t> documents</a:t>
            </a:r>
          </a:p>
          <a:p>
            <a:pPr marL="342900" indent="-342900">
              <a:buFont typeface="+mj-lt"/>
              <a:buAutoNum type="arabicPeriod"/>
            </a:pPr>
            <a:r>
              <a:rPr lang="en-US" sz="1800" dirty="0"/>
              <a:t>Website Analysis</a:t>
            </a:r>
            <a:r>
              <a:rPr lang="fr-FR" sz="1800" dirty="0">
                <a:sym typeface="Wingdings" panose="05000000000000000000" pitchFamily="2" charset="2"/>
              </a:rPr>
              <a:t>  </a:t>
            </a:r>
            <a:r>
              <a:rPr lang="en-US" sz="1800" dirty="0">
                <a:sym typeface="Wingdings" panose="05000000000000000000" pitchFamily="2" charset="2"/>
              </a:rPr>
              <a:t>technologies used in a website, such as the server, framework, or content management system (CMS)</a:t>
            </a:r>
            <a:endParaRPr lang="en-US" sz="1800" dirty="0"/>
          </a:p>
          <a:p>
            <a:pPr marL="342900" indent="-342900">
              <a:buFont typeface="+mj-lt"/>
              <a:buAutoNum type="arabicPeriod"/>
            </a:pPr>
            <a:r>
              <a:rPr lang="en-CA" sz="1800" dirty="0"/>
              <a:t>Shodan and </a:t>
            </a:r>
            <a:r>
              <a:rPr lang="en-CA" sz="1800" dirty="0" err="1"/>
              <a:t>Censys</a:t>
            </a:r>
            <a:r>
              <a:rPr lang="en-CA" sz="1800" dirty="0"/>
              <a:t> </a:t>
            </a:r>
            <a:r>
              <a:rPr lang="en-CA" sz="1800" dirty="0">
                <a:sym typeface="Wingdings" panose="05000000000000000000" pitchFamily="2" charset="2"/>
              </a:rPr>
              <a:t> connected devices and services with internet, network infrastructure, open ports</a:t>
            </a:r>
            <a:endParaRPr lang="en-CA" sz="1800" dirty="0"/>
          </a:p>
        </p:txBody>
      </p:sp>
      <p:sp>
        <p:nvSpPr>
          <p:cNvPr id="4" name="Footer Placeholder 3">
            <a:extLst>
              <a:ext uri="{FF2B5EF4-FFF2-40B4-BE49-F238E27FC236}">
                <a16:creationId xmlns:a16="http://schemas.microsoft.com/office/drawing/2014/main" id="{63AF0393-A70D-8DB8-17BA-C17527767340}"/>
              </a:ext>
            </a:extLst>
          </p:cNvPr>
          <p:cNvSpPr>
            <a:spLocks noGrp="1"/>
          </p:cNvSpPr>
          <p:nvPr>
            <p:ph type="ftr" sz="quarter" idx="11"/>
          </p:nvPr>
        </p:nvSpPr>
        <p:spPr/>
        <p:txBody>
          <a:bodyPr/>
          <a:lstStyle/>
          <a:p>
            <a:r>
              <a:rPr lang="sv-SE" dirty="0"/>
              <a:t>INST. : ENG.ALI BANI BAKAR &amp; ENG.Dana Al-Mahrouk</a:t>
            </a:r>
            <a:endParaRPr lang="en-CA" dirty="0"/>
          </a:p>
        </p:txBody>
      </p:sp>
      <p:pic>
        <p:nvPicPr>
          <p:cNvPr id="5" name="Picture 4" descr="A computer screen with text on it&#10;&#10;Description automatically generated">
            <a:extLst>
              <a:ext uri="{FF2B5EF4-FFF2-40B4-BE49-F238E27FC236}">
                <a16:creationId xmlns:a16="http://schemas.microsoft.com/office/drawing/2014/main" id="{441127CB-3EC6-BB68-BB17-5329226F2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131" y="2383297"/>
            <a:ext cx="1045290" cy="1069536"/>
          </a:xfrm>
          <a:prstGeom prst="rect">
            <a:avLst/>
          </a:prstGeom>
        </p:spPr>
      </p:pic>
      <p:grpSp>
        <p:nvGrpSpPr>
          <p:cNvPr id="6" name="Group 5">
            <a:extLst>
              <a:ext uri="{FF2B5EF4-FFF2-40B4-BE49-F238E27FC236}">
                <a16:creationId xmlns:a16="http://schemas.microsoft.com/office/drawing/2014/main" id="{183896E9-1E96-B4CE-58E4-D276E8FEBBEC}"/>
              </a:ext>
            </a:extLst>
          </p:cNvPr>
          <p:cNvGrpSpPr/>
          <p:nvPr/>
        </p:nvGrpSpPr>
        <p:grpSpPr>
          <a:xfrm>
            <a:off x="8099596" y="2494611"/>
            <a:ext cx="890499" cy="885849"/>
            <a:chOff x="11036439" y="1526504"/>
            <a:chExt cx="890499" cy="885849"/>
          </a:xfrm>
        </p:grpSpPr>
        <p:pic>
          <p:nvPicPr>
            <p:cNvPr id="7" name="Picture 6" descr="A computer screen with a red screen&#10;&#10;Description automatically generated">
              <a:extLst>
                <a:ext uri="{FF2B5EF4-FFF2-40B4-BE49-F238E27FC236}">
                  <a16:creationId xmlns:a16="http://schemas.microsoft.com/office/drawing/2014/main" id="{52B1A2D5-DA24-B6A4-3B80-7D137FA521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8" name="Picture 7" descr="A black background with a cat head&#10;&#10;Description automatically generated">
              <a:extLst>
                <a:ext uri="{FF2B5EF4-FFF2-40B4-BE49-F238E27FC236}">
                  <a16:creationId xmlns:a16="http://schemas.microsoft.com/office/drawing/2014/main" id="{C490241C-6CB6-06BB-F501-FA3E79C75A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sp>
        <p:nvSpPr>
          <p:cNvPr id="12" name="TextBox 11">
            <a:extLst>
              <a:ext uri="{FF2B5EF4-FFF2-40B4-BE49-F238E27FC236}">
                <a16:creationId xmlns:a16="http://schemas.microsoft.com/office/drawing/2014/main" id="{0CF622BD-30DB-8918-2551-5812B7475394}"/>
              </a:ext>
            </a:extLst>
          </p:cNvPr>
          <p:cNvSpPr txBox="1"/>
          <p:nvPr/>
        </p:nvSpPr>
        <p:spPr>
          <a:xfrm>
            <a:off x="8126442" y="3316852"/>
            <a:ext cx="898900" cy="369332"/>
          </a:xfrm>
          <a:prstGeom prst="rect">
            <a:avLst/>
          </a:prstGeom>
          <a:noFill/>
        </p:spPr>
        <p:txBody>
          <a:bodyPr wrap="none" rtlCol="0">
            <a:spAutoFit/>
          </a:bodyPr>
          <a:lstStyle/>
          <a:p>
            <a:r>
              <a:rPr lang="en-US" dirty="0"/>
              <a:t>Hacker</a:t>
            </a:r>
            <a:endParaRPr lang="en-CA" dirty="0"/>
          </a:p>
        </p:txBody>
      </p:sp>
      <p:sp>
        <p:nvSpPr>
          <p:cNvPr id="14" name="TextBox 13">
            <a:extLst>
              <a:ext uri="{FF2B5EF4-FFF2-40B4-BE49-F238E27FC236}">
                <a16:creationId xmlns:a16="http://schemas.microsoft.com/office/drawing/2014/main" id="{FECD3B1B-83DE-AE6E-EADB-48782DF44648}"/>
              </a:ext>
            </a:extLst>
          </p:cNvPr>
          <p:cNvSpPr txBox="1"/>
          <p:nvPr/>
        </p:nvSpPr>
        <p:spPr>
          <a:xfrm>
            <a:off x="11072445" y="3335265"/>
            <a:ext cx="822661" cy="369332"/>
          </a:xfrm>
          <a:prstGeom prst="rect">
            <a:avLst/>
          </a:prstGeom>
          <a:noFill/>
        </p:spPr>
        <p:txBody>
          <a:bodyPr wrap="none" rtlCol="0">
            <a:spAutoFit/>
          </a:bodyPr>
          <a:lstStyle/>
          <a:p>
            <a:r>
              <a:rPr lang="en-US" dirty="0"/>
              <a:t>Victim</a:t>
            </a:r>
            <a:endParaRPr lang="en-CA" dirty="0"/>
          </a:p>
        </p:txBody>
      </p:sp>
      <p:sp>
        <p:nvSpPr>
          <p:cNvPr id="16" name="Rectangle 15">
            <a:extLst>
              <a:ext uri="{FF2B5EF4-FFF2-40B4-BE49-F238E27FC236}">
                <a16:creationId xmlns:a16="http://schemas.microsoft.com/office/drawing/2014/main" id="{6448AC02-B23A-33A3-E511-7B5FDBDB3A8E}"/>
              </a:ext>
            </a:extLst>
          </p:cNvPr>
          <p:cNvSpPr/>
          <p:nvPr/>
        </p:nvSpPr>
        <p:spPr>
          <a:xfrm>
            <a:off x="8683015" y="1605648"/>
            <a:ext cx="2670785" cy="599372"/>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No Direct Communication with victim</a:t>
            </a:r>
            <a:endParaRPr lang="en-CA" sz="1600" dirty="0"/>
          </a:p>
        </p:txBody>
      </p:sp>
      <p:pic>
        <p:nvPicPr>
          <p:cNvPr id="22" name="Picture 21" descr="A computer with social media icons&#10;&#10;Description automatically generated">
            <a:extLst>
              <a:ext uri="{FF2B5EF4-FFF2-40B4-BE49-F238E27FC236}">
                <a16:creationId xmlns:a16="http://schemas.microsoft.com/office/drawing/2014/main" id="{FF0E1182-99BE-5D50-0DD3-9F1498BB3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600" y="5436025"/>
            <a:ext cx="1089991" cy="1089991"/>
          </a:xfrm>
          <a:prstGeom prst="rect">
            <a:avLst/>
          </a:prstGeom>
        </p:spPr>
      </p:pic>
      <p:pic>
        <p:nvPicPr>
          <p:cNvPr id="24" name="Picture 23" descr="A yellow and black logo&#10;&#10;Description automatically generated">
            <a:extLst>
              <a:ext uri="{FF2B5EF4-FFF2-40B4-BE49-F238E27FC236}">
                <a16:creationId xmlns:a16="http://schemas.microsoft.com/office/drawing/2014/main" id="{1BD4EC8D-D4E1-5BB9-2A91-6952B1772C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0181" y="5463077"/>
            <a:ext cx="1432640" cy="388411"/>
          </a:xfrm>
          <a:prstGeom prst="rect">
            <a:avLst/>
          </a:prstGeom>
        </p:spPr>
      </p:pic>
      <p:pic>
        <p:nvPicPr>
          <p:cNvPr id="28" name="Picture 27">
            <a:extLst>
              <a:ext uri="{FF2B5EF4-FFF2-40B4-BE49-F238E27FC236}">
                <a16:creationId xmlns:a16="http://schemas.microsoft.com/office/drawing/2014/main" id="{E8E792F8-ABDF-298F-B64C-5C477A712E1A}"/>
              </a:ext>
            </a:extLst>
          </p:cNvPr>
          <p:cNvPicPr>
            <a:picLocks noChangeAspect="1"/>
          </p:cNvPicPr>
          <p:nvPr/>
        </p:nvPicPr>
        <p:blipFill>
          <a:blip r:embed="rId8"/>
          <a:stretch>
            <a:fillRect/>
          </a:stretch>
        </p:blipFill>
        <p:spPr>
          <a:xfrm>
            <a:off x="1547817" y="5972720"/>
            <a:ext cx="1432640" cy="523948"/>
          </a:xfrm>
          <a:prstGeom prst="rect">
            <a:avLst/>
          </a:prstGeom>
        </p:spPr>
      </p:pic>
      <p:pic>
        <p:nvPicPr>
          <p:cNvPr id="30" name="Picture 29" descr="A white cat with a snake tail in a circle&#10;&#10;Description automatically generated">
            <a:extLst>
              <a:ext uri="{FF2B5EF4-FFF2-40B4-BE49-F238E27FC236}">
                <a16:creationId xmlns:a16="http://schemas.microsoft.com/office/drawing/2014/main" id="{FC3010C5-6E21-0EC5-8F41-07F5512C17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1221" y="5816924"/>
            <a:ext cx="675951" cy="675951"/>
          </a:xfrm>
          <a:prstGeom prst="rect">
            <a:avLst/>
          </a:prstGeom>
        </p:spPr>
      </p:pic>
      <p:pic>
        <p:nvPicPr>
          <p:cNvPr id="31" name="Picture 30" descr="A logo with white text&#10;&#10;Description automatically generated">
            <a:extLst>
              <a:ext uri="{FF2B5EF4-FFF2-40B4-BE49-F238E27FC236}">
                <a16:creationId xmlns:a16="http://schemas.microsoft.com/office/drawing/2014/main" id="{6ED73BD8-EFEE-FC53-E030-A6BD3B1BE418}"/>
              </a:ext>
            </a:extLst>
          </p:cNvPr>
          <p:cNvPicPr>
            <a:picLocks noChangeAspect="1"/>
          </p:cNvPicPr>
          <p:nvPr/>
        </p:nvPicPr>
        <p:blipFill>
          <a:blip r:embed="rId10">
            <a:extLst>
              <a:ext uri="{28A0092B-C50C-407E-A947-70E740481C1C}">
                <a14:useLocalDpi xmlns:a14="http://schemas.microsoft.com/office/drawing/2010/main" val="0"/>
              </a:ext>
            </a:extLst>
          </a:blip>
          <a:srcRect t="31913" b="32841"/>
          <a:stretch/>
        </p:blipFill>
        <p:spPr>
          <a:xfrm>
            <a:off x="10124020" y="5247336"/>
            <a:ext cx="1810128" cy="640853"/>
          </a:xfrm>
          <a:prstGeom prst="rect">
            <a:avLst/>
          </a:prstGeom>
        </p:spPr>
      </p:pic>
      <p:pic>
        <p:nvPicPr>
          <p:cNvPr id="33" name="Picture 32">
            <a:extLst>
              <a:ext uri="{FF2B5EF4-FFF2-40B4-BE49-F238E27FC236}">
                <a16:creationId xmlns:a16="http://schemas.microsoft.com/office/drawing/2014/main" id="{8E3B2C9E-45DB-8A4F-2486-D1B220CF5B4E}"/>
              </a:ext>
            </a:extLst>
          </p:cNvPr>
          <p:cNvPicPr>
            <a:picLocks noChangeAspect="1"/>
          </p:cNvPicPr>
          <p:nvPr/>
        </p:nvPicPr>
        <p:blipFill>
          <a:blip r:embed="rId11"/>
          <a:stretch>
            <a:fillRect/>
          </a:stretch>
        </p:blipFill>
        <p:spPr>
          <a:xfrm>
            <a:off x="10124020" y="6023126"/>
            <a:ext cx="1724266" cy="523948"/>
          </a:xfrm>
          <a:prstGeom prst="rect">
            <a:avLst/>
          </a:prstGeom>
        </p:spPr>
      </p:pic>
      <p:cxnSp>
        <p:nvCxnSpPr>
          <p:cNvPr id="35" name="Straight Connector 34">
            <a:extLst>
              <a:ext uri="{FF2B5EF4-FFF2-40B4-BE49-F238E27FC236}">
                <a16:creationId xmlns:a16="http://schemas.microsoft.com/office/drawing/2014/main" id="{5D4EE12A-607B-D659-05DA-EE9426F85D13}"/>
              </a:ext>
            </a:extLst>
          </p:cNvPr>
          <p:cNvCxnSpPr/>
          <p:nvPr/>
        </p:nvCxnSpPr>
        <p:spPr>
          <a:xfrm>
            <a:off x="8990095" y="2876740"/>
            <a:ext cx="2047103" cy="0"/>
          </a:xfrm>
          <a:prstGeom prst="line">
            <a:avLst/>
          </a:prstGeom>
          <a:ln w="19050" cap="flat" cmpd="sng" algn="ctr">
            <a:solidFill>
              <a:schemeClr val="bg1">
                <a:lumMod val="85000"/>
                <a:lumOff val="1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Picture 36">
            <a:extLst>
              <a:ext uri="{FF2B5EF4-FFF2-40B4-BE49-F238E27FC236}">
                <a16:creationId xmlns:a16="http://schemas.microsoft.com/office/drawing/2014/main" id="{5F8E2054-858C-8D5A-DD17-AF6FEF003FF8}"/>
              </a:ext>
            </a:extLst>
          </p:cNvPr>
          <p:cNvPicPr>
            <a:picLocks noChangeAspect="1"/>
          </p:cNvPicPr>
          <p:nvPr/>
        </p:nvPicPr>
        <p:blipFill>
          <a:blip r:embed="rId12"/>
          <a:srcRect t="18070"/>
          <a:stretch/>
        </p:blipFill>
        <p:spPr>
          <a:xfrm>
            <a:off x="8299517" y="6023126"/>
            <a:ext cx="1533739" cy="522928"/>
          </a:xfrm>
          <a:prstGeom prst="rect">
            <a:avLst/>
          </a:prstGeom>
        </p:spPr>
      </p:pic>
      <p:pic>
        <p:nvPicPr>
          <p:cNvPr id="39" name="Picture 38">
            <a:extLst>
              <a:ext uri="{FF2B5EF4-FFF2-40B4-BE49-F238E27FC236}">
                <a16:creationId xmlns:a16="http://schemas.microsoft.com/office/drawing/2014/main" id="{DC77A535-CB67-9CCC-F4BE-48B5FC975AB2}"/>
              </a:ext>
            </a:extLst>
          </p:cNvPr>
          <p:cNvPicPr>
            <a:picLocks noChangeAspect="1"/>
          </p:cNvPicPr>
          <p:nvPr/>
        </p:nvPicPr>
        <p:blipFill>
          <a:blip r:embed="rId13"/>
          <a:stretch>
            <a:fillRect/>
          </a:stretch>
        </p:blipFill>
        <p:spPr>
          <a:xfrm>
            <a:off x="7923814" y="5357970"/>
            <a:ext cx="2000264" cy="450510"/>
          </a:xfrm>
          <a:prstGeom prst="rect">
            <a:avLst/>
          </a:prstGeom>
        </p:spPr>
      </p:pic>
    </p:spTree>
    <p:extLst>
      <p:ext uri="{BB962C8B-B14F-4D97-AF65-F5344CB8AC3E}">
        <p14:creationId xmlns:p14="http://schemas.microsoft.com/office/powerpoint/2010/main" val="2255355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920F0-A010-002C-E53B-C6322F128C2B}"/>
              </a:ext>
            </a:extLst>
          </p:cNvPr>
          <p:cNvSpPr>
            <a:spLocks noGrp="1"/>
          </p:cNvSpPr>
          <p:nvPr>
            <p:ph type="title"/>
          </p:nvPr>
        </p:nvSpPr>
        <p:spPr/>
        <p:txBody>
          <a:bodyPr/>
          <a:lstStyle/>
          <a:p>
            <a:r>
              <a:rPr lang="en-CA" dirty="0"/>
              <a:t>Active reconnaissance</a:t>
            </a:r>
          </a:p>
        </p:txBody>
      </p:sp>
      <p:sp>
        <p:nvSpPr>
          <p:cNvPr id="3" name="Content Placeholder 2">
            <a:extLst>
              <a:ext uri="{FF2B5EF4-FFF2-40B4-BE49-F238E27FC236}">
                <a16:creationId xmlns:a16="http://schemas.microsoft.com/office/drawing/2014/main" id="{00CCD514-5E4C-6229-97F3-C204161AC1CB}"/>
              </a:ext>
            </a:extLst>
          </p:cNvPr>
          <p:cNvSpPr>
            <a:spLocks noGrp="1"/>
          </p:cNvSpPr>
          <p:nvPr>
            <p:ph idx="1"/>
          </p:nvPr>
        </p:nvSpPr>
        <p:spPr>
          <a:xfrm>
            <a:off x="238539" y="1524000"/>
            <a:ext cx="8401878" cy="4652963"/>
          </a:xfrm>
        </p:spPr>
        <p:txBody>
          <a:bodyPr>
            <a:normAutofit/>
          </a:bodyPr>
          <a:lstStyle/>
          <a:p>
            <a:r>
              <a:rPr lang="en-US" sz="1800" dirty="0"/>
              <a:t>is the process of gathering information about a target by directly interacting with its systems, networks, or devices.</a:t>
            </a:r>
          </a:p>
          <a:p>
            <a:r>
              <a:rPr lang="en-US" sz="1800" dirty="0"/>
              <a:t>This process is more intrusive and may trigger alarms in the target's security systems, so attackers often perform it carefully to avoid detection.</a:t>
            </a:r>
          </a:p>
          <a:p>
            <a:pPr marL="342900" indent="-342900">
              <a:buFont typeface="+mj-lt"/>
              <a:buAutoNum type="arabicPeriod"/>
            </a:pPr>
            <a:r>
              <a:rPr lang="en-CA" sz="1800" dirty="0"/>
              <a:t>Network &amp; Port Scanning</a:t>
            </a:r>
            <a:r>
              <a:rPr lang="en-US" sz="1800" dirty="0"/>
              <a:t> </a:t>
            </a:r>
            <a:r>
              <a:rPr lang="en-US" sz="1800" dirty="0">
                <a:sym typeface="Wingdings" panose="05000000000000000000" pitchFamily="2" charset="2"/>
              </a:rPr>
              <a:t></a:t>
            </a:r>
            <a:r>
              <a:rPr lang="en-US" sz="1800" dirty="0"/>
              <a:t> map out devices, routers, switches, and network infrastructure. IP address discover open ports, services.</a:t>
            </a:r>
          </a:p>
          <a:p>
            <a:pPr marL="342900" indent="-342900">
              <a:buFont typeface="+mj-lt"/>
              <a:buAutoNum type="arabicPeriod"/>
            </a:pPr>
            <a:r>
              <a:rPr lang="en-US" sz="1800" dirty="0"/>
              <a:t>Vulnerability Scanning </a:t>
            </a:r>
            <a:r>
              <a:rPr lang="en-US" sz="1800" dirty="0">
                <a:sym typeface="Wingdings" panose="05000000000000000000" pitchFamily="2" charset="2"/>
              </a:rPr>
              <a:t> known vulnerabilities, misconfigurations, and weaknesses that could be exploited.</a:t>
            </a:r>
          </a:p>
          <a:p>
            <a:pPr marL="342900" indent="-342900">
              <a:buFont typeface="+mj-lt"/>
              <a:buAutoNum type="arabicPeriod"/>
            </a:pPr>
            <a:r>
              <a:rPr lang="en-US" sz="1800" dirty="0"/>
              <a:t>OS Fingerprinting </a:t>
            </a:r>
            <a:r>
              <a:rPr lang="en-US" sz="1800" dirty="0">
                <a:sym typeface="Wingdings" panose="05000000000000000000" pitchFamily="2" charset="2"/>
              </a:rPr>
              <a:t> OS of the target based on its network behavior, TCP/IP stack responses, and packet analysis.</a:t>
            </a:r>
          </a:p>
          <a:p>
            <a:pPr marL="342900" indent="-342900">
              <a:buFont typeface="+mj-lt"/>
              <a:buAutoNum type="arabicPeriod"/>
            </a:pPr>
            <a:r>
              <a:rPr lang="en-US" sz="1800" dirty="0"/>
              <a:t>Traceroute</a:t>
            </a:r>
            <a:r>
              <a:rPr lang="en-US" sz="1800" dirty="0">
                <a:sym typeface="Wingdings" panose="05000000000000000000" pitchFamily="2" charset="2"/>
              </a:rPr>
              <a:t>  revealing intermediate routers and potential network structures</a:t>
            </a:r>
            <a:endParaRPr lang="en-US" sz="1800" dirty="0"/>
          </a:p>
          <a:p>
            <a:endParaRPr lang="en-CA" sz="1800" dirty="0"/>
          </a:p>
        </p:txBody>
      </p:sp>
      <p:sp>
        <p:nvSpPr>
          <p:cNvPr id="4" name="Footer Placeholder 3">
            <a:extLst>
              <a:ext uri="{FF2B5EF4-FFF2-40B4-BE49-F238E27FC236}">
                <a16:creationId xmlns:a16="http://schemas.microsoft.com/office/drawing/2014/main" id="{5CA58EFD-CA34-75A7-D573-E642DF381B54}"/>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omputer screen with text on it&#10;&#10;Description automatically generated">
            <a:extLst>
              <a:ext uri="{FF2B5EF4-FFF2-40B4-BE49-F238E27FC236}">
                <a16:creationId xmlns:a16="http://schemas.microsoft.com/office/drawing/2014/main" id="{1542F5ED-AEE1-CCA5-F9E1-0D93C2FF6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6710" y="2550938"/>
            <a:ext cx="1045290" cy="1069536"/>
          </a:xfrm>
          <a:prstGeom prst="rect">
            <a:avLst/>
          </a:prstGeom>
        </p:spPr>
      </p:pic>
      <p:grpSp>
        <p:nvGrpSpPr>
          <p:cNvPr id="6" name="Group 5">
            <a:extLst>
              <a:ext uri="{FF2B5EF4-FFF2-40B4-BE49-F238E27FC236}">
                <a16:creationId xmlns:a16="http://schemas.microsoft.com/office/drawing/2014/main" id="{8F0911C9-4E5B-DB1D-F577-06575F3BC8FF}"/>
              </a:ext>
            </a:extLst>
          </p:cNvPr>
          <p:cNvGrpSpPr/>
          <p:nvPr/>
        </p:nvGrpSpPr>
        <p:grpSpPr>
          <a:xfrm>
            <a:off x="8285175" y="2662252"/>
            <a:ext cx="890499" cy="885849"/>
            <a:chOff x="11036439" y="1526504"/>
            <a:chExt cx="890499" cy="885849"/>
          </a:xfrm>
        </p:grpSpPr>
        <p:pic>
          <p:nvPicPr>
            <p:cNvPr id="7" name="Picture 6" descr="A computer screen with a red screen&#10;&#10;Description automatically generated">
              <a:extLst>
                <a:ext uri="{FF2B5EF4-FFF2-40B4-BE49-F238E27FC236}">
                  <a16:creationId xmlns:a16="http://schemas.microsoft.com/office/drawing/2014/main" id="{FF9EEF35-71E2-620A-005C-C46F3B09D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8" name="Picture 7" descr="A black background with a cat head&#10;&#10;Description automatically generated">
              <a:extLst>
                <a:ext uri="{FF2B5EF4-FFF2-40B4-BE49-F238E27FC236}">
                  <a16:creationId xmlns:a16="http://schemas.microsoft.com/office/drawing/2014/main" id="{E1827B55-8C55-7554-84DF-32B8FEB61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sp>
        <p:nvSpPr>
          <p:cNvPr id="9" name="TextBox 8">
            <a:extLst>
              <a:ext uri="{FF2B5EF4-FFF2-40B4-BE49-F238E27FC236}">
                <a16:creationId xmlns:a16="http://schemas.microsoft.com/office/drawing/2014/main" id="{CDDB5D45-D931-3FCE-5550-2DD4BA939A9A}"/>
              </a:ext>
            </a:extLst>
          </p:cNvPr>
          <p:cNvSpPr txBox="1"/>
          <p:nvPr/>
        </p:nvSpPr>
        <p:spPr>
          <a:xfrm>
            <a:off x="8312021" y="3484493"/>
            <a:ext cx="898900" cy="369332"/>
          </a:xfrm>
          <a:prstGeom prst="rect">
            <a:avLst/>
          </a:prstGeom>
          <a:noFill/>
        </p:spPr>
        <p:txBody>
          <a:bodyPr wrap="none" rtlCol="0">
            <a:spAutoFit/>
          </a:bodyPr>
          <a:lstStyle/>
          <a:p>
            <a:r>
              <a:rPr lang="en-US" dirty="0"/>
              <a:t>Hacker</a:t>
            </a:r>
            <a:endParaRPr lang="en-CA" dirty="0"/>
          </a:p>
        </p:txBody>
      </p:sp>
      <p:sp>
        <p:nvSpPr>
          <p:cNvPr id="10" name="TextBox 9">
            <a:extLst>
              <a:ext uri="{FF2B5EF4-FFF2-40B4-BE49-F238E27FC236}">
                <a16:creationId xmlns:a16="http://schemas.microsoft.com/office/drawing/2014/main" id="{39EF0D39-DAB4-81F0-4F10-44231ED175AD}"/>
              </a:ext>
            </a:extLst>
          </p:cNvPr>
          <p:cNvSpPr txBox="1"/>
          <p:nvPr/>
        </p:nvSpPr>
        <p:spPr>
          <a:xfrm>
            <a:off x="11258024" y="3502906"/>
            <a:ext cx="822661" cy="369332"/>
          </a:xfrm>
          <a:prstGeom prst="rect">
            <a:avLst/>
          </a:prstGeom>
          <a:noFill/>
        </p:spPr>
        <p:txBody>
          <a:bodyPr wrap="none" rtlCol="0">
            <a:spAutoFit/>
          </a:bodyPr>
          <a:lstStyle/>
          <a:p>
            <a:r>
              <a:rPr lang="en-US" dirty="0"/>
              <a:t>Victim</a:t>
            </a:r>
            <a:endParaRPr lang="en-CA" dirty="0"/>
          </a:p>
        </p:txBody>
      </p:sp>
      <p:sp>
        <p:nvSpPr>
          <p:cNvPr id="11" name="Rectangle 10">
            <a:extLst>
              <a:ext uri="{FF2B5EF4-FFF2-40B4-BE49-F238E27FC236}">
                <a16:creationId xmlns:a16="http://schemas.microsoft.com/office/drawing/2014/main" id="{BBF21D4A-EFD4-2FBD-D13C-AAA8E14C8D48}"/>
              </a:ext>
            </a:extLst>
          </p:cNvPr>
          <p:cNvSpPr/>
          <p:nvPr/>
        </p:nvSpPr>
        <p:spPr>
          <a:xfrm>
            <a:off x="8868594" y="1773289"/>
            <a:ext cx="2670785" cy="599372"/>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Direct Communication with victim</a:t>
            </a:r>
            <a:endParaRPr lang="en-CA" sz="1600" dirty="0"/>
          </a:p>
        </p:txBody>
      </p:sp>
      <p:cxnSp>
        <p:nvCxnSpPr>
          <p:cNvPr id="12" name="Straight Connector 11">
            <a:extLst>
              <a:ext uri="{FF2B5EF4-FFF2-40B4-BE49-F238E27FC236}">
                <a16:creationId xmlns:a16="http://schemas.microsoft.com/office/drawing/2014/main" id="{E7701DDA-6175-8950-8B73-9F74FA9D6923}"/>
              </a:ext>
            </a:extLst>
          </p:cNvPr>
          <p:cNvCxnSpPr/>
          <p:nvPr/>
        </p:nvCxnSpPr>
        <p:spPr>
          <a:xfrm>
            <a:off x="9175674" y="3044381"/>
            <a:ext cx="2047103" cy="0"/>
          </a:xfrm>
          <a:prstGeom prst="line">
            <a:avLst/>
          </a:prstGeom>
          <a:ln w="1905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descr="A yellow envelope with a speech bubble&#10;&#10;Description automatically generated">
            <a:extLst>
              <a:ext uri="{FF2B5EF4-FFF2-40B4-BE49-F238E27FC236}">
                <a16:creationId xmlns:a16="http://schemas.microsoft.com/office/drawing/2014/main" id="{7374AAEF-5E9A-E7CA-2252-A1B300B4B4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4586" y="2530049"/>
            <a:ext cx="377952" cy="377952"/>
          </a:xfrm>
          <a:prstGeom prst="rect">
            <a:avLst/>
          </a:prstGeom>
        </p:spPr>
      </p:pic>
      <p:pic>
        <p:nvPicPr>
          <p:cNvPr id="14" name="Picture 13" descr="A blue eye with a black background&#10;&#10;Description automatically generated">
            <a:extLst>
              <a:ext uri="{FF2B5EF4-FFF2-40B4-BE49-F238E27FC236}">
                <a16:creationId xmlns:a16="http://schemas.microsoft.com/office/drawing/2014/main" id="{86C2214F-D70A-30AB-E1F5-D3722FD492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927" y="5423230"/>
            <a:ext cx="1069645" cy="1069645"/>
          </a:xfrm>
          <a:prstGeom prst="rect">
            <a:avLst/>
          </a:prstGeom>
        </p:spPr>
      </p:pic>
      <p:pic>
        <p:nvPicPr>
          <p:cNvPr id="16" name="Picture 15" descr="A lightning bolt on a green circle&#10;&#10;Description automatically generated">
            <a:extLst>
              <a:ext uri="{FF2B5EF4-FFF2-40B4-BE49-F238E27FC236}">
                <a16:creationId xmlns:a16="http://schemas.microsoft.com/office/drawing/2014/main" id="{B58812EF-44C6-1134-5148-A5D98F5063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2174" y="5436667"/>
            <a:ext cx="939328" cy="939328"/>
          </a:xfrm>
          <a:prstGeom prst="rect">
            <a:avLst/>
          </a:prstGeom>
        </p:spPr>
      </p:pic>
      <p:pic>
        <p:nvPicPr>
          <p:cNvPr id="17" name="Picture 16" descr="A blue fin with white text&#10;&#10;Description automatically generated">
            <a:extLst>
              <a:ext uri="{FF2B5EF4-FFF2-40B4-BE49-F238E27FC236}">
                <a16:creationId xmlns:a16="http://schemas.microsoft.com/office/drawing/2014/main" id="{9D769C71-2E13-6D87-B161-200650C982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7104" y="5510138"/>
            <a:ext cx="843115" cy="843115"/>
          </a:xfrm>
          <a:prstGeom prst="rect">
            <a:avLst/>
          </a:prstGeom>
        </p:spPr>
      </p:pic>
      <p:pic>
        <p:nvPicPr>
          <p:cNvPr id="19" name="Picture 18" descr="A computer screen with lines and dots&#10;&#10;Description automatically generated">
            <a:extLst>
              <a:ext uri="{FF2B5EF4-FFF2-40B4-BE49-F238E27FC236}">
                <a16:creationId xmlns:a16="http://schemas.microsoft.com/office/drawing/2014/main" id="{09ED525E-C966-0C60-9782-1BB5709CC5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21" y="5546444"/>
            <a:ext cx="893522" cy="770501"/>
          </a:xfrm>
          <a:prstGeom prst="rect">
            <a:avLst/>
          </a:prstGeom>
        </p:spPr>
      </p:pic>
      <p:pic>
        <p:nvPicPr>
          <p:cNvPr id="21" name="Picture 20" descr="A blue and black logo&#10;&#10;Description automatically generated">
            <a:extLst>
              <a:ext uri="{FF2B5EF4-FFF2-40B4-BE49-F238E27FC236}">
                <a16:creationId xmlns:a16="http://schemas.microsoft.com/office/drawing/2014/main" id="{B3F2824E-1013-A6D0-FFAD-977ED6D7BF9A}"/>
              </a:ext>
            </a:extLst>
          </p:cNvPr>
          <p:cNvPicPr>
            <a:picLocks noChangeAspect="1"/>
          </p:cNvPicPr>
          <p:nvPr/>
        </p:nvPicPr>
        <p:blipFill>
          <a:blip r:embed="rId10">
            <a:extLst>
              <a:ext uri="{28A0092B-C50C-407E-A947-70E740481C1C}">
                <a14:useLocalDpi xmlns:a14="http://schemas.microsoft.com/office/drawing/2010/main" val="0"/>
              </a:ext>
            </a:extLst>
          </a:blip>
          <a:srcRect t="6488" b="10552"/>
          <a:stretch/>
        </p:blipFill>
        <p:spPr>
          <a:xfrm>
            <a:off x="6544945" y="5618170"/>
            <a:ext cx="928770" cy="770501"/>
          </a:xfrm>
          <a:prstGeom prst="rect">
            <a:avLst/>
          </a:prstGeom>
        </p:spPr>
      </p:pic>
      <p:pic>
        <p:nvPicPr>
          <p:cNvPr id="23" name="Picture 22" descr="A close-up of a logo&#10;&#10;Description automatically generated">
            <a:extLst>
              <a:ext uri="{FF2B5EF4-FFF2-40B4-BE49-F238E27FC236}">
                <a16:creationId xmlns:a16="http://schemas.microsoft.com/office/drawing/2014/main" id="{4FA720A8-1A53-4515-3BF2-DDA86CD0DF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9317" y="5709257"/>
            <a:ext cx="1980511" cy="555851"/>
          </a:xfrm>
          <a:prstGeom prst="rect">
            <a:avLst/>
          </a:prstGeom>
        </p:spPr>
      </p:pic>
      <p:pic>
        <p:nvPicPr>
          <p:cNvPr id="25" name="Picture 24" descr="A logo with a dinosaur head&#10;&#10;Description automatically generated">
            <a:extLst>
              <a:ext uri="{FF2B5EF4-FFF2-40B4-BE49-F238E27FC236}">
                <a16:creationId xmlns:a16="http://schemas.microsoft.com/office/drawing/2014/main" id="{64BE4B49-BD11-3EB0-B01D-9B6CB1EABA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5428" y="5418133"/>
            <a:ext cx="1130017" cy="1145219"/>
          </a:xfrm>
          <a:prstGeom prst="rect">
            <a:avLst/>
          </a:prstGeom>
        </p:spPr>
      </p:pic>
    </p:spTree>
    <p:extLst>
      <p:ext uri="{BB962C8B-B14F-4D97-AF65-F5344CB8AC3E}">
        <p14:creationId xmlns:p14="http://schemas.microsoft.com/office/powerpoint/2010/main" val="23625080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89049-3345-25CC-4573-82C9088468BC}"/>
              </a:ext>
            </a:extLst>
          </p:cNvPr>
          <p:cNvSpPr>
            <a:spLocks noGrp="1"/>
          </p:cNvSpPr>
          <p:nvPr>
            <p:ph type="title"/>
          </p:nvPr>
        </p:nvSpPr>
        <p:spPr/>
        <p:txBody>
          <a:bodyPr/>
          <a:lstStyle/>
          <a:p>
            <a:r>
              <a:rPr lang="en-US" dirty="0"/>
              <a:t>Shodan</a:t>
            </a:r>
            <a:endParaRPr lang="en-CA" dirty="0"/>
          </a:p>
        </p:txBody>
      </p:sp>
      <p:sp>
        <p:nvSpPr>
          <p:cNvPr id="3" name="Content Placeholder 2">
            <a:extLst>
              <a:ext uri="{FF2B5EF4-FFF2-40B4-BE49-F238E27FC236}">
                <a16:creationId xmlns:a16="http://schemas.microsoft.com/office/drawing/2014/main" id="{11A62FBB-9F27-7B63-B87B-43D16272EBB6}"/>
              </a:ext>
            </a:extLst>
          </p:cNvPr>
          <p:cNvSpPr>
            <a:spLocks noGrp="1"/>
          </p:cNvSpPr>
          <p:nvPr>
            <p:ph idx="1"/>
          </p:nvPr>
        </p:nvSpPr>
        <p:spPr/>
        <p:txBody>
          <a:bodyPr>
            <a:normAutofit/>
          </a:bodyPr>
          <a:lstStyle/>
          <a:p>
            <a:r>
              <a:rPr lang="en-US" sz="2000" dirty="0"/>
              <a:t>indexes the details of internet-connected devices like servers, routers, webcams, industrial control systems, and IoT devices. It scans the internet and collects information about these devices, such as their IP addresses, open ports, protocols, and services they are running.</a:t>
            </a:r>
          </a:p>
          <a:p>
            <a:endParaRPr lang="en-US" sz="2000" dirty="0"/>
          </a:p>
          <a:p>
            <a:r>
              <a:rPr lang="en-US" sz="2000" dirty="0" err="1"/>
              <a:t>country:"JO</a:t>
            </a:r>
            <a:r>
              <a:rPr lang="en-US" sz="2000" dirty="0"/>
              <a:t>" </a:t>
            </a:r>
            <a:r>
              <a:rPr lang="en-US" sz="2000" dirty="0" err="1"/>
              <a:t>city:"Amman</a:t>
            </a:r>
            <a:r>
              <a:rPr lang="en-US" sz="2000" dirty="0"/>
              <a:t>" port:445</a:t>
            </a:r>
          </a:p>
          <a:p>
            <a:r>
              <a:rPr lang="en-CA" sz="2000" dirty="0" err="1"/>
              <a:t>hostname:"example.com</a:t>
            </a:r>
            <a:r>
              <a:rPr lang="en-CA" sz="2000" dirty="0"/>
              <a:t>“</a:t>
            </a:r>
          </a:p>
          <a:p>
            <a:r>
              <a:rPr lang="en-CA" sz="2000" dirty="0" err="1"/>
              <a:t>os</a:t>
            </a:r>
            <a:r>
              <a:rPr lang="en-CA" sz="2000" dirty="0"/>
              <a:t>:"Windows 10“</a:t>
            </a:r>
          </a:p>
          <a:p>
            <a:r>
              <a:rPr lang="en-CA" sz="2000" dirty="0" err="1"/>
              <a:t>product:"Apache</a:t>
            </a:r>
            <a:r>
              <a:rPr lang="en-CA" sz="2000" dirty="0"/>
              <a:t> httpd“</a:t>
            </a:r>
          </a:p>
          <a:p>
            <a:r>
              <a:rPr lang="en-CA" sz="2000" dirty="0"/>
              <a:t>vuln:"CVE-2023-12345“ </a:t>
            </a:r>
            <a:r>
              <a:rPr lang="en-CA" sz="2000" dirty="0">
                <a:sym typeface="Wingdings" panose="05000000000000000000" pitchFamily="2" charset="2"/>
              </a:rPr>
              <a:t> </a:t>
            </a:r>
            <a:r>
              <a:rPr lang="en-US" sz="1800" dirty="0"/>
              <a:t>Search for devices with known vulnerabilities (CVEs)</a:t>
            </a:r>
          </a:p>
          <a:p>
            <a:r>
              <a:rPr lang="en-CA" sz="2000" dirty="0" err="1"/>
              <a:t>isp:"Orange</a:t>
            </a:r>
            <a:r>
              <a:rPr lang="en-CA" sz="2000" dirty="0"/>
              <a:t>“ </a:t>
            </a:r>
            <a:r>
              <a:rPr lang="en-CA" sz="2000" dirty="0">
                <a:sym typeface="Wingdings" panose="05000000000000000000" pitchFamily="2" charset="2"/>
              </a:rPr>
              <a:t> </a:t>
            </a:r>
            <a:r>
              <a:rPr lang="en-CA" sz="1800" dirty="0"/>
              <a:t>Internet Service Provider (ISP)</a:t>
            </a:r>
            <a:endParaRPr lang="en-CA" sz="2000" dirty="0"/>
          </a:p>
        </p:txBody>
      </p:sp>
      <p:sp>
        <p:nvSpPr>
          <p:cNvPr id="4" name="Footer Placeholder 3">
            <a:extLst>
              <a:ext uri="{FF2B5EF4-FFF2-40B4-BE49-F238E27FC236}">
                <a16:creationId xmlns:a16="http://schemas.microsoft.com/office/drawing/2014/main" id="{4138E5BD-9C7B-C4F9-E5FB-BBBB651C38F9}"/>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descr="A logo with white text&#10;&#10;Description automatically generated">
            <a:extLst>
              <a:ext uri="{FF2B5EF4-FFF2-40B4-BE49-F238E27FC236}">
                <a16:creationId xmlns:a16="http://schemas.microsoft.com/office/drawing/2014/main" id="{8251D951-682F-FCFB-ED27-D85143B24F51}"/>
              </a:ext>
            </a:extLst>
          </p:cNvPr>
          <p:cNvPicPr>
            <a:picLocks noChangeAspect="1"/>
          </p:cNvPicPr>
          <p:nvPr/>
        </p:nvPicPr>
        <p:blipFill>
          <a:blip r:embed="rId3">
            <a:extLst>
              <a:ext uri="{28A0092B-C50C-407E-A947-70E740481C1C}">
                <a14:useLocalDpi xmlns:a14="http://schemas.microsoft.com/office/drawing/2010/main" val="0"/>
              </a:ext>
            </a:extLst>
          </a:blip>
          <a:srcRect t="31913" b="32841"/>
          <a:stretch/>
        </p:blipFill>
        <p:spPr>
          <a:xfrm>
            <a:off x="9511748" y="546652"/>
            <a:ext cx="2133600" cy="755374"/>
          </a:xfrm>
          <a:prstGeom prst="rect">
            <a:avLst/>
          </a:prstGeom>
        </p:spPr>
      </p:pic>
    </p:spTree>
    <p:extLst>
      <p:ext uri="{BB962C8B-B14F-4D97-AF65-F5344CB8AC3E}">
        <p14:creationId xmlns:p14="http://schemas.microsoft.com/office/powerpoint/2010/main" val="31509030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EA7C-90DE-776D-25B2-20EBE016222B}"/>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C5BC243B-917D-6AC4-B072-B420BF331AC0}"/>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62D2C123-E5B2-50C2-F65F-8DA05D320104}"/>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61B33D3E-7FFC-9D30-4E1A-456A814306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84021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3C15-5731-4AE2-F83A-FF3E5A507A29}"/>
              </a:ext>
            </a:extLst>
          </p:cNvPr>
          <p:cNvSpPr>
            <a:spLocks noGrp="1"/>
          </p:cNvSpPr>
          <p:nvPr>
            <p:ph type="title"/>
          </p:nvPr>
        </p:nvSpPr>
        <p:spPr/>
        <p:txBody>
          <a:bodyPr/>
          <a:lstStyle/>
          <a:p>
            <a:r>
              <a:rPr lang="en-US" dirty="0"/>
              <a:t>Ethernet VS Serial Cables</a:t>
            </a:r>
            <a:endParaRPr lang="en-CA" dirty="0"/>
          </a:p>
        </p:txBody>
      </p:sp>
      <p:graphicFrame>
        <p:nvGraphicFramePr>
          <p:cNvPr id="8" name="Content Placeholder 7">
            <a:extLst>
              <a:ext uri="{FF2B5EF4-FFF2-40B4-BE49-F238E27FC236}">
                <a16:creationId xmlns:a16="http://schemas.microsoft.com/office/drawing/2014/main" id="{579B3BDA-5094-EB73-2C33-8934B503C229}"/>
              </a:ext>
            </a:extLst>
          </p:cNvPr>
          <p:cNvGraphicFramePr>
            <a:graphicFrameLocks noGrp="1"/>
          </p:cNvGraphicFramePr>
          <p:nvPr>
            <p:ph idx="1"/>
            <p:extLst>
              <p:ext uri="{D42A27DB-BD31-4B8C-83A1-F6EECF244321}">
                <p14:modId xmlns:p14="http://schemas.microsoft.com/office/powerpoint/2010/main" val="271427269"/>
              </p:ext>
            </p:extLst>
          </p:nvPr>
        </p:nvGraphicFramePr>
        <p:xfrm>
          <a:off x="838200" y="4057621"/>
          <a:ext cx="6883400" cy="2225040"/>
        </p:xfrm>
        <a:graphic>
          <a:graphicData uri="http://schemas.openxmlformats.org/drawingml/2006/table">
            <a:tbl>
              <a:tblPr firstRow="1" bandRow="1">
                <a:tableStyleId>{BDBED569-4797-4DF1-A0F4-6AAB3CD982D8}</a:tableStyleId>
              </a:tblPr>
              <a:tblGrid>
                <a:gridCol w="1859844">
                  <a:extLst>
                    <a:ext uri="{9D8B030D-6E8A-4147-A177-3AD203B41FA5}">
                      <a16:colId xmlns:a16="http://schemas.microsoft.com/office/drawing/2014/main" val="3888869092"/>
                    </a:ext>
                  </a:extLst>
                </a:gridCol>
                <a:gridCol w="2302934">
                  <a:extLst>
                    <a:ext uri="{9D8B030D-6E8A-4147-A177-3AD203B41FA5}">
                      <a16:colId xmlns:a16="http://schemas.microsoft.com/office/drawing/2014/main" val="797168477"/>
                    </a:ext>
                  </a:extLst>
                </a:gridCol>
                <a:gridCol w="2720622">
                  <a:extLst>
                    <a:ext uri="{9D8B030D-6E8A-4147-A177-3AD203B41FA5}">
                      <a16:colId xmlns:a16="http://schemas.microsoft.com/office/drawing/2014/main" val="2185999806"/>
                    </a:ext>
                  </a:extLst>
                </a:gridCol>
              </a:tblGrid>
              <a:tr h="370840">
                <a:tc>
                  <a:txBody>
                    <a:bodyPr/>
                    <a:lstStyle/>
                    <a:p>
                      <a:r>
                        <a:rPr lang="en-US" dirty="0"/>
                        <a:t>Feature</a:t>
                      </a:r>
                      <a:endParaRPr lang="en-CA" dirty="0"/>
                    </a:p>
                  </a:txBody>
                  <a:tcPr/>
                </a:tc>
                <a:tc>
                  <a:txBody>
                    <a:bodyPr/>
                    <a:lstStyle/>
                    <a:p>
                      <a:r>
                        <a:rPr lang="en-US" dirty="0"/>
                        <a:t>Ethernet</a:t>
                      </a:r>
                      <a:endParaRPr lang="en-CA" dirty="0"/>
                    </a:p>
                  </a:txBody>
                  <a:tcPr/>
                </a:tc>
                <a:tc>
                  <a:txBody>
                    <a:bodyPr/>
                    <a:lstStyle/>
                    <a:p>
                      <a:r>
                        <a:rPr lang="en-US" dirty="0"/>
                        <a:t>Serial</a:t>
                      </a:r>
                      <a:endParaRPr lang="en-CA" dirty="0"/>
                    </a:p>
                  </a:txBody>
                  <a:tcPr/>
                </a:tc>
                <a:extLst>
                  <a:ext uri="{0D108BD9-81ED-4DB2-BD59-A6C34878D82A}">
                    <a16:rowId xmlns:a16="http://schemas.microsoft.com/office/drawing/2014/main" val="78089065"/>
                  </a:ext>
                </a:extLst>
              </a:tr>
              <a:tr h="370840">
                <a:tc>
                  <a:txBody>
                    <a:bodyPr/>
                    <a:lstStyle/>
                    <a:p>
                      <a:r>
                        <a:rPr lang="en-US" dirty="0"/>
                        <a:t>Speed</a:t>
                      </a:r>
                      <a:endParaRPr lang="en-CA" dirty="0"/>
                    </a:p>
                  </a:txBody>
                  <a:tcPr/>
                </a:tc>
                <a:tc>
                  <a:txBody>
                    <a:bodyPr/>
                    <a:lstStyle/>
                    <a:p>
                      <a:r>
                        <a:rPr lang="en-US" dirty="0"/>
                        <a:t>10 Mbps – 100 Gbps</a:t>
                      </a:r>
                      <a:endParaRPr lang="en-CA" dirty="0"/>
                    </a:p>
                  </a:txBody>
                  <a:tcPr/>
                </a:tc>
                <a:tc>
                  <a:txBody>
                    <a:bodyPr/>
                    <a:lstStyle/>
                    <a:p>
                      <a:r>
                        <a:rPr lang="en-US" dirty="0"/>
                        <a:t>56 Kbps – 2 Mbps</a:t>
                      </a:r>
                      <a:endParaRPr lang="en-CA" dirty="0"/>
                    </a:p>
                  </a:txBody>
                  <a:tcPr/>
                </a:tc>
                <a:extLst>
                  <a:ext uri="{0D108BD9-81ED-4DB2-BD59-A6C34878D82A}">
                    <a16:rowId xmlns:a16="http://schemas.microsoft.com/office/drawing/2014/main" val="1998969250"/>
                  </a:ext>
                </a:extLst>
              </a:tr>
              <a:tr h="370840">
                <a:tc>
                  <a:txBody>
                    <a:bodyPr/>
                    <a:lstStyle/>
                    <a:p>
                      <a:r>
                        <a:rPr lang="en-US" dirty="0"/>
                        <a:t>Interface Type</a:t>
                      </a:r>
                      <a:endParaRPr lang="en-CA" dirty="0"/>
                    </a:p>
                  </a:txBody>
                  <a:tcPr/>
                </a:tc>
                <a:tc>
                  <a:txBody>
                    <a:bodyPr/>
                    <a:lstStyle/>
                    <a:p>
                      <a:r>
                        <a:rPr lang="en-US" dirty="0"/>
                        <a:t>Twisted Pair</a:t>
                      </a:r>
                      <a:endParaRPr lang="en-CA" dirty="0"/>
                    </a:p>
                  </a:txBody>
                  <a:tcPr/>
                </a:tc>
                <a:tc>
                  <a:txBody>
                    <a:bodyPr/>
                    <a:lstStyle/>
                    <a:p>
                      <a:r>
                        <a:rPr lang="en-US" dirty="0"/>
                        <a:t>Smart Serial</a:t>
                      </a:r>
                      <a:endParaRPr lang="en-CA" dirty="0"/>
                    </a:p>
                  </a:txBody>
                  <a:tcPr/>
                </a:tc>
                <a:extLst>
                  <a:ext uri="{0D108BD9-81ED-4DB2-BD59-A6C34878D82A}">
                    <a16:rowId xmlns:a16="http://schemas.microsoft.com/office/drawing/2014/main" val="3306905502"/>
                  </a:ext>
                </a:extLst>
              </a:tr>
              <a:tr h="370840">
                <a:tc>
                  <a:txBody>
                    <a:bodyPr/>
                    <a:lstStyle/>
                    <a:p>
                      <a:r>
                        <a:rPr lang="en-US" dirty="0"/>
                        <a:t>Usage</a:t>
                      </a:r>
                      <a:endParaRPr lang="en-CA" dirty="0"/>
                    </a:p>
                  </a:txBody>
                  <a:tcPr/>
                </a:tc>
                <a:tc>
                  <a:txBody>
                    <a:bodyPr/>
                    <a:lstStyle/>
                    <a:p>
                      <a:r>
                        <a:rPr lang="en-US" dirty="0"/>
                        <a:t>LAN - WAN</a:t>
                      </a:r>
                      <a:endParaRPr lang="en-CA" dirty="0"/>
                    </a:p>
                  </a:txBody>
                  <a:tcPr/>
                </a:tc>
                <a:tc>
                  <a:txBody>
                    <a:bodyPr/>
                    <a:lstStyle/>
                    <a:p>
                      <a:r>
                        <a:rPr lang="en-US" dirty="0"/>
                        <a:t>WAN – Long distance</a:t>
                      </a:r>
                      <a:endParaRPr lang="en-CA" dirty="0"/>
                    </a:p>
                  </a:txBody>
                  <a:tcPr/>
                </a:tc>
                <a:extLst>
                  <a:ext uri="{0D108BD9-81ED-4DB2-BD59-A6C34878D82A}">
                    <a16:rowId xmlns:a16="http://schemas.microsoft.com/office/drawing/2014/main" val="1795395020"/>
                  </a:ext>
                </a:extLst>
              </a:tr>
              <a:tr h="370840">
                <a:tc>
                  <a:txBody>
                    <a:bodyPr/>
                    <a:lstStyle/>
                    <a:p>
                      <a:r>
                        <a:rPr lang="en-US" dirty="0"/>
                        <a:t>Communication </a:t>
                      </a:r>
                      <a:endParaRPr lang="en-CA" dirty="0"/>
                    </a:p>
                  </a:txBody>
                  <a:tcPr/>
                </a:tc>
                <a:tc>
                  <a:txBody>
                    <a:bodyPr/>
                    <a:lstStyle/>
                    <a:p>
                      <a:r>
                        <a:rPr lang="en-US" dirty="0"/>
                        <a:t>Full-duplex</a:t>
                      </a:r>
                      <a:endParaRPr lang="en-CA" dirty="0"/>
                    </a:p>
                  </a:txBody>
                  <a:tcPr/>
                </a:tc>
                <a:tc>
                  <a:txBody>
                    <a:bodyPr/>
                    <a:lstStyle/>
                    <a:p>
                      <a:r>
                        <a:rPr lang="en-US" dirty="0"/>
                        <a:t>Often Half-duplex</a:t>
                      </a:r>
                      <a:endParaRPr lang="en-CA" dirty="0"/>
                    </a:p>
                  </a:txBody>
                  <a:tcPr/>
                </a:tc>
                <a:extLst>
                  <a:ext uri="{0D108BD9-81ED-4DB2-BD59-A6C34878D82A}">
                    <a16:rowId xmlns:a16="http://schemas.microsoft.com/office/drawing/2014/main" val="3808236264"/>
                  </a:ext>
                </a:extLst>
              </a:tr>
              <a:tr h="370840">
                <a:tc>
                  <a:txBody>
                    <a:bodyPr/>
                    <a:lstStyle/>
                    <a:p>
                      <a:r>
                        <a:rPr lang="en-US" dirty="0"/>
                        <a:t>Distance</a:t>
                      </a:r>
                      <a:endParaRPr lang="en-CA" dirty="0"/>
                    </a:p>
                  </a:txBody>
                  <a:tcPr/>
                </a:tc>
                <a:tc>
                  <a:txBody>
                    <a:bodyPr/>
                    <a:lstStyle/>
                    <a:p>
                      <a:r>
                        <a:rPr lang="en-US" dirty="0"/>
                        <a:t>~ 100 m</a:t>
                      </a:r>
                      <a:endParaRPr lang="en-CA" dirty="0"/>
                    </a:p>
                  </a:txBody>
                  <a:tcPr/>
                </a:tc>
                <a:tc>
                  <a:txBody>
                    <a:bodyPr/>
                    <a:lstStyle/>
                    <a:p>
                      <a:r>
                        <a:rPr lang="en-US" dirty="0"/>
                        <a:t>~ Km</a:t>
                      </a:r>
                      <a:endParaRPr lang="en-CA" dirty="0"/>
                    </a:p>
                  </a:txBody>
                  <a:tcPr/>
                </a:tc>
                <a:extLst>
                  <a:ext uri="{0D108BD9-81ED-4DB2-BD59-A6C34878D82A}">
                    <a16:rowId xmlns:a16="http://schemas.microsoft.com/office/drawing/2014/main" val="1413955157"/>
                  </a:ext>
                </a:extLst>
              </a:tr>
            </a:tbl>
          </a:graphicData>
        </a:graphic>
      </p:graphicFrame>
      <p:sp>
        <p:nvSpPr>
          <p:cNvPr id="4" name="Footer Placeholder 3">
            <a:extLst>
              <a:ext uri="{FF2B5EF4-FFF2-40B4-BE49-F238E27FC236}">
                <a16:creationId xmlns:a16="http://schemas.microsoft.com/office/drawing/2014/main" id="{F3263CC7-0180-12AD-6AAD-199295E222FF}"/>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8D0838DE-3F56-6893-28A0-2ECC855FDABC}"/>
              </a:ext>
            </a:extLst>
          </p:cNvPr>
          <p:cNvPicPr>
            <a:picLocks noChangeAspect="1"/>
          </p:cNvPicPr>
          <p:nvPr/>
        </p:nvPicPr>
        <p:blipFill>
          <a:blip r:embed="rId2"/>
          <a:srcRect l="11722" t="67922" r="9696" b="10693"/>
          <a:stretch/>
        </p:blipFill>
        <p:spPr>
          <a:xfrm>
            <a:off x="8934224" y="6090878"/>
            <a:ext cx="2848897" cy="530943"/>
          </a:xfrm>
          <a:prstGeom prst="rect">
            <a:avLst/>
          </a:prstGeom>
        </p:spPr>
      </p:pic>
      <p:pic>
        <p:nvPicPr>
          <p:cNvPr id="7" name="Picture 6">
            <a:extLst>
              <a:ext uri="{FF2B5EF4-FFF2-40B4-BE49-F238E27FC236}">
                <a16:creationId xmlns:a16="http://schemas.microsoft.com/office/drawing/2014/main" id="{9A8DF53B-4EE1-9DFF-6562-68304219931A}"/>
              </a:ext>
            </a:extLst>
          </p:cNvPr>
          <p:cNvPicPr>
            <a:picLocks noChangeAspect="1"/>
          </p:cNvPicPr>
          <p:nvPr/>
        </p:nvPicPr>
        <p:blipFill>
          <a:blip r:embed="rId2"/>
          <a:srcRect l="12401" t="13470" r="6239" b="64353"/>
          <a:stretch/>
        </p:blipFill>
        <p:spPr>
          <a:xfrm>
            <a:off x="8934224" y="1027906"/>
            <a:ext cx="2848898" cy="531795"/>
          </a:xfrm>
          <a:prstGeom prst="rect">
            <a:avLst/>
          </a:prstGeom>
        </p:spPr>
      </p:pic>
      <p:pic>
        <p:nvPicPr>
          <p:cNvPr id="10" name="Picture 9" descr="A blue cable with a plug&#10;&#10;Description automatically generated">
            <a:extLst>
              <a:ext uri="{FF2B5EF4-FFF2-40B4-BE49-F238E27FC236}">
                <a16:creationId xmlns:a16="http://schemas.microsoft.com/office/drawing/2014/main" id="{2D4A7F0B-D156-4B83-DC25-32FD0180F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76" y="1690688"/>
            <a:ext cx="1734445" cy="1492779"/>
          </a:xfrm>
          <a:prstGeom prst="rect">
            <a:avLst/>
          </a:prstGeom>
        </p:spPr>
      </p:pic>
      <p:pic>
        <p:nvPicPr>
          <p:cNvPr id="12" name="Picture 11" descr="A close-up of a vga cable&#10;&#10;Description automatically generated">
            <a:extLst>
              <a:ext uri="{FF2B5EF4-FFF2-40B4-BE49-F238E27FC236}">
                <a16:creationId xmlns:a16="http://schemas.microsoft.com/office/drawing/2014/main" id="{D447C6FC-0553-71BF-787A-7BFE35728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7724" y="4229894"/>
            <a:ext cx="2847975" cy="1600200"/>
          </a:xfrm>
          <a:prstGeom prst="rect">
            <a:avLst/>
          </a:prstGeom>
        </p:spPr>
      </p:pic>
      <p:sp>
        <p:nvSpPr>
          <p:cNvPr id="13" name="Content Placeholder 2">
            <a:extLst>
              <a:ext uri="{FF2B5EF4-FFF2-40B4-BE49-F238E27FC236}">
                <a16:creationId xmlns:a16="http://schemas.microsoft.com/office/drawing/2014/main" id="{25024DD4-3739-3D44-135F-9EA94557370B}"/>
              </a:ext>
            </a:extLst>
          </p:cNvPr>
          <p:cNvSpPr txBox="1">
            <a:spLocks/>
          </p:cNvSpPr>
          <p:nvPr/>
        </p:nvSpPr>
        <p:spPr>
          <a:xfrm>
            <a:off x="838199" y="1825624"/>
            <a:ext cx="8983134" cy="2101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An Ethernet cable is used to connect devices in a local area network (LAN), such as computers, routers, switches, and modems.</a:t>
            </a:r>
          </a:p>
          <a:p>
            <a:r>
              <a:rPr lang="en-US" sz="2000" dirty="0"/>
              <a:t>A Serial cable is used to transfer data between devices via serial communication, which means data is sent sequentially one bit at a time. It is commonly used to connect devices like modems, older computers, networking equipment (like routers and switches)</a:t>
            </a:r>
            <a:endParaRPr lang="en-CA" sz="2000" dirty="0"/>
          </a:p>
        </p:txBody>
      </p:sp>
    </p:spTree>
    <p:extLst>
      <p:ext uri="{BB962C8B-B14F-4D97-AF65-F5344CB8AC3E}">
        <p14:creationId xmlns:p14="http://schemas.microsoft.com/office/powerpoint/2010/main" val="6089520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8DDF7-CD5D-8EE5-172F-87F1002FFD5C}"/>
              </a:ext>
            </a:extLst>
          </p:cNvPr>
          <p:cNvSpPr>
            <a:spLocks noGrp="1"/>
          </p:cNvSpPr>
          <p:nvPr>
            <p:ph type="title"/>
          </p:nvPr>
        </p:nvSpPr>
        <p:spPr/>
        <p:txBody>
          <a:bodyPr/>
          <a:lstStyle/>
          <a:p>
            <a:r>
              <a:rPr lang="en-US" dirty="0"/>
              <a:t>Ethernet</a:t>
            </a:r>
            <a:r>
              <a:rPr lang="en-CA" dirty="0"/>
              <a:t> Cable</a:t>
            </a:r>
          </a:p>
        </p:txBody>
      </p:sp>
      <p:graphicFrame>
        <p:nvGraphicFramePr>
          <p:cNvPr id="5" name="Content Placeholder 4">
            <a:extLst>
              <a:ext uri="{FF2B5EF4-FFF2-40B4-BE49-F238E27FC236}">
                <a16:creationId xmlns:a16="http://schemas.microsoft.com/office/drawing/2014/main" id="{56790EEB-2A17-AF89-B978-05641E3168AF}"/>
              </a:ext>
            </a:extLst>
          </p:cNvPr>
          <p:cNvGraphicFramePr>
            <a:graphicFrameLocks noGrp="1"/>
          </p:cNvGraphicFramePr>
          <p:nvPr>
            <p:ph idx="1"/>
            <p:extLst>
              <p:ext uri="{D42A27DB-BD31-4B8C-83A1-F6EECF244321}">
                <p14:modId xmlns:p14="http://schemas.microsoft.com/office/powerpoint/2010/main" val="2522718372"/>
              </p:ext>
            </p:extLst>
          </p:nvPr>
        </p:nvGraphicFramePr>
        <p:xfrm>
          <a:off x="838200" y="1690688"/>
          <a:ext cx="11016343" cy="2392680"/>
        </p:xfrm>
        <a:graphic>
          <a:graphicData uri="http://schemas.openxmlformats.org/drawingml/2006/table">
            <a:tbl>
              <a:tblPr firstRow="1" bandRow="1">
                <a:tableStyleId>{BDBED569-4797-4DF1-A0F4-6AAB3CD982D8}</a:tableStyleId>
              </a:tblPr>
              <a:tblGrid>
                <a:gridCol w="517071">
                  <a:extLst>
                    <a:ext uri="{9D8B030D-6E8A-4147-A177-3AD203B41FA5}">
                      <a16:colId xmlns:a16="http://schemas.microsoft.com/office/drawing/2014/main" val="412338181"/>
                    </a:ext>
                  </a:extLst>
                </a:gridCol>
                <a:gridCol w="2694215">
                  <a:extLst>
                    <a:ext uri="{9D8B030D-6E8A-4147-A177-3AD203B41FA5}">
                      <a16:colId xmlns:a16="http://schemas.microsoft.com/office/drawing/2014/main" val="1619611657"/>
                    </a:ext>
                  </a:extLst>
                </a:gridCol>
                <a:gridCol w="2628900">
                  <a:extLst>
                    <a:ext uri="{9D8B030D-6E8A-4147-A177-3AD203B41FA5}">
                      <a16:colId xmlns:a16="http://schemas.microsoft.com/office/drawing/2014/main" val="607500326"/>
                    </a:ext>
                  </a:extLst>
                </a:gridCol>
                <a:gridCol w="5176157">
                  <a:extLst>
                    <a:ext uri="{9D8B030D-6E8A-4147-A177-3AD203B41FA5}">
                      <a16:colId xmlns:a16="http://schemas.microsoft.com/office/drawing/2014/main" val="787721685"/>
                    </a:ext>
                  </a:extLst>
                </a:gridCol>
              </a:tblGrid>
              <a:tr h="370840">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Vulnerabilities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Attacks</a:t>
                      </a:r>
                    </a:p>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Solutions</a:t>
                      </a:r>
                      <a:endParaRPr lang="en-CA" dirty="0"/>
                    </a:p>
                    <a:p>
                      <a:endParaRPr lang="en-CA" dirty="0"/>
                    </a:p>
                  </a:txBody>
                  <a:tcPr/>
                </a:tc>
                <a:extLst>
                  <a:ext uri="{0D108BD9-81ED-4DB2-BD59-A6C34878D82A}">
                    <a16:rowId xmlns:a16="http://schemas.microsoft.com/office/drawing/2014/main" val="1447768985"/>
                  </a:ext>
                </a:extLst>
              </a:tr>
              <a:tr h="370840">
                <a:tc>
                  <a:txBody>
                    <a:bodyPr/>
                    <a:lstStyle/>
                    <a:p>
                      <a:r>
                        <a:rPr lang="en-US" dirty="0"/>
                        <a:t>1</a:t>
                      </a:r>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(LAN) Vulnerabilities</a:t>
                      </a:r>
                    </a:p>
                  </a:txBody>
                  <a:tcPr/>
                </a:tc>
                <a:tc>
                  <a:txBody>
                    <a:bodyPr/>
                    <a:lstStyle/>
                    <a:p>
                      <a:r>
                        <a:rPr lang="en-CA" dirty="0"/>
                        <a:t>insider attacks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VLAN</a:t>
                      </a:r>
                    </a:p>
                  </a:txBody>
                  <a:tcPr/>
                </a:tc>
                <a:extLst>
                  <a:ext uri="{0D108BD9-81ED-4DB2-BD59-A6C34878D82A}">
                    <a16:rowId xmlns:a16="http://schemas.microsoft.com/office/drawing/2014/main" val="1589770825"/>
                  </a:ext>
                </a:extLst>
              </a:tr>
              <a:tr h="370840">
                <a:tc>
                  <a:txBody>
                    <a:bodyPr/>
                    <a:lstStyle/>
                    <a:p>
                      <a:r>
                        <a:rPr lang="en-US" dirty="0"/>
                        <a:t>2</a:t>
                      </a:r>
                      <a:endParaRPr lang="en-CA" dirty="0"/>
                    </a:p>
                  </a:txBody>
                  <a:tcPr/>
                </a:tc>
                <a:tc>
                  <a:txBody>
                    <a:bodyPr/>
                    <a:lstStyle/>
                    <a:p>
                      <a:r>
                        <a:rPr lang="en-CA" dirty="0"/>
                        <a:t>physical access</a:t>
                      </a:r>
                    </a:p>
                  </a:txBody>
                  <a:tcPr/>
                </a:tc>
                <a:tc>
                  <a:txBody>
                    <a:bodyPr/>
                    <a:lstStyle/>
                    <a:p>
                      <a:r>
                        <a:rPr lang="en-CA" dirty="0"/>
                        <a:t>Traffic Sniffing </a:t>
                      </a:r>
                    </a:p>
                  </a:txBody>
                  <a:tcPr/>
                </a:tc>
                <a:tc>
                  <a:txBody>
                    <a:bodyPr/>
                    <a:lstStyle/>
                    <a:p>
                      <a:r>
                        <a:rPr lang="en-CA" dirty="0"/>
                        <a:t>use Encryption when communication </a:t>
                      </a:r>
                      <a:r>
                        <a:rPr lang="en-CA" dirty="0">
                          <a:sym typeface="Wingdings" panose="05000000000000000000" pitchFamily="2" charset="2"/>
                        </a:rPr>
                        <a:t> IPsec, SSL/TLS, or MACsec </a:t>
                      </a:r>
                      <a:endParaRPr lang="en-CA" dirty="0"/>
                    </a:p>
                  </a:txBody>
                  <a:tcPr/>
                </a:tc>
                <a:extLst>
                  <a:ext uri="{0D108BD9-81ED-4DB2-BD59-A6C34878D82A}">
                    <a16:rowId xmlns:a16="http://schemas.microsoft.com/office/drawing/2014/main" val="1373948544"/>
                  </a:ext>
                </a:extLst>
              </a:tr>
              <a:tr h="370840">
                <a:tc>
                  <a:txBody>
                    <a:bodyPr/>
                    <a:lstStyle/>
                    <a:p>
                      <a:r>
                        <a:rPr lang="en-US" dirty="0"/>
                        <a:t>3</a:t>
                      </a:r>
                      <a:endParaRPr lang="en-CA" dirty="0"/>
                    </a:p>
                  </a:txBody>
                  <a:tcPr/>
                </a:tc>
                <a:tc>
                  <a:txBody>
                    <a:bodyPr/>
                    <a:lstStyle/>
                    <a:p>
                      <a:r>
                        <a:rPr lang="en-CA" dirty="0"/>
                        <a:t>shared environment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MITM, ARP spoofing</a:t>
                      </a:r>
                    </a:p>
                  </a:txBody>
                  <a:tcPr/>
                </a:tc>
                <a:tc>
                  <a:txBody>
                    <a:bodyPr/>
                    <a:lstStyle/>
                    <a:p>
                      <a:r>
                        <a:rPr lang="en-CA" dirty="0">
                          <a:sym typeface="Wingdings" panose="05000000000000000000" pitchFamily="2" charset="2"/>
                        </a:rPr>
                        <a:t>Dynamic ARP Inspection (DAI)  &amp; Port Security </a:t>
                      </a:r>
                      <a:endParaRPr lang="en-CA" dirty="0"/>
                    </a:p>
                  </a:txBody>
                  <a:tcPr/>
                </a:tc>
                <a:extLst>
                  <a:ext uri="{0D108BD9-81ED-4DB2-BD59-A6C34878D82A}">
                    <a16:rowId xmlns:a16="http://schemas.microsoft.com/office/drawing/2014/main" val="2050658688"/>
                  </a:ext>
                </a:extLst>
              </a:tr>
              <a:tr h="370840">
                <a:tc>
                  <a:txBody>
                    <a:bodyPr/>
                    <a:lstStyle/>
                    <a:p>
                      <a:r>
                        <a:rPr lang="en-US" dirty="0"/>
                        <a:t>4</a:t>
                      </a:r>
                      <a:endParaRPr lang="en-CA" dirty="0"/>
                    </a:p>
                  </a:txBody>
                  <a:tcPr/>
                </a:tc>
                <a:tc>
                  <a:txBody>
                    <a:bodyPr/>
                    <a:lstStyle/>
                    <a:p>
                      <a:r>
                        <a:rPr lang="en-CA" dirty="0"/>
                        <a:t>No proper segmentation</a:t>
                      </a:r>
                    </a:p>
                  </a:txBody>
                  <a:tcPr/>
                </a:tc>
                <a:tc>
                  <a:txBody>
                    <a:bodyPr/>
                    <a:lstStyle/>
                    <a:p>
                      <a:r>
                        <a:rPr lang="en-CA" dirty="0"/>
                        <a:t>DDoS, broadcast storms</a:t>
                      </a:r>
                    </a:p>
                  </a:txBody>
                  <a:tcPr/>
                </a:tc>
                <a:tc>
                  <a:txBody>
                    <a:bodyPr/>
                    <a:lstStyle/>
                    <a:p>
                      <a:r>
                        <a:rPr lang="en-CA" dirty="0">
                          <a:sym typeface="Wingdings" panose="05000000000000000000" pitchFamily="2" charset="2"/>
                        </a:rPr>
                        <a:t>firewalls &amp; intrusion prevention systems (IPS)</a:t>
                      </a:r>
                      <a:endParaRPr lang="en-CA" dirty="0"/>
                    </a:p>
                  </a:txBody>
                  <a:tcPr/>
                </a:tc>
                <a:extLst>
                  <a:ext uri="{0D108BD9-81ED-4DB2-BD59-A6C34878D82A}">
                    <a16:rowId xmlns:a16="http://schemas.microsoft.com/office/drawing/2014/main" val="28037002"/>
                  </a:ext>
                </a:extLst>
              </a:tr>
            </a:tbl>
          </a:graphicData>
        </a:graphic>
      </p:graphicFrame>
      <p:sp>
        <p:nvSpPr>
          <p:cNvPr id="4" name="Footer Placeholder 3">
            <a:extLst>
              <a:ext uri="{FF2B5EF4-FFF2-40B4-BE49-F238E27FC236}">
                <a16:creationId xmlns:a16="http://schemas.microsoft.com/office/drawing/2014/main" id="{A2F3E8A6-025A-2145-74C2-DFC957164BD0}"/>
              </a:ext>
            </a:extLst>
          </p:cNvPr>
          <p:cNvSpPr>
            <a:spLocks noGrp="1"/>
          </p:cNvSpPr>
          <p:nvPr>
            <p:ph type="ftr" sz="quarter" idx="11"/>
          </p:nvPr>
        </p:nvSpPr>
        <p:spPr/>
        <p:txBody>
          <a:bodyPr/>
          <a:lstStyle/>
          <a:p>
            <a:r>
              <a:rPr lang="sv-SE"/>
              <a:t>INST. : ENG.ALI BANI BAKAR &amp; ENG.Dana Al-Mahrouk</a:t>
            </a:r>
            <a:endParaRPr lang="en-CA"/>
          </a:p>
        </p:txBody>
      </p:sp>
      <p:pic>
        <p:nvPicPr>
          <p:cNvPr id="7" name="Picture 6">
            <a:extLst>
              <a:ext uri="{FF2B5EF4-FFF2-40B4-BE49-F238E27FC236}">
                <a16:creationId xmlns:a16="http://schemas.microsoft.com/office/drawing/2014/main" id="{6A210541-7562-FBB9-537C-0FD718393D56}"/>
              </a:ext>
            </a:extLst>
          </p:cNvPr>
          <p:cNvPicPr>
            <a:picLocks noChangeAspect="1"/>
          </p:cNvPicPr>
          <p:nvPr/>
        </p:nvPicPr>
        <p:blipFill>
          <a:blip r:embed="rId2"/>
          <a:stretch>
            <a:fillRect/>
          </a:stretch>
        </p:blipFill>
        <p:spPr>
          <a:xfrm>
            <a:off x="381510" y="4523014"/>
            <a:ext cx="2333720" cy="2015898"/>
          </a:xfrm>
          <a:prstGeom prst="rect">
            <a:avLst/>
          </a:prstGeom>
        </p:spPr>
      </p:pic>
      <p:grpSp>
        <p:nvGrpSpPr>
          <p:cNvPr id="31" name="Group 30">
            <a:extLst>
              <a:ext uri="{FF2B5EF4-FFF2-40B4-BE49-F238E27FC236}">
                <a16:creationId xmlns:a16="http://schemas.microsoft.com/office/drawing/2014/main" id="{8B83C041-DA80-F6AC-8CEB-40E2FC3887DD}"/>
              </a:ext>
            </a:extLst>
          </p:cNvPr>
          <p:cNvGrpSpPr/>
          <p:nvPr/>
        </p:nvGrpSpPr>
        <p:grpSpPr>
          <a:xfrm>
            <a:off x="4048873" y="4623784"/>
            <a:ext cx="1344386" cy="1732566"/>
            <a:chOff x="3366407" y="4830082"/>
            <a:chExt cx="1344386" cy="1732566"/>
          </a:xfrm>
        </p:grpSpPr>
        <p:pic>
          <p:nvPicPr>
            <p:cNvPr id="11" name="Picture 10" descr="A group of people in a circle with a speech bubble&#10;&#10;Description automatically generated">
              <a:extLst>
                <a:ext uri="{FF2B5EF4-FFF2-40B4-BE49-F238E27FC236}">
                  <a16:creationId xmlns:a16="http://schemas.microsoft.com/office/drawing/2014/main" id="{BC867153-7457-2C2A-FFD8-01FD9AD89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407" y="4830082"/>
              <a:ext cx="1344386" cy="1344386"/>
            </a:xfrm>
            <a:prstGeom prst="rect">
              <a:avLst/>
            </a:prstGeom>
          </p:spPr>
        </p:pic>
        <p:pic>
          <p:nvPicPr>
            <p:cNvPr id="12" name="Graphic 11" descr="Key with solid fill">
              <a:extLst>
                <a:ext uri="{FF2B5EF4-FFF2-40B4-BE49-F238E27FC236}">
                  <a16:creationId xmlns:a16="http://schemas.microsoft.com/office/drawing/2014/main" id="{7F2A038B-FDD0-A2B6-5972-78F28D2EBB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0219" y="6070278"/>
              <a:ext cx="482692" cy="482692"/>
            </a:xfrm>
            <a:prstGeom prst="rect">
              <a:avLst/>
            </a:prstGeom>
          </p:spPr>
        </p:pic>
        <p:pic>
          <p:nvPicPr>
            <p:cNvPr id="13" name="Graphic 12" descr="Key with solid fill">
              <a:extLst>
                <a:ext uri="{FF2B5EF4-FFF2-40B4-BE49-F238E27FC236}">
                  <a16:creationId xmlns:a16="http://schemas.microsoft.com/office/drawing/2014/main" id="{BD65E13C-D9DB-C85E-69D3-E3BB333742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5377" y="6079956"/>
              <a:ext cx="482692" cy="482692"/>
            </a:xfrm>
            <a:prstGeom prst="rect">
              <a:avLst/>
            </a:prstGeom>
          </p:spPr>
        </p:pic>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E949D4DB-ABF1-18F1-89F2-5526C5495C8E}"/>
                    </a:ext>
                  </a:extLst>
                </p14:cNvPr>
                <p14:cNvContentPartPr/>
                <p14:nvPr/>
              </p14:nvContentPartPr>
              <p14:xfrm>
                <a:off x="3780614" y="5362745"/>
                <a:ext cx="511200" cy="376560"/>
              </p14:xfrm>
            </p:contentPart>
          </mc:Choice>
          <mc:Fallback xmlns="">
            <p:pic>
              <p:nvPicPr>
                <p:cNvPr id="18" name="Ink 17">
                  <a:extLst>
                    <a:ext uri="{FF2B5EF4-FFF2-40B4-BE49-F238E27FC236}">
                      <a16:creationId xmlns:a16="http://schemas.microsoft.com/office/drawing/2014/main" id="{E949D4DB-ABF1-18F1-89F2-5526C5495C8E}"/>
                    </a:ext>
                  </a:extLst>
                </p:cNvPr>
                <p:cNvPicPr/>
                <p:nvPr/>
              </p:nvPicPr>
              <p:blipFill>
                <a:blip r:embed="rId9"/>
                <a:stretch>
                  <a:fillRect/>
                </a:stretch>
              </p:blipFill>
              <p:spPr>
                <a:xfrm>
                  <a:off x="3717614" y="5299745"/>
                  <a:ext cx="636840" cy="502200"/>
                </a:xfrm>
                <a:prstGeom prst="rect">
                  <a:avLst/>
                </a:prstGeom>
              </p:spPr>
            </p:pic>
          </mc:Fallback>
        </mc:AlternateContent>
        <p:pic>
          <p:nvPicPr>
            <p:cNvPr id="14" name="Picture 13">
              <a:extLst>
                <a:ext uri="{FF2B5EF4-FFF2-40B4-BE49-F238E27FC236}">
                  <a16:creationId xmlns:a16="http://schemas.microsoft.com/office/drawing/2014/main" id="{2B3ABA10-2068-FE3D-8EEF-CB216F012AFA}"/>
                </a:ext>
              </a:extLst>
            </p:cNvPr>
            <p:cNvPicPr>
              <a:picLocks noChangeAspect="1"/>
            </p:cNvPicPr>
            <p:nvPr/>
          </p:nvPicPr>
          <p:blipFill>
            <a:blip r:embed="rId10"/>
            <a:srcRect l="11720" t="19631" r="10103" b="10911"/>
            <a:stretch/>
          </p:blipFill>
          <p:spPr>
            <a:xfrm>
              <a:off x="3861565" y="5225589"/>
              <a:ext cx="377358" cy="488196"/>
            </a:xfrm>
            <a:prstGeom prst="rect">
              <a:avLst/>
            </a:prstGeom>
          </p:spPr>
        </p:pic>
      </p:grpSp>
      <p:grpSp>
        <p:nvGrpSpPr>
          <p:cNvPr id="30" name="Group 29">
            <a:extLst>
              <a:ext uri="{FF2B5EF4-FFF2-40B4-BE49-F238E27FC236}">
                <a16:creationId xmlns:a16="http://schemas.microsoft.com/office/drawing/2014/main" id="{DE1BCCE4-C5A3-9903-7FC7-9FE8B4C8C675}"/>
              </a:ext>
            </a:extLst>
          </p:cNvPr>
          <p:cNvGrpSpPr/>
          <p:nvPr/>
        </p:nvGrpSpPr>
        <p:grpSpPr>
          <a:xfrm>
            <a:off x="6212479" y="4523014"/>
            <a:ext cx="3238979" cy="1714061"/>
            <a:chOff x="8166255" y="4387157"/>
            <a:chExt cx="3852564" cy="2038768"/>
          </a:xfrm>
        </p:grpSpPr>
        <p:grpSp>
          <p:nvGrpSpPr>
            <p:cNvPr id="19" name="Group 18">
              <a:extLst>
                <a:ext uri="{FF2B5EF4-FFF2-40B4-BE49-F238E27FC236}">
                  <a16:creationId xmlns:a16="http://schemas.microsoft.com/office/drawing/2014/main" id="{9AC60BC8-6FB9-E611-6A31-168FED7B0A4D}"/>
                </a:ext>
              </a:extLst>
            </p:cNvPr>
            <p:cNvGrpSpPr/>
            <p:nvPr/>
          </p:nvGrpSpPr>
          <p:grpSpPr>
            <a:xfrm>
              <a:off x="9582218" y="4387157"/>
              <a:ext cx="890499" cy="885849"/>
              <a:chOff x="11036439" y="1526504"/>
              <a:chExt cx="890499" cy="885849"/>
            </a:xfrm>
          </p:grpSpPr>
          <p:pic>
            <p:nvPicPr>
              <p:cNvPr id="20" name="Picture 19" descr="A computer screen with a red screen&#10;&#10;Description automatically generated">
                <a:extLst>
                  <a:ext uri="{FF2B5EF4-FFF2-40B4-BE49-F238E27FC236}">
                    <a16:creationId xmlns:a16="http://schemas.microsoft.com/office/drawing/2014/main" id="{7B9A24C8-585F-D2A5-C386-F7A1C393DB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21" name="Picture 20" descr="A black background with a cat head&#10;&#10;Description automatically generated">
                <a:extLst>
                  <a:ext uri="{FF2B5EF4-FFF2-40B4-BE49-F238E27FC236}">
                    <a16:creationId xmlns:a16="http://schemas.microsoft.com/office/drawing/2014/main" id="{910CCD51-F19C-CA47-7CCE-05A4C7F7A1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cxnSp>
          <p:nvCxnSpPr>
            <p:cNvPr id="22" name="Straight Arrow Connector 21">
              <a:extLst>
                <a:ext uri="{FF2B5EF4-FFF2-40B4-BE49-F238E27FC236}">
                  <a16:creationId xmlns:a16="http://schemas.microsoft.com/office/drawing/2014/main" id="{8804994B-28B6-D8B6-67FD-D0E4F70FCAAF}"/>
                </a:ext>
              </a:extLst>
            </p:cNvPr>
            <p:cNvCxnSpPr>
              <a:cxnSpLocks/>
            </p:cNvCxnSpPr>
            <p:nvPr/>
          </p:nvCxnSpPr>
          <p:spPr>
            <a:xfrm>
              <a:off x="9064785" y="5868456"/>
              <a:ext cx="208235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3" name="Picture 22" descr="A computer screen with text on it&#10;&#10;Description automatically generated">
              <a:extLst>
                <a:ext uri="{FF2B5EF4-FFF2-40B4-BE49-F238E27FC236}">
                  <a16:creationId xmlns:a16="http://schemas.microsoft.com/office/drawing/2014/main" id="{9F900B01-E2D4-6B50-3FCA-8C9185830B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6255" y="5356389"/>
              <a:ext cx="1045290" cy="1069536"/>
            </a:xfrm>
            <a:prstGeom prst="rect">
              <a:avLst/>
            </a:prstGeom>
          </p:spPr>
        </p:pic>
        <p:pic>
          <p:nvPicPr>
            <p:cNvPr id="24" name="Picture 23" descr="A computer server with blue and green stripes&#10;&#10;Description automatically generated">
              <a:extLst>
                <a:ext uri="{FF2B5EF4-FFF2-40B4-BE49-F238E27FC236}">
                  <a16:creationId xmlns:a16="http://schemas.microsoft.com/office/drawing/2014/main" id="{12A95E6E-F651-CAE4-7131-C6EC76CAF8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47135" y="5455315"/>
              <a:ext cx="871684" cy="871684"/>
            </a:xfrm>
            <a:prstGeom prst="rect">
              <a:avLst/>
            </a:prstGeom>
          </p:spPr>
        </p:pic>
        <p:cxnSp>
          <p:nvCxnSpPr>
            <p:cNvPr id="25" name="Straight Arrow Connector 24">
              <a:extLst>
                <a:ext uri="{FF2B5EF4-FFF2-40B4-BE49-F238E27FC236}">
                  <a16:creationId xmlns:a16="http://schemas.microsoft.com/office/drawing/2014/main" id="{88F25292-E232-CE34-6937-D21A7094D0AA}"/>
                </a:ext>
              </a:extLst>
            </p:cNvPr>
            <p:cNvCxnSpPr>
              <a:cxnSpLocks/>
            </p:cNvCxnSpPr>
            <p:nvPr/>
          </p:nvCxnSpPr>
          <p:spPr>
            <a:xfrm flipV="1">
              <a:off x="10065019" y="5273006"/>
              <a:ext cx="0" cy="50144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6" name="Picture 25" descr="A yellow envelope with a speech bubble&#10;&#10;Description automatically generated">
              <a:extLst>
                <a:ext uri="{FF2B5EF4-FFF2-40B4-BE49-F238E27FC236}">
                  <a16:creationId xmlns:a16="http://schemas.microsoft.com/office/drawing/2014/main" id="{0A5CDD6B-E757-8678-D165-1C610FE8C61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85674" y="5381755"/>
              <a:ext cx="377952" cy="377952"/>
            </a:xfrm>
            <a:prstGeom prst="rect">
              <a:avLst/>
            </a:prstGeom>
          </p:spPr>
        </p:pic>
        <p:pic>
          <p:nvPicPr>
            <p:cNvPr id="29" name="Graphic 28" descr="Checkmark with solid fill">
              <a:extLst>
                <a:ext uri="{FF2B5EF4-FFF2-40B4-BE49-F238E27FC236}">
                  <a16:creationId xmlns:a16="http://schemas.microsoft.com/office/drawing/2014/main" id="{8BAA249E-4605-95A8-3B53-3A59E9A50B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45905" y="5253441"/>
              <a:ext cx="245926" cy="245926"/>
            </a:xfrm>
            <a:prstGeom prst="rect">
              <a:avLst/>
            </a:prstGeom>
          </p:spPr>
        </p:pic>
      </p:grpSp>
      <p:pic>
        <p:nvPicPr>
          <p:cNvPr id="32" name="Picture 31" descr="A firewall with a shield and fire symbol&#10;&#10;Description automatically generated">
            <a:extLst>
              <a:ext uri="{FF2B5EF4-FFF2-40B4-BE49-F238E27FC236}">
                <a16:creationId xmlns:a16="http://schemas.microsoft.com/office/drawing/2014/main" id="{0DA55211-32CB-1CB4-BD44-200675734B7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80770" y="4955303"/>
            <a:ext cx="890499" cy="793939"/>
          </a:xfrm>
          <a:prstGeom prst="rect">
            <a:avLst/>
          </a:prstGeom>
        </p:spPr>
      </p:pic>
      <p:sp>
        <p:nvSpPr>
          <p:cNvPr id="33" name="TextBox 32">
            <a:extLst>
              <a:ext uri="{FF2B5EF4-FFF2-40B4-BE49-F238E27FC236}">
                <a16:creationId xmlns:a16="http://schemas.microsoft.com/office/drawing/2014/main" id="{E9B7C56E-7D36-44C4-53AE-117D7504667D}"/>
              </a:ext>
            </a:extLst>
          </p:cNvPr>
          <p:cNvSpPr txBox="1"/>
          <p:nvPr/>
        </p:nvSpPr>
        <p:spPr>
          <a:xfrm>
            <a:off x="10310365" y="5698430"/>
            <a:ext cx="960904" cy="369332"/>
          </a:xfrm>
          <a:prstGeom prst="rect">
            <a:avLst/>
          </a:prstGeom>
          <a:noFill/>
        </p:spPr>
        <p:txBody>
          <a:bodyPr wrap="none" rtlCol="0">
            <a:spAutoFit/>
          </a:bodyPr>
          <a:lstStyle/>
          <a:p>
            <a:r>
              <a:rPr lang="en-US" dirty="0"/>
              <a:t>Firewall</a:t>
            </a:r>
            <a:endParaRPr lang="en-CA" dirty="0"/>
          </a:p>
        </p:txBody>
      </p:sp>
    </p:spTree>
    <p:extLst>
      <p:ext uri="{BB962C8B-B14F-4D97-AF65-F5344CB8AC3E}">
        <p14:creationId xmlns:p14="http://schemas.microsoft.com/office/powerpoint/2010/main" val="38669002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95EF-21E6-51F9-86E8-FFC656EA4882}"/>
              </a:ext>
            </a:extLst>
          </p:cNvPr>
          <p:cNvSpPr>
            <a:spLocks noGrp="1"/>
          </p:cNvSpPr>
          <p:nvPr>
            <p:ph type="title"/>
          </p:nvPr>
        </p:nvSpPr>
        <p:spPr/>
        <p:txBody>
          <a:bodyPr/>
          <a:lstStyle/>
          <a:p>
            <a:r>
              <a:rPr lang="en-US" dirty="0"/>
              <a:t>Google Search Console</a:t>
            </a:r>
            <a:endParaRPr lang="en-CA" dirty="0"/>
          </a:p>
        </p:txBody>
      </p:sp>
      <p:sp>
        <p:nvSpPr>
          <p:cNvPr id="3" name="Content Placeholder 2">
            <a:extLst>
              <a:ext uri="{FF2B5EF4-FFF2-40B4-BE49-F238E27FC236}">
                <a16:creationId xmlns:a16="http://schemas.microsoft.com/office/drawing/2014/main" id="{481C3907-E5C5-2DF2-3CBD-BE4ABF76A472}"/>
              </a:ext>
            </a:extLst>
          </p:cNvPr>
          <p:cNvSpPr>
            <a:spLocks noGrp="1"/>
          </p:cNvSpPr>
          <p:nvPr>
            <p:ph idx="1"/>
          </p:nvPr>
        </p:nvSpPr>
        <p:spPr/>
        <p:txBody>
          <a:bodyPr>
            <a:normAutofit/>
          </a:bodyPr>
          <a:lstStyle/>
          <a:p>
            <a:r>
              <a:rPr lang="en-US" sz="2000" dirty="0"/>
              <a:t>site: </a:t>
            </a:r>
            <a:r>
              <a:rPr lang="en-US" sz="2000" dirty="0">
                <a:hlinkClick r:id="rId2"/>
              </a:rPr>
              <a:t>www.bau.edu.jo</a:t>
            </a:r>
            <a:endParaRPr lang="en-US" sz="2000" dirty="0"/>
          </a:p>
          <a:p>
            <a:r>
              <a:rPr lang="en-US" sz="2000" dirty="0"/>
              <a:t>site: </a:t>
            </a:r>
            <a:r>
              <a:rPr lang="en-US" sz="2000" dirty="0">
                <a:hlinkClick r:id="rId2"/>
              </a:rPr>
              <a:t>.bau.edu.jo</a:t>
            </a:r>
            <a:endParaRPr lang="en-US" sz="2000" dirty="0"/>
          </a:p>
          <a:p>
            <a:r>
              <a:rPr lang="en-US" sz="2000" dirty="0"/>
              <a:t>site: </a:t>
            </a:r>
            <a:r>
              <a:rPr lang="en-US" sz="2000" dirty="0">
                <a:hlinkClick r:id="rId2"/>
              </a:rPr>
              <a:t>.bau.edu.jo</a:t>
            </a:r>
            <a:r>
              <a:rPr lang="en-US" sz="2000" dirty="0"/>
              <a:t> - </a:t>
            </a:r>
            <a:r>
              <a:rPr lang="en-US" sz="2000" dirty="0">
                <a:hlinkClick r:id="rId2"/>
              </a:rPr>
              <a:t>www.bau.edu.jo</a:t>
            </a:r>
            <a:endParaRPr lang="en-US" sz="2000" dirty="0"/>
          </a:p>
          <a:p>
            <a:endParaRPr lang="en-US" sz="2000" dirty="0"/>
          </a:p>
          <a:p>
            <a:r>
              <a:rPr lang="en-US" sz="2000" dirty="0"/>
              <a:t>filetype: pdf “Cybersecurity”</a:t>
            </a:r>
          </a:p>
          <a:p>
            <a:r>
              <a:rPr lang="en-US" sz="2000" dirty="0"/>
              <a:t>site: </a:t>
            </a:r>
            <a:r>
              <a:rPr lang="en-US" sz="2000" dirty="0">
                <a:hlinkClick r:id="rId2"/>
              </a:rPr>
              <a:t>.edu.jo</a:t>
            </a:r>
            <a:r>
              <a:rPr lang="en-US" sz="2000" dirty="0"/>
              <a:t> filetype: pdf “AI”</a:t>
            </a:r>
          </a:p>
          <a:p>
            <a:endParaRPr lang="en-US" sz="2000" dirty="0"/>
          </a:p>
          <a:p>
            <a:r>
              <a:rPr lang="en-US" sz="2000" dirty="0" err="1"/>
              <a:t>inurl</a:t>
            </a:r>
            <a:r>
              <a:rPr lang="en-US" sz="2000" dirty="0"/>
              <a:t>: Microsoft</a:t>
            </a:r>
          </a:p>
          <a:p>
            <a:r>
              <a:rPr lang="en-US" sz="2000" dirty="0"/>
              <a:t>filetype: jpg “artificial intelligent”</a:t>
            </a:r>
          </a:p>
          <a:p>
            <a:endParaRPr lang="en-US" sz="2000" dirty="0"/>
          </a:p>
          <a:p>
            <a:endParaRPr lang="en-CA" sz="2000" dirty="0"/>
          </a:p>
          <a:p>
            <a:endParaRPr lang="en-CA" sz="2000" dirty="0"/>
          </a:p>
        </p:txBody>
      </p:sp>
      <p:sp>
        <p:nvSpPr>
          <p:cNvPr id="4" name="Footer Placeholder 3">
            <a:extLst>
              <a:ext uri="{FF2B5EF4-FFF2-40B4-BE49-F238E27FC236}">
                <a16:creationId xmlns:a16="http://schemas.microsoft.com/office/drawing/2014/main" id="{CEBFA875-8391-8D17-5D53-DC6EF573A76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9902464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2B35-5C9F-24B6-AFA6-12A88DA19D01}"/>
              </a:ext>
            </a:extLst>
          </p:cNvPr>
          <p:cNvSpPr>
            <a:spLocks noGrp="1"/>
          </p:cNvSpPr>
          <p:nvPr>
            <p:ph type="title"/>
          </p:nvPr>
        </p:nvSpPr>
        <p:spPr/>
        <p:txBody>
          <a:bodyPr/>
          <a:lstStyle/>
          <a:p>
            <a:r>
              <a:rPr lang="en-US" sz="4400" dirty="0"/>
              <a:t>Have I Been </a:t>
            </a:r>
            <a:r>
              <a:rPr lang="en-US" sz="4400" dirty="0" err="1"/>
              <a:t>Pwned</a:t>
            </a:r>
            <a:endParaRPr lang="en-CA" dirty="0"/>
          </a:p>
        </p:txBody>
      </p:sp>
      <p:sp>
        <p:nvSpPr>
          <p:cNvPr id="3" name="Content Placeholder 2">
            <a:extLst>
              <a:ext uri="{FF2B5EF4-FFF2-40B4-BE49-F238E27FC236}">
                <a16:creationId xmlns:a16="http://schemas.microsoft.com/office/drawing/2014/main" id="{3FDCF44D-0EAF-7B1B-1E50-6948D8AB356E}"/>
              </a:ext>
            </a:extLst>
          </p:cNvPr>
          <p:cNvSpPr>
            <a:spLocks noGrp="1"/>
          </p:cNvSpPr>
          <p:nvPr>
            <p:ph idx="1"/>
          </p:nvPr>
        </p:nvSpPr>
        <p:spPr/>
        <p:txBody>
          <a:bodyPr>
            <a:normAutofit/>
          </a:bodyPr>
          <a:lstStyle/>
          <a:p>
            <a:r>
              <a:rPr lang="en-US" sz="2000" dirty="0"/>
              <a:t>"Have I Been </a:t>
            </a:r>
            <a:r>
              <a:rPr lang="en-US" sz="2000" dirty="0" err="1"/>
              <a:t>Pwned</a:t>
            </a:r>
            <a:r>
              <a:rPr lang="en-US" sz="2000" dirty="0"/>
              <a:t>" is a website that allows you to check if your email address or accounts have been involved in data breaches. When you enter your email, it searches its database of known breaches and lets you know if your information has been exposed. It can help you take action, like changing passwords or securing accounts, to protect your online presence.</a:t>
            </a:r>
            <a:endParaRPr lang="en-CA" sz="2000" dirty="0"/>
          </a:p>
        </p:txBody>
      </p:sp>
      <p:sp>
        <p:nvSpPr>
          <p:cNvPr id="4" name="Footer Placeholder 3">
            <a:extLst>
              <a:ext uri="{FF2B5EF4-FFF2-40B4-BE49-F238E27FC236}">
                <a16:creationId xmlns:a16="http://schemas.microsoft.com/office/drawing/2014/main" id="{2F80BF3B-B561-8250-5680-6876A4E50BA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223748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D15CE-3E23-8885-E349-E4D821E7BC23}"/>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61166705-49D0-7504-B2A5-4AC3F0B9AE8B}"/>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761D2190-19AF-A667-5203-73104E16672A}"/>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07857118-FB36-B6B2-3262-5B23D497F2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7209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41AE-5398-F74F-2175-4CDEACACE0A0}"/>
              </a:ext>
            </a:extLst>
          </p:cNvPr>
          <p:cNvSpPr>
            <a:spLocks noGrp="1"/>
          </p:cNvSpPr>
          <p:nvPr>
            <p:ph type="title"/>
          </p:nvPr>
        </p:nvSpPr>
        <p:spPr/>
        <p:txBody>
          <a:bodyPr/>
          <a:lstStyle/>
          <a:p>
            <a:r>
              <a:rPr lang="en-US" dirty="0"/>
              <a:t>Nmap &lt;</a:t>
            </a:r>
            <a:r>
              <a:rPr lang="en-US" dirty="0" err="1"/>
              <a:t>ip</a:t>
            </a:r>
            <a:r>
              <a:rPr lang="en-US" dirty="0"/>
              <a:t>-address&gt; </a:t>
            </a:r>
            <a:r>
              <a:rPr lang="en-US" b="1" dirty="0">
                <a:solidFill>
                  <a:srgbClr val="FFFF00"/>
                </a:solidFill>
              </a:rPr>
              <a:t>-p </a:t>
            </a:r>
            <a:r>
              <a:rPr lang="en-US" dirty="0"/>
              <a:t>&lt;port #&gt; </a:t>
            </a:r>
            <a:r>
              <a:rPr lang="en-US" dirty="0">
                <a:sym typeface="Wingdings" panose="05000000000000000000" pitchFamily="2" charset="2"/>
              </a:rPr>
              <a:t> port</a:t>
            </a:r>
            <a:endParaRPr lang="en-CA" dirty="0"/>
          </a:p>
        </p:txBody>
      </p:sp>
      <p:pic>
        <p:nvPicPr>
          <p:cNvPr id="5" name="Picture 4">
            <a:extLst>
              <a:ext uri="{FF2B5EF4-FFF2-40B4-BE49-F238E27FC236}">
                <a16:creationId xmlns:a16="http://schemas.microsoft.com/office/drawing/2014/main" id="{00171E29-A26F-DE7F-FDB3-2A9FD65ECD7B}"/>
              </a:ext>
            </a:extLst>
          </p:cNvPr>
          <p:cNvPicPr>
            <a:picLocks noChangeAspect="1"/>
          </p:cNvPicPr>
          <p:nvPr/>
        </p:nvPicPr>
        <p:blipFill>
          <a:blip r:embed="rId2"/>
          <a:stretch>
            <a:fillRect/>
          </a:stretch>
        </p:blipFill>
        <p:spPr>
          <a:xfrm>
            <a:off x="1576214" y="2569089"/>
            <a:ext cx="9039572" cy="3065142"/>
          </a:xfrm>
          <a:prstGeom prst="rect">
            <a:avLst/>
          </a:prstGeom>
        </p:spPr>
      </p:pic>
      <p:sp>
        <p:nvSpPr>
          <p:cNvPr id="3" name="Rectangle 2">
            <a:extLst>
              <a:ext uri="{FF2B5EF4-FFF2-40B4-BE49-F238E27FC236}">
                <a16:creationId xmlns:a16="http://schemas.microsoft.com/office/drawing/2014/main" id="{2B779484-C1CC-401D-A3D7-791CA1A82075}"/>
              </a:ext>
            </a:extLst>
          </p:cNvPr>
          <p:cNvSpPr/>
          <p:nvPr/>
        </p:nvSpPr>
        <p:spPr>
          <a:xfrm>
            <a:off x="2108223" y="2955658"/>
            <a:ext cx="3808483" cy="2608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C107096A-1F51-A86F-6D08-ADE3D58D33AD}"/>
              </a:ext>
            </a:extLst>
          </p:cNvPr>
          <p:cNvSpPr/>
          <p:nvPr/>
        </p:nvSpPr>
        <p:spPr>
          <a:xfrm>
            <a:off x="1576214" y="4601580"/>
            <a:ext cx="2382600" cy="34693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ooter Placeholder 5">
            <a:extLst>
              <a:ext uri="{FF2B5EF4-FFF2-40B4-BE49-F238E27FC236}">
                <a16:creationId xmlns:a16="http://schemas.microsoft.com/office/drawing/2014/main" id="{3FC690F9-450E-472E-7D43-2E22240BAA2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9571732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10E2-9438-ED23-9534-DA344F893C4B}"/>
              </a:ext>
            </a:extLst>
          </p:cNvPr>
          <p:cNvSpPr>
            <a:spLocks noGrp="1"/>
          </p:cNvSpPr>
          <p:nvPr>
            <p:ph type="title"/>
          </p:nvPr>
        </p:nvSpPr>
        <p:spPr/>
        <p:txBody>
          <a:bodyPr/>
          <a:lstStyle/>
          <a:p>
            <a:r>
              <a:rPr lang="en-US" sz="4400" dirty="0" err="1"/>
              <a:t>VirusTotal</a:t>
            </a:r>
            <a:endParaRPr lang="en-CA" dirty="0"/>
          </a:p>
        </p:txBody>
      </p:sp>
      <p:sp>
        <p:nvSpPr>
          <p:cNvPr id="3" name="Content Placeholder 2">
            <a:extLst>
              <a:ext uri="{FF2B5EF4-FFF2-40B4-BE49-F238E27FC236}">
                <a16:creationId xmlns:a16="http://schemas.microsoft.com/office/drawing/2014/main" id="{5736B5FE-DA50-7D36-326A-58F21672ADFC}"/>
              </a:ext>
            </a:extLst>
          </p:cNvPr>
          <p:cNvSpPr>
            <a:spLocks noGrp="1"/>
          </p:cNvSpPr>
          <p:nvPr>
            <p:ph idx="1"/>
          </p:nvPr>
        </p:nvSpPr>
        <p:spPr/>
        <p:txBody>
          <a:bodyPr>
            <a:normAutofit/>
          </a:bodyPr>
          <a:lstStyle/>
          <a:p>
            <a:r>
              <a:rPr lang="en-US" sz="2000" dirty="0" err="1"/>
              <a:t>VirusTotal</a:t>
            </a:r>
            <a:r>
              <a:rPr lang="en-US" sz="2000" dirty="0"/>
              <a:t> is a free online service that analyzes files and URLs to detect malware and other security threats using multiple antivirus engines and tools. You can upload a file or enter a URL, and it will provide a detailed report on whether any of the security tools flagged it as malicious. It's a useful resource for checking the safety of files and websites before interacting with them.</a:t>
            </a:r>
          </a:p>
          <a:p>
            <a:endParaRPr lang="en-US" sz="2000" dirty="0"/>
          </a:p>
          <a:p>
            <a:r>
              <a:rPr lang="en-US" sz="2000" dirty="0"/>
              <a:t>While </a:t>
            </a:r>
            <a:r>
              <a:rPr lang="en-US" sz="2000" dirty="0" err="1"/>
              <a:t>VirusTotal</a:t>
            </a:r>
            <a:r>
              <a:rPr lang="en-US" sz="2000" dirty="0"/>
              <a:t> can be helpful, it's important to consider that </a:t>
            </a:r>
            <a:r>
              <a:rPr lang="en-US" sz="2000" b="1" dirty="0">
                <a:solidFill>
                  <a:srgbClr val="FF0000"/>
                </a:solidFill>
              </a:rPr>
              <a:t>uploading sensitive or private files</a:t>
            </a:r>
            <a:r>
              <a:rPr lang="en-US" sz="2000" dirty="0"/>
              <a:t> may expose them to </a:t>
            </a:r>
            <a:r>
              <a:rPr lang="en-US" sz="2000" b="1" dirty="0">
                <a:solidFill>
                  <a:srgbClr val="FF0000"/>
                </a:solidFill>
              </a:rPr>
              <a:t>third parties</a:t>
            </a:r>
            <a:r>
              <a:rPr lang="en-US" sz="2000" dirty="0"/>
              <a:t>. If you have data that is particularly sensitive or confidential, it's generally best to avoid sharing it with any </a:t>
            </a:r>
            <a:r>
              <a:rPr lang="en-US" sz="2000" b="1" dirty="0">
                <a:solidFill>
                  <a:srgbClr val="FF0000"/>
                </a:solidFill>
              </a:rPr>
              <a:t>online service</a:t>
            </a:r>
            <a:r>
              <a:rPr lang="en-US" sz="2000" dirty="0"/>
              <a:t>. </a:t>
            </a:r>
          </a:p>
          <a:p>
            <a:r>
              <a:rPr lang="en-US" sz="2000" dirty="0"/>
              <a:t>For secure file analysis, consider using </a:t>
            </a:r>
            <a:r>
              <a:rPr lang="en-US" sz="2000" b="1" dirty="0">
                <a:solidFill>
                  <a:srgbClr val="FF0000"/>
                </a:solidFill>
              </a:rPr>
              <a:t>local antivirus tools </a:t>
            </a:r>
            <a:r>
              <a:rPr lang="en-US" sz="2000" dirty="0"/>
              <a:t>or solutions that allow you to analyze files </a:t>
            </a:r>
            <a:r>
              <a:rPr lang="en-US" sz="2000" b="1" dirty="0"/>
              <a:t>without uploading them to the cloud</a:t>
            </a:r>
            <a:r>
              <a:rPr lang="en-US" sz="2000" dirty="0"/>
              <a:t>. Always prioritize privacy and data security!</a:t>
            </a:r>
            <a:endParaRPr lang="en-CA" sz="2000" dirty="0"/>
          </a:p>
        </p:txBody>
      </p:sp>
      <p:sp>
        <p:nvSpPr>
          <p:cNvPr id="4" name="Footer Placeholder 3">
            <a:extLst>
              <a:ext uri="{FF2B5EF4-FFF2-40B4-BE49-F238E27FC236}">
                <a16:creationId xmlns:a16="http://schemas.microsoft.com/office/drawing/2014/main" id="{66AC8AA7-9FE9-7858-2B52-F9D858F9F25F}"/>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blue and white logo&#10;&#10;Description automatically generated">
            <a:extLst>
              <a:ext uri="{FF2B5EF4-FFF2-40B4-BE49-F238E27FC236}">
                <a16:creationId xmlns:a16="http://schemas.microsoft.com/office/drawing/2014/main" id="{D8FAD354-1383-42DC-E006-F2B407FDCD72}"/>
              </a:ext>
            </a:extLst>
          </p:cNvPr>
          <p:cNvPicPr>
            <a:picLocks noChangeAspect="1"/>
          </p:cNvPicPr>
          <p:nvPr/>
        </p:nvPicPr>
        <p:blipFill>
          <a:blip r:embed="rId2">
            <a:extLst>
              <a:ext uri="{28A0092B-C50C-407E-A947-70E740481C1C}">
                <a14:useLocalDpi xmlns:a14="http://schemas.microsoft.com/office/drawing/2010/main" val="0"/>
              </a:ext>
            </a:extLst>
          </a:blip>
          <a:srcRect l="6645" t="31720" r="5269" b="32028"/>
          <a:stretch/>
        </p:blipFill>
        <p:spPr>
          <a:xfrm>
            <a:off x="9075172" y="681037"/>
            <a:ext cx="2871797" cy="661860"/>
          </a:xfrm>
          <a:prstGeom prst="rect">
            <a:avLst/>
          </a:prstGeom>
        </p:spPr>
      </p:pic>
    </p:spTree>
    <p:extLst>
      <p:ext uri="{BB962C8B-B14F-4D97-AF65-F5344CB8AC3E}">
        <p14:creationId xmlns:p14="http://schemas.microsoft.com/office/powerpoint/2010/main" val="35519424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B9F2-72D7-56FC-CCBB-734A35DB0B9B}"/>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807FB0E0-065B-4BD9-97B4-D1C55BDD2CD8}"/>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007F9A49-3EDE-ED7E-9B1B-445E34ECE0BE}"/>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E904FED2-4993-C4D7-4E98-989D3D86E5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62980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EE10-4A65-7C8B-F661-3C16D1765AA7}"/>
              </a:ext>
            </a:extLst>
          </p:cNvPr>
          <p:cNvSpPr>
            <a:spLocks noGrp="1"/>
          </p:cNvSpPr>
          <p:nvPr>
            <p:ph type="title"/>
          </p:nvPr>
        </p:nvSpPr>
        <p:spPr/>
        <p:txBody>
          <a:bodyPr/>
          <a:lstStyle/>
          <a:p>
            <a:r>
              <a:rPr lang="en-US" dirty="0"/>
              <a:t>Lab: Change Default HTTP Port </a:t>
            </a:r>
            <a:endParaRPr lang="en-CA" dirty="0"/>
          </a:p>
        </p:txBody>
      </p:sp>
      <p:sp>
        <p:nvSpPr>
          <p:cNvPr id="4" name="Footer Placeholder 3">
            <a:extLst>
              <a:ext uri="{FF2B5EF4-FFF2-40B4-BE49-F238E27FC236}">
                <a16:creationId xmlns:a16="http://schemas.microsoft.com/office/drawing/2014/main" id="{5A72F5EB-C678-B41C-CFA3-4E8A20BA7A2D}"/>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0DF7153D-73C2-92F1-65C1-196123E90181}"/>
              </a:ext>
            </a:extLst>
          </p:cNvPr>
          <p:cNvPicPr>
            <a:picLocks noChangeAspect="1"/>
          </p:cNvPicPr>
          <p:nvPr/>
        </p:nvPicPr>
        <p:blipFill>
          <a:blip r:embed="rId2"/>
          <a:srcRect l="663" t="1559"/>
          <a:stretch/>
        </p:blipFill>
        <p:spPr>
          <a:xfrm>
            <a:off x="147718" y="2492158"/>
            <a:ext cx="5627800" cy="3684805"/>
          </a:xfrm>
          <a:prstGeom prst="rect">
            <a:avLst/>
          </a:prstGeom>
        </p:spPr>
      </p:pic>
      <p:pic>
        <p:nvPicPr>
          <p:cNvPr id="8" name="Picture 7">
            <a:extLst>
              <a:ext uri="{FF2B5EF4-FFF2-40B4-BE49-F238E27FC236}">
                <a16:creationId xmlns:a16="http://schemas.microsoft.com/office/drawing/2014/main" id="{6E002A43-63F5-C0DD-42CB-A4AEA6655E11}"/>
              </a:ext>
            </a:extLst>
          </p:cNvPr>
          <p:cNvPicPr>
            <a:picLocks noChangeAspect="1"/>
          </p:cNvPicPr>
          <p:nvPr/>
        </p:nvPicPr>
        <p:blipFill>
          <a:blip r:embed="rId3"/>
          <a:srcRect t="17830"/>
          <a:stretch/>
        </p:blipFill>
        <p:spPr>
          <a:xfrm>
            <a:off x="5914062" y="2134701"/>
            <a:ext cx="6130220" cy="4042262"/>
          </a:xfrm>
          <a:prstGeom prst="rect">
            <a:avLst/>
          </a:prstGeom>
        </p:spPr>
      </p:pic>
      <p:sp>
        <p:nvSpPr>
          <p:cNvPr id="3" name="Rectangle: Rounded Corners 2">
            <a:extLst>
              <a:ext uri="{FF2B5EF4-FFF2-40B4-BE49-F238E27FC236}">
                <a16:creationId xmlns:a16="http://schemas.microsoft.com/office/drawing/2014/main" id="{2C15A6B3-28CA-919E-7830-BD4EACF27F4A}"/>
              </a:ext>
            </a:extLst>
          </p:cNvPr>
          <p:cNvSpPr/>
          <p:nvPr/>
        </p:nvSpPr>
        <p:spPr>
          <a:xfrm>
            <a:off x="745336" y="5399896"/>
            <a:ext cx="1326656" cy="164325"/>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83DCC31B-0FC6-9BE1-3F66-48DAAEFCD118}"/>
              </a:ext>
            </a:extLst>
          </p:cNvPr>
          <p:cNvSpPr/>
          <p:nvPr/>
        </p:nvSpPr>
        <p:spPr>
          <a:xfrm>
            <a:off x="1996962" y="4411402"/>
            <a:ext cx="532229" cy="164325"/>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78450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7135-4907-9FC9-E7B8-8A213905549D}"/>
              </a:ext>
            </a:extLst>
          </p:cNvPr>
          <p:cNvSpPr>
            <a:spLocks noGrp="1"/>
          </p:cNvSpPr>
          <p:nvPr>
            <p:ph type="title"/>
          </p:nvPr>
        </p:nvSpPr>
        <p:spPr/>
        <p:txBody>
          <a:bodyPr/>
          <a:lstStyle/>
          <a:p>
            <a:r>
              <a:rPr lang="en-US" dirty="0"/>
              <a:t>Display the port# of Apache Server</a:t>
            </a:r>
            <a:endParaRPr lang="en-CA" dirty="0"/>
          </a:p>
        </p:txBody>
      </p:sp>
      <p:sp>
        <p:nvSpPr>
          <p:cNvPr id="4" name="Footer Placeholder 3">
            <a:extLst>
              <a:ext uri="{FF2B5EF4-FFF2-40B4-BE49-F238E27FC236}">
                <a16:creationId xmlns:a16="http://schemas.microsoft.com/office/drawing/2014/main" id="{9FCA1E3B-D9B0-2D0D-A6E7-9F0625E721E9}"/>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21BF47C7-3469-9D9A-E671-DCE6C3738EB8}"/>
              </a:ext>
            </a:extLst>
          </p:cNvPr>
          <p:cNvPicPr>
            <a:picLocks noChangeAspect="1"/>
          </p:cNvPicPr>
          <p:nvPr/>
        </p:nvPicPr>
        <p:blipFill>
          <a:blip r:embed="rId2"/>
          <a:stretch>
            <a:fillRect/>
          </a:stretch>
        </p:blipFill>
        <p:spPr>
          <a:xfrm>
            <a:off x="618875" y="2196862"/>
            <a:ext cx="7246931" cy="3653313"/>
          </a:xfrm>
          <a:prstGeom prst="rect">
            <a:avLst/>
          </a:prstGeom>
        </p:spPr>
      </p:pic>
      <p:sp>
        <p:nvSpPr>
          <p:cNvPr id="7" name="Rectangle: Rounded Corners 6">
            <a:extLst>
              <a:ext uri="{FF2B5EF4-FFF2-40B4-BE49-F238E27FC236}">
                <a16:creationId xmlns:a16="http://schemas.microsoft.com/office/drawing/2014/main" id="{144A011D-DCE3-2946-16CE-1C7E44D429E5}"/>
              </a:ext>
            </a:extLst>
          </p:cNvPr>
          <p:cNvSpPr/>
          <p:nvPr/>
        </p:nvSpPr>
        <p:spPr>
          <a:xfrm>
            <a:off x="618875" y="4670322"/>
            <a:ext cx="2035835" cy="226141"/>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B1493063-284A-73C0-8E45-B1C281C648EA}"/>
              </a:ext>
            </a:extLst>
          </p:cNvPr>
          <p:cNvSpPr/>
          <p:nvPr/>
        </p:nvSpPr>
        <p:spPr>
          <a:xfrm>
            <a:off x="4694346" y="4473677"/>
            <a:ext cx="2035835" cy="2261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CBC4A491-818E-30D1-F92D-C2FF735A17F3}"/>
              </a:ext>
            </a:extLst>
          </p:cNvPr>
          <p:cNvSpPr/>
          <p:nvPr/>
        </p:nvSpPr>
        <p:spPr>
          <a:xfrm>
            <a:off x="3524307" y="2177846"/>
            <a:ext cx="2035835" cy="2261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2468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E2A6F-C9C2-E34B-FB15-71883767925C}"/>
              </a:ext>
            </a:extLst>
          </p:cNvPr>
          <p:cNvSpPr>
            <a:spLocks noGrp="1"/>
          </p:cNvSpPr>
          <p:nvPr>
            <p:ph type="title"/>
          </p:nvPr>
        </p:nvSpPr>
        <p:spPr/>
        <p:txBody>
          <a:bodyPr>
            <a:normAutofit/>
          </a:bodyPr>
          <a:lstStyle/>
          <a:p>
            <a:r>
              <a:rPr lang="en-US" sz="4000" dirty="0" err="1"/>
              <a:t>Sudo</a:t>
            </a:r>
            <a:r>
              <a:rPr lang="en-US" sz="4000" dirty="0"/>
              <a:t> Nano Apache lessening Port  (80 </a:t>
            </a:r>
            <a:r>
              <a:rPr lang="en-US" sz="4000" dirty="0">
                <a:sym typeface="Wingdings" panose="05000000000000000000" pitchFamily="2" charset="2"/>
              </a:rPr>
              <a:t> 50000</a:t>
            </a:r>
            <a:r>
              <a:rPr lang="en-US" sz="4000" dirty="0"/>
              <a:t>)</a:t>
            </a:r>
            <a:endParaRPr lang="en-CA" sz="4000" dirty="0"/>
          </a:p>
        </p:txBody>
      </p:sp>
      <p:sp>
        <p:nvSpPr>
          <p:cNvPr id="3" name="Content Placeholder 2">
            <a:extLst>
              <a:ext uri="{FF2B5EF4-FFF2-40B4-BE49-F238E27FC236}">
                <a16:creationId xmlns:a16="http://schemas.microsoft.com/office/drawing/2014/main" id="{EABCE1AC-438B-EF52-8B71-4A9B5A9A302A}"/>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CC108888-EE85-A59C-91DE-1A320850CC0D}"/>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C93A991E-E04F-0B8D-06FF-7CA0E3500E69}"/>
              </a:ext>
            </a:extLst>
          </p:cNvPr>
          <p:cNvPicPr>
            <a:picLocks noChangeAspect="1"/>
          </p:cNvPicPr>
          <p:nvPr/>
        </p:nvPicPr>
        <p:blipFill>
          <a:blip r:embed="rId2"/>
          <a:stretch>
            <a:fillRect/>
          </a:stretch>
        </p:blipFill>
        <p:spPr>
          <a:xfrm>
            <a:off x="838200" y="1646238"/>
            <a:ext cx="5896897" cy="1201447"/>
          </a:xfrm>
          <a:prstGeom prst="rect">
            <a:avLst/>
          </a:prstGeom>
        </p:spPr>
      </p:pic>
      <p:pic>
        <p:nvPicPr>
          <p:cNvPr id="8" name="Picture 7">
            <a:extLst>
              <a:ext uri="{FF2B5EF4-FFF2-40B4-BE49-F238E27FC236}">
                <a16:creationId xmlns:a16="http://schemas.microsoft.com/office/drawing/2014/main" id="{3DDA5931-76DA-B8C2-E9EF-C9B618A67DE2}"/>
              </a:ext>
            </a:extLst>
          </p:cNvPr>
          <p:cNvPicPr>
            <a:picLocks noChangeAspect="1"/>
          </p:cNvPicPr>
          <p:nvPr/>
        </p:nvPicPr>
        <p:blipFill>
          <a:blip r:embed="rId3"/>
          <a:srcRect l="5887" t="7742" r="56371" b="52115"/>
          <a:stretch/>
        </p:blipFill>
        <p:spPr>
          <a:xfrm>
            <a:off x="838200" y="3067051"/>
            <a:ext cx="5197997" cy="3109912"/>
          </a:xfrm>
          <a:prstGeom prst="rect">
            <a:avLst/>
          </a:prstGeom>
        </p:spPr>
      </p:pic>
      <p:sp>
        <p:nvSpPr>
          <p:cNvPr id="9" name="Rectangle: Rounded Corners 8">
            <a:extLst>
              <a:ext uri="{FF2B5EF4-FFF2-40B4-BE49-F238E27FC236}">
                <a16:creationId xmlns:a16="http://schemas.microsoft.com/office/drawing/2014/main" id="{9027447A-C023-FB97-9C36-2F8B6435B4EB}"/>
              </a:ext>
            </a:extLst>
          </p:cNvPr>
          <p:cNvSpPr/>
          <p:nvPr/>
        </p:nvSpPr>
        <p:spPr>
          <a:xfrm>
            <a:off x="1415845" y="4188540"/>
            <a:ext cx="1691149" cy="25563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54E35E77-B01B-25F6-F53C-5D99F6C57DF4}"/>
              </a:ext>
            </a:extLst>
          </p:cNvPr>
          <p:cNvSpPr/>
          <p:nvPr/>
        </p:nvSpPr>
        <p:spPr>
          <a:xfrm>
            <a:off x="5024284" y="1636406"/>
            <a:ext cx="1691149" cy="25563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65F9BFA7-0B2F-4A12-AAC6-509D4FDBD168}"/>
              </a:ext>
            </a:extLst>
          </p:cNvPr>
          <p:cNvSpPr/>
          <p:nvPr/>
        </p:nvSpPr>
        <p:spPr>
          <a:xfrm>
            <a:off x="838200" y="1826471"/>
            <a:ext cx="2465439" cy="255639"/>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7359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AB5A-F602-FED7-465A-63C9DA6C6704}"/>
              </a:ext>
            </a:extLst>
          </p:cNvPr>
          <p:cNvSpPr>
            <a:spLocks noGrp="1"/>
          </p:cNvSpPr>
          <p:nvPr>
            <p:ph type="title"/>
          </p:nvPr>
        </p:nvSpPr>
        <p:spPr/>
        <p:txBody>
          <a:bodyPr/>
          <a:lstStyle/>
          <a:p>
            <a:r>
              <a:rPr lang="en-US" dirty="0"/>
              <a:t>No Connection </a:t>
            </a:r>
            <a:r>
              <a:rPr lang="en-US" dirty="0">
                <a:sym typeface="Wingdings" panose="05000000000000000000" pitchFamily="2" charset="2"/>
              </a:rPr>
              <a:t> http://192.168.186.131</a:t>
            </a:r>
            <a:r>
              <a:rPr lang="en-US" dirty="0">
                <a:solidFill>
                  <a:srgbClr val="FF0000"/>
                </a:solidFill>
                <a:sym typeface="Wingdings" panose="05000000000000000000" pitchFamily="2" charset="2"/>
              </a:rPr>
              <a:t>:80</a:t>
            </a:r>
            <a:endParaRPr lang="en-CA" dirty="0">
              <a:solidFill>
                <a:srgbClr val="FF0000"/>
              </a:solidFill>
            </a:endParaRPr>
          </a:p>
        </p:txBody>
      </p:sp>
      <p:sp>
        <p:nvSpPr>
          <p:cNvPr id="4" name="Footer Placeholder 3">
            <a:extLst>
              <a:ext uri="{FF2B5EF4-FFF2-40B4-BE49-F238E27FC236}">
                <a16:creationId xmlns:a16="http://schemas.microsoft.com/office/drawing/2014/main" id="{4F6EE067-BC2B-D643-D70E-6E063A49EF1D}"/>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88B8BC4E-D63E-4E25-921E-A49C80877AC3}"/>
              </a:ext>
            </a:extLst>
          </p:cNvPr>
          <p:cNvPicPr>
            <a:picLocks noChangeAspect="1"/>
          </p:cNvPicPr>
          <p:nvPr/>
        </p:nvPicPr>
        <p:blipFill>
          <a:blip r:embed="rId2"/>
          <a:stretch>
            <a:fillRect/>
          </a:stretch>
        </p:blipFill>
        <p:spPr>
          <a:xfrm>
            <a:off x="2266108" y="1542139"/>
            <a:ext cx="7271181" cy="4814211"/>
          </a:xfrm>
          <a:prstGeom prst="rect">
            <a:avLst/>
          </a:prstGeom>
        </p:spPr>
      </p:pic>
    </p:spTree>
    <p:extLst>
      <p:ext uri="{BB962C8B-B14F-4D97-AF65-F5344CB8AC3E}">
        <p14:creationId xmlns:p14="http://schemas.microsoft.com/office/powerpoint/2010/main" val="8004331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7C43-8627-178C-F4AD-3B26DF750BE9}"/>
              </a:ext>
            </a:extLst>
          </p:cNvPr>
          <p:cNvSpPr>
            <a:spLocks noGrp="1"/>
          </p:cNvSpPr>
          <p:nvPr>
            <p:ph type="title"/>
          </p:nvPr>
        </p:nvSpPr>
        <p:spPr/>
        <p:txBody>
          <a:bodyPr/>
          <a:lstStyle/>
          <a:p>
            <a:r>
              <a:rPr lang="en-US" dirty="0"/>
              <a:t>Successfully Connection With Port </a:t>
            </a:r>
            <a:r>
              <a:rPr lang="en-US" dirty="0">
                <a:solidFill>
                  <a:srgbClr val="FF0000"/>
                </a:solidFill>
              </a:rPr>
              <a:t>50000</a:t>
            </a:r>
            <a:endParaRPr lang="en-CA" dirty="0">
              <a:solidFill>
                <a:srgbClr val="FF0000"/>
              </a:solidFill>
            </a:endParaRPr>
          </a:p>
        </p:txBody>
      </p:sp>
      <p:sp>
        <p:nvSpPr>
          <p:cNvPr id="4" name="Footer Placeholder 3">
            <a:extLst>
              <a:ext uri="{FF2B5EF4-FFF2-40B4-BE49-F238E27FC236}">
                <a16:creationId xmlns:a16="http://schemas.microsoft.com/office/drawing/2014/main" id="{8B2868DD-BC70-8689-11D6-B165DB86F348}"/>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E702254C-CF82-AEAE-0AF5-B6D5251674A7}"/>
              </a:ext>
            </a:extLst>
          </p:cNvPr>
          <p:cNvPicPr>
            <a:picLocks noChangeAspect="1"/>
          </p:cNvPicPr>
          <p:nvPr/>
        </p:nvPicPr>
        <p:blipFill>
          <a:blip r:embed="rId2"/>
          <a:srcRect b="6672"/>
          <a:stretch/>
        </p:blipFill>
        <p:spPr>
          <a:xfrm>
            <a:off x="2034781" y="1385292"/>
            <a:ext cx="8122437" cy="5107583"/>
          </a:xfrm>
          <a:prstGeom prst="rect">
            <a:avLst/>
          </a:prstGeom>
        </p:spPr>
      </p:pic>
      <p:sp>
        <p:nvSpPr>
          <p:cNvPr id="7" name="Rectangle: Rounded Corners 6">
            <a:extLst>
              <a:ext uri="{FF2B5EF4-FFF2-40B4-BE49-F238E27FC236}">
                <a16:creationId xmlns:a16="http://schemas.microsoft.com/office/drawing/2014/main" id="{30EE748A-0A78-1469-8F3B-A25FAF23475F}"/>
              </a:ext>
            </a:extLst>
          </p:cNvPr>
          <p:cNvSpPr/>
          <p:nvPr/>
        </p:nvSpPr>
        <p:spPr>
          <a:xfrm>
            <a:off x="4395019" y="1964123"/>
            <a:ext cx="1946787" cy="248135"/>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286453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826822-4983-AC60-ACA1-BC3F2F74EDD2}"/>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a:extLst>
              <a:ext uri="{FF2B5EF4-FFF2-40B4-BE49-F238E27FC236}">
                <a16:creationId xmlns:a16="http://schemas.microsoft.com/office/drawing/2014/main" id="{ED9E383C-E496-DFB3-D62C-273B4DCB9F63}"/>
              </a:ext>
            </a:extLst>
          </p:cNvPr>
          <p:cNvPicPr>
            <a:picLocks noChangeAspect="1"/>
          </p:cNvPicPr>
          <p:nvPr/>
        </p:nvPicPr>
        <p:blipFill>
          <a:blip r:embed="rId3"/>
          <a:stretch>
            <a:fillRect/>
          </a:stretch>
        </p:blipFill>
        <p:spPr>
          <a:xfrm>
            <a:off x="413316" y="136525"/>
            <a:ext cx="6167505" cy="1966451"/>
          </a:xfrm>
          <a:prstGeom prst="rect">
            <a:avLst/>
          </a:prstGeom>
        </p:spPr>
      </p:pic>
      <p:pic>
        <p:nvPicPr>
          <p:cNvPr id="10" name="Picture 9">
            <a:extLst>
              <a:ext uri="{FF2B5EF4-FFF2-40B4-BE49-F238E27FC236}">
                <a16:creationId xmlns:a16="http://schemas.microsoft.com/office/drawing/2014/main" id="{3665C683-8A8E-D840-FDD0-8E4DCDB88069}"/>
              </a:ext>
            </a:extLst>
          </p:cNvPr>
          <p:cNvPicPr>
            <a:picLocks noChangeAspect="1"/>
          </p:cNvPicPr>
          <p:nvPr/>
        </p:nvPicPr>
        <p:blipFill>
          <a:blip r:embed="rId4"/>
          <a:srcRect t="1991" r="1472"/>
          <a:stretch/>
        </p:blipFill>
        <p:spPr>
          <a:xfrm>
            <a:off x="6935408" y="0"/>
            <a:ext cx="5256592" cy="6721475"/>
          </a:xfrm>
          <a:prstGeom prst="rect">
            <a:avLst/>
          </a:prstGeom>
        </p:spPr>
      </p:pic>
      <p:sp>
        <p:nvSpPr>
          <p:cNvPr id="11" name="Rectangle: Rounded Corners 10">
            <a:extLst>
              <a:ext uri="{FF2B5EF4-FFF2-40B4-BE49-F238E27FC236}">
                <a16:creationId xmlns:a16="http://schemas.microsoft.com/office/drawing/2014/main" id="{C327863D-FC7F-09B8-41FA-8F78F39099F0}"/>
              </a:ext>
            </a:extLst>
          </p:cNvPr>
          <p:cNvSpPr/>
          <p:nvPr/>
        </p:nvSpPr>
        <p:spPr>
          <a:xfrm>
            <a:off x="979228" y="413288"/>
            <a:ext cx="3136491" cy="208807"/>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FE0A3F70-B1E3-E9F1-87B3-736025691B9D}"/>
              </a:ext>
            </a:extLst>
          </p:cNvPr>
          <p:cNvSpPr/>
          <p:nvPr/>
        </p:nvSpPr>
        <p:spPr>
          <a:xfrm>
            <a:off x="7644581" y="260721"/>
            <a:ext cx="2354826" cy="240724"/>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1676EB33-17EE-49B1-2AD1-4463B5AB60CB}"/>
              </a:ext>
            </a:extLst>
          </p:cNvPr>
          <p:cNvSpPr/>
          <p:nvPr/>
        </p:nvSpPr>
        <p:spPr>
          <a:xfrm>
            <a:off x="7006712" y="6404948"/>
            <a:ext cx="2658398" cy="228600"/>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825063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1409-FD14-5624-BA5B-286EDF6B62AF}"/>
              </a:ext>
            </a:extLst>
          </p:cNvPr>
          <p:cNvSpPr>
            <a:spLocks noGrp="1"/>
          </p:cNvSpPr>
          <p:nvPr>
            <p:ph type="title"/>
          </p:nvPr>
        </p:nvSpPr>
        <p:spPr/>
        <p:txBody>
          <a:bodyPr/>
          <a:lstStyle/>
          <a:p>
            <a:r>
              <a:rPr lang="en-US" dirty="0" err="1"/>
              <a:t>Vmware</a:t>
            </a:r>
            <a:r>
              <a:rPr lang="en-US" dirty="0"/>
              <a:t> in GNS3 </a:t>
            </a:r>
            <a:endParaRPr lang="en-CA" dirty="0"/>
          </a:p>
        </p:txBody>
      </p:sp>
      <p:sp>
        <p:nvSpPr>
          <p:cNvPr id="3" name="Content Placeholder 2">
            <a:extLst>
              <a:ext uri="{FF2B5EF4-FFF2-40B4-BE49-F238E27FC236}">
                <a16:creationId xmlns:a16="http://schemas.microsoft.com/office/drawing/2014/main" id="{866FD2F3-6874-910D-673E-DEC946324050}"/>
              </a:ext>
            </a:extLst>
          </p:cNvPr>
          <p:cNvSpPr>
            <a:spLocks noGrp="1"/>
          </p:cNvSpPr>
          <p:nvPr>
            <p:ph idx="1"/>
          </p:nvPr>
        </p:nvSpPr>
        <p:spPr>
          <a:xfrm>
            <a:off x="117988" y="1825625"/>
            <a:ext cx="5407742" cy="4351338"/>
          </a:xfrm>
        </p:spPr>
        <p:txBody>
          <a:bodyPr>
            <a:normAutofit/>
          </a:bodyPr>
          <a:lstStyle/>
          <a:p>
            <a:r>
              <a:rPr lang="en-US" sz="2000" dirty="0"/>
              <a:t>This is useful for running operating systems alongside routers, switches, and other network devices in GNS3 labs.</a:t>
            </a:r>
          </a:p>
          <a:p>
            <a:r>
              <a:rPr lang="en-US" sz="2000" dirty="0"/>
              <a:t>Make sure that </a:t>
            </a:r>
            <a:r>
              <a:rPr lang="en-US" sz="2000" dirty="0" err="1"/>
              <a:t>Vmware</a:t>
            </a:r>
            <a:r>
              <a:rPr lang="en-US" sz="2000" dirty="0"/>
              <a:t> image is turn Off and take place at </a:t>
            </a:r>
            <a:r>
              <a:rPr lang="en-US" sz="2000" dirty="0" err="1"/>
              <a:t>tha</a:t>
            </a:r>
            <a:r>
              <a:rPr lang="en-US" sz="2000" dirty="0"/>
              <a:t> right path:</a:t>
            </a:r>
          </a:p>
          <a:p>
            <a:r>
              <a:rPr lang="en-CA" sz="2000" dirty="0"/>
              <a:t>C:\Users\&lt;username&gt;\Documents\Virtual Machines</a:t>
            </a:r>
          </a:p>
          <a:p>
            <a:endParaRPr lang="en-CA" sz="2000" dirty="0"/>
          </a:p>
          <a:p>
            <a:r>
              <a:rPr lang="en-CA" sz="2000" dirty="0"/>
              <a:t>For Routers:</a:t>
            </a:r>
          </a:p>
          <a:p>
            <a:r>
              <a:rPr lang="en-US" sz="2000" dirty="0"/>
              <a:t>C:\Users</a:t>
            </a:r>
            <a:r>
              <a:rPr lang="en-CA" sz="2000" dirty="0"/>
              <a:t>\&lt;username&gt;\</a:t>
            </a:r>
            <a:r>
              <a:rPr lang="en-US" sz="2000" dirty="0"/>
              <a:t>GNS3\images\IOS</a:t>
            </a:r>
            <a:endParaRPr lang="en-CA" sz="2000" dirty="0"/>
          </a:p>
        </p:txBody>
      </p:sp>
      <p:sp>
        <p:nvSpPr>
          <p:cNvPr id="4" name="Footer Placeholder 3">
            <a:extLst>
              <a:ext uri="{FF2B5EF4-FFF2-40B4-BE49-F238E27FC236}">
                <a16:creationId xmlns:a16="http://schemas.microsoft.com/office/drawing/2014/main" id="{E0E06919-DC64-B76A-C004-23E5B270C663}"/>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B1BC852A-3993-BEBA-B3C9-E7FCC1D6243E}"/>
              </a:ext>
            </a:extLst>
          </p:cNvPr>
          <p:cNvPicPr>
            <a:picLocks noChangeAspect="1"/>
          </p:cNvPicPr>
          <p:nvPr/>
        </p:nvPicPr>
        <p:blipFill>
          <a:blip r:embed="rId2"/>
          <a:srcRect l="24758" t="13620" r="24274" b="19426"/>
          <a:stretch/>
        </p:blipFill>
        <p:spPr>
          <a:xfrm>
            <a:off x="5771534" y="1674993"/>
            <a:ext cx="6213987" cy="4591664"/>
          </a:xfrm>
          <a:prstGeom prst="rect">
            <a:avLst/>
          </a:prstGeom>
        </p:spPr>
      </p:pic>
    </p:spTree>
    <p:extLst>
      <p:ext uri="{BB962C8B-B14F-4D97-AF65-F5344CB8AC3E}">
        <p14:creationId xmlns:p14="http://schemas.microsoft.com/office/powerpoint/2010/main" val="9113058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8BE0-3A16-B9D1-0EF8-162EFFF6B5F7}"/>
              </a:ext>
            </a:extLst>
          </p:cNvPr>
          <p:cNvSpPr>
            <a:spLocks noGrp="1"/>
          </p:cNvSpPr>
          <p:nvPr>
            <p:ph type="title"/>
          </p:nvPr>
        </p:nvSpPr>
        <p:spPr/>
        <p:txBody>
          <a:bodyPr/>
          <a:lstStyle/>
          <a:p>
            <a:r>
              <a:rPr lang="en-US" dirty="0"/>
              <a:t>Network Adapter</a:t>
            </a:r>
            <a:endParaRPr lang="en-CA" dirty="0"/>
          </a:p>
        </p:txBody>
      </p:sp>
      <p:sp>
        <p:nvSpPr>
          <p:cNvPr id="3" name="Content Placeholder 2">
            <a:extLst>
              <a:ext uri="{FF2B5EF4-FFF2-40B4-BE49-F238E27FC236}">
                <a16:creationId xmlns:a16="http://schemas.microsoft.com/office/drawing/2014/main" id="{7742AD33-B368-F17D-F713-6F379AA00706}"/>
              </a:ext>
            </a:extLst>
          </p:cNvPr>
          <p:cNvSpPr>
            <a:spLocks noGrp="1"/>
          </p:cNvSpPr>
          <p:nvPr>
            <p:ph idx="1"/>
          </p:nvPr>
        </p:nvSpPr>
        <p:spPr>
          <a:xfrm>
            <a:off x="838200" y="1825625"/>
            <a:ext cx="8541774" cy="4351338"/>
          </a:xfrm>
        </p:spPr>
        <p:txBody>
          <a:bodyPr>
            <a:normAutofit/>
          </a:bodyPr>
          <a:lstStyle/>
          <a:p>
            <a:r>
              <a:rPr lang="en-US" sz="2400" dirty="0"/>
              <a:t>is a hardware component or virtual interface that connects a computer or device to a network, enabling communication with other devices and access to the internet.</a:t>
            </a:r>
          </a:p>
          <a:p>
            <a:r>
              <a:rPr lang="en-CA" sz="2400" dirty="0"/>
              <a:t>Types</a:t>
            </a:r>
            <a:r>
              <a:rPr lang="en-US" sz="2400" dirty="0"/>
              <a:t>:</a:t>
            </a:r>
          </a:p>
          <a:p>
            <a:pPr lvl="1"/>
            <a:r>
              <a:rPr lang="en-CA" sz="2000" dirty="0"/>
              <a:t>Ethernet Adapter (Wired) </a:t>
            </a:r>
            <a:r>
              <a:rPr lang="en-CA" sz="2000" dirty="0">
                <a:sym typeface="Wingdings" panose="05000000000000000000" pitchFamily="2" charset="2"/>
              </a:rPr>
              <a:t> physical separate PCI/USB card.</a:t>
            </a:r>
            <a:endParaRPr lang="en-CA" sz="2000" dirty="0"/>
          </a:p>
          <a:p>
            <a:pPr lvl="1"/>
            <a:r>
              <a:rPr lang="en-CA" sz="2000" dirty="0"/>
              <a:t>Wireless Adapter (Wi-Fi)</a:t>
            </a:r>
          </a:p>
          <a:p>
            <a:pPr lvl="1"/>
            <a:r>
              <a:rPr lang="en-CA" sz="2000" dirty="0"/>
              <a:t>USB Network Adapter</a:t>
            </a:r>
          </a:p>
          <a:p>
            <a:pPr lvl="1"/>
            <a:r>
              <a:rPr lang="en-CA" sz="2000" dirty="0"/>
              <a:t>Fiber Optic Adapter</a:t>
            </a:r>
          </a:p>
          <a:p>
            <a:pPr lvl="1"/>
            <a:r>
              <a:rPr lang="en-CA" sz="2000" dirty="0"/>
              <a:t>Virtual Network Adapter </a:t>
            </a:r>
            <a:r>
              <a:rPr lang="en-CA" sz="2000" dirty="0">
                <a:sym typeface="Wingdings" panose="05000000000000000000" pitchFamily="2" charset="2"/>
              </a:rPr>
              <a:t> </a:t>
            </a:r>
            <a:r>
              <a:rPr lang="en-US" sz="2000" dirty="0">
                <a:sym typeface="Wingdings" panose="05000000000000000000" pitchFamily="2" charset="2"/>
              </a:rPr>
              <a:t>emulates a physical network interface, allowing VMs to connect to virtual or physical networks.</a:t>
            </a:r>
            <a:endParaRPr lang="en-CA" sz="2000" dirty="0"/>
          </a:p>
        </p:txBody>
      </p:sp>
      <p:sp>
        <p:nvSpPr>
          <p:cNvPr id="4" name="Footer Placeholder 3">
            <a:extLst>
              <a:ext uri="{FF2B5EF4-FFF2-40B4-BE49-F238E27FC236}">
                <a16:creationId xmlns:a16="http://schemas.microsoft.com/office/drawing/2014/main" id="{66D76909-76D8-16CB-67D1-1525A518347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green circuit board with black background&#10;&#10;Description automatically generated">
            <a:extLst>
              <a:ext uri="{FF2B5EF4-FFF2-40B4-BE49-F238E27FC236}">
                <a16:creationId xmlns:a16="http://schemas.microsoft.com/office/drawing/2014/main" id="{40D7079B-B3C8-AF84-4199-A6E6EEBD9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628315">
            <a:off x="8759943" y="668392"/>
            <a:ext cx="3665824" cy="3316698"/>
          </a:xfrm>
          <a:prstGeom prst="rect">
            <a:avLst/>
          </a:prstGeom>
        </p:spPr>
      </p:pic>
      <p:pic>
        <p:nvPicPr>
          <p:cNvPr id="8" name="Picture 7" descr="A usb stick with a black cover&#10;&#10;Description automatically generated">
            <a:extLst>
              <a:ext uri="{FF2B5EF4-FFF2-40B4-BE49-F238E27FC236}">
                <a16:creationId xmlns:a16="http://schemas.microsoft.com/office/drawing/2014/main" id="{265EED96-E069-ACEA-E49A-21770AD0F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660" y="4893673"/>
            <a:ext cx="911227" cy="1361563"/>
          </a:xfrm>
          <a:prstGeom prst="rect">
            <a:avLst/>
          </a:prstGeom>
        </p:spPr>
      </p:pic>
      <p:pic>
        <p:nvPicPr>
          <p:cNvPr id="10" name="Picture 9" descr="A black usb cable with a black cord&#10;&#10;Description automatically generated">
            <a:extLst>
              <a:ext uri="{FF2B5EF4-FFF2-40B4-BE49-F238E27FC236}">
                <a16:creationId xmlns:a16="http://schemas.microsoft.com/office/drawing/2014/main" id="{4ABCF63F-A80E-FAEC-0F6C-F3EF4726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5834" y="4306072"/>
            <a:ext cx="2185834" cy="2050278"/>
          </a:xfrm>
          <a:prstGeom prst="rect">
            <a:avLst/>
          </a:prstGeom>
        </p:spPr>
      </p:pic>
    </p:spTree>
    <p:extLst>
      <p:ext uri="{BB962C8B-B14F-4D97-AF65-F5344CB8AC3E}">
        <p14:creationId xmlns:p14="http://schemas.microsoft.com/office/powerpoint/2010/main" val="2344449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788C-521C-A9B1-43C5-8468A13C5966}"/>
              </a:ext>
            </a:extLst>
          </p:cNvPr>
          <p:cNvSpPr>
            <a:spLocks noGrp="1"/>
          </p:cNvSpPr>
          <p:nvPr>
            <p:ph type="title"/>
          </p:nvPr>
        </p:nvSpPr>
        <p:spPr/>
        <p:txBody>
          <a:bodyPr/>
          <a:lstStyle/>
          <a:p>
            <a:r>
              <a:rPr lang="en-US" dirty="0"/>
              <a:t>Wireshark </a:t>
            </a:r>
            <a:endParaRPr lang="en-CA" dirty="0"/>
          </a:p>
        </p:txBody>
      </p:sp>
      <p:pic>
        <p:nvPicPr>
          <p:cNvPr id="5" name="Picture 4">
            <a:extLst>
              <a:ext uri="{FF2B5EF4-FFF2-40B4-BE49-F238E27FC236}">
                <a16:creationId xmlns:a16="http://schemas.microsoft.com/office/drawing/2014/main" id="{2DE4FA9C-000B-77B0-E1DD-852D5536949E}"/>
              </a:ext>
            </a:extLst>
          </p:cNvPr>
          <p:cNvPicPr>
            <a:picLocks noChangeAspect="1"/>
          </p:cNvPicPr>
          <p:nvPr/>
        </p:nvPicPr>
        <p:blipFill>
          <a:blip r:embed="rId2"/>
          <a:stretch>
            <a:fillRect/>
          </a:stretch>
        </p:blipFill>
        <p:spPr>
          <a:xfrm>
            <a:off x="312103" y="2053005"/>
            <a:ext cx="11567793" cy="3052788"/>
          </a:xfrm>
          <a:prstGeom prst="rect">
            <a:avLst/>
          </a:prstGeom>
        </p:spPr>
      </p:pic>
      <p:sp>
        <p:nvSpPr>
          <p:cNvPr id="6" name="Rectangle 5">
            <a:extLst>
              <a:ext uri="{FF2B5EF4-FFF2-40B4-BE49-F238E27FC236}">
                <a16:creationId xmlns:a16="http://schemas.microsoft.com/office/drawing/2014/main" id="{137E3CE0-83BE-0FBB-B5FB-C2860FF0F9EA}"/>
              </a:ext>
            </a:extLst>
          </p:cNvPr>
          <p:cNvSpPr/>
          <p:nvPr/>
        </p:nvSpPr>
        <p:spPr>
          <a:xfrm>
            <a:off x="9266601" y="2774585"/>
            <a:ext cx="2486784" cy="1351366"/>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01B29D1A-F93E-9BF6-6C83-B86D77BFEDDB}"/>
              </a:ext>
            </a:extLst>
          </p:cNvPr>
          <p:cNvSpPr/>
          <p:nvPr/>
        </p:nvSpPr>
        <p:spPr>
          <a:xfrm>
            <a:off x="9266601" y="4116744"/>
            <a:ext cx="2486784" cy="989049"/>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Up 7">
            <a:extLst>
              <a:ext uri="{FF2B5EF4-FFF2-40B4-BE49-F238E27FC236}">
                <a16:creationId xmlns:a16="http://schemas.microsoft.com/office/drawing/2014/main" id="{1305F9FA-6BF2-E423-431F-B281BFF31905}"/>
              </a:ext>
            </a:extLst>
          </p:cNvPr>
          <p:cNvSpPr/>
          <p:nvPr/>
        </p:nvSpPr>
        <p:spPr>
          <a:xfrm>
            <a:off x="10259122" y="1690688"/>
            <a:ext cx="446049" cy="1050568"/>
          </a:xfrm>
          <a:prstGeom prs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Up 8">
            <a:extLst>
              <a:ext uri="{FF2B5EF4-FFF2-40B4-BE49-F238E27FC236}">
                <a16:creationId xmlns:a16="http://schemas.microsoft.com/office/drawing/2014/main" id="{393F7A86-D139-5F7C-063E-EF4FF035FA4A}"/>
              </a:ext>
            </a:extLst>
          </p:cNvPr>
          <p:cNvSpPr/>
          <p:nvPr/>
        </p:nvSpPr>
        <p:spPr>
          <a:xfrm flipV="1">
            <a:off x="10259121" y="5139246"/>
            <a:ext cx="446049" cy="559027"/>
          </a:xfrm>
          <a:prstGeom prs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AFB18F92-D3CE-D843-CA9D-08B9AC9EF352}"/>
              </a:ext>
            </a:extLst>
          </p:cNvPr>
          <p:cNvSpPr/>
          <p:nvPr/>
        </p:nvSpPr>
        <p:spPr>
          <a:xfrm>
            <a:off x="9327064" y="683922"/>
            <a:ext cx="2310161" cy="946389"/>
          </a:xfrm>
          <a:prstGeom prst="round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Host Scan </a:t>
            </a:r>
            <a:r>
              <a:rPr lang="en-US" dirty="0">
                <a:sym typeface="Wingdings" panose="05000000000000000000" pitchFamily="2" charset="2"/>
              </a:rPr>
              <a:t> Alive</a:t>
            </a:r>
            <a:endParaRPr lang="en-US" dirty="0"/>
          </a:p>
          <a:p>
            <a:pPr algn="ctr"/>
            <a:r>
              <a:rPr lang="en-US" dirty="0"/>
              <a:t>3-way handshake (80+ 443)</a:t>
            </a:r>
            <a:endParaRPr lang="en-CA" dirty="0"/>
          </a:p>
        </p:txBody>
      </p:sp>
      <p:sp>
        <p:nvSpPr>
          <p:cNvPr id="11" name="Rectangle: Rounded Corners 10">
            <a:extLst>
              <a:ext uri="{FF2B5EF4-FFF2-40B4-BE49-F238E27FC236}">
                <a16:creationId xmlns:a16="http://schemas.microsoft.com/office/drawing/2014/main" id="{7CE5A5B9-B4DB-0854-C762-8AFB3FD414B2}"/>
              </a:ext>
            </a:extLst>
          </p:cNvPr>
          <p:cNvSpPr/>
          <p:nvPr/>
        </p:nvSpPr>
        <p:spPr>
          <a:xfrm>
            <a:off x="9238753" y="5731726"/>
            <a:ext cx="2486784" cy="653625"/>
          </a:xfrm>
          <a:prstGeom prst="round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Port Scan </a:t>
            </a:r>
            <a:r>
              <a:rPr lang="en-US" dirty="0">
                <a:sym typeface="Wingdings" panose="05000000000000000000" pitchFamily="2" charset="2"/>
              </a:rPr>
              <a:t> Open</a:t>
            </a:r>
            <a:endParaRPr lang="en-US" dirty="0"/>
          </a:p>
          <a:p>
            <a:pPr algn="ctr"/>
            <a:r>
              <a:rPr lang="en-US" dirty="0"/>
              <a:t>3-way handshake (22)</a:t>
            </a:r>
            <a:endParaRPr lang="en-CA" dirty="0"/>
          </a:p>
        </p:txBody>
      </p:sp>
      <p:sp>
        <p:nvSpPr>
          <p:cNvPr id="3" name="Footer Placeholder 2">
            <a:extLst>
              <a:ext uri="{FF2B5EF4-FFF2-40B4-BE49-F238E27FC236}">
                <a16:creationId xmlns:a16="http://schemas.microsoft.com/office/drawing/2014/main" id="{A17E3214-BD20-EC19-A355-D97BA6179CB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8731907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A061-797D-F758-02E4-1B8FA36FFD95}"/>
              </a:ext>
            </a:extLst>
          </p:cNvPr>
          <p:cNvSpPr>
            <a:spLocks noGrp="1"/>
          </p:cNvSpPr>
          <p:nvPr>
            <p:ph type="title"/>
          </p:nvPr>
        </p:nvSpPr>
        <p:spPr/>
        <p:txBody>
          <a:bodyPr/>
          <a:lstStyle/>
          <a:p>
            <a:r>
              <a:rPr lang="en-US" dirty="0"/>
              <a:t>Network Adapter</a:t>
            </a:r>
            <a:endParaRPr lang="en-CA" dirty="0"/>
          </a:p>
        </p:txBody>
      </p:sp>
      <p:sp>
        <p:nvSpPr>
          <p:cNvPr id="3" name="Content Placeholder 2">
            <a:extLst>
              <a:ext uri="{FF2B5EF4-FFF2-40B4-BE49-F238E27FC236}">
                <a16:creationId xmlns:a16="http://schemas.microsoft.com/office/drawing/2014/main" id="{7262D6BD-BA80-7379-DB55-9A7BE20731D4}"/>
              </a:ext>
            </a:extLst>
          </p:cNvPr>
          <p:cNvSpPr>
            <a:spLocks noGrp="1"/>
          </p:cNvSpPr>
          <p:nvPr>
            <p:ph idx="1"/>
          </p:nvPr>
        </p:nvSpPr>
        <p:spPr>
          <a:xfrm>
            <a:off x="838200" y="1825625"/>
            <a:ext cx="6093542" cy="4351338"/>
          </a:xfrm>
        </p:spPr>
        <p:txBody>
          <a:bodyPr>
            <a:normAutofit/>
          </a:bodyPr>
          <a:lstStyle/>
          <a:p>
            <a:r>
              <a:rPr lang="en-CA" sz="2400" dirty="0"/>
              <a:t>Modes </a:t>
            </a:r>
          </a:p>
          <a:p>
            <a:pPr lvl="1"/>
            <a:r>
              <a:rPr lang="en-CA" sz="2000" dirty="0"/>
              <a:t>Bridged </a:t>
            </a:r>
            <a:r>
              <a:rPr lang="en-CA" sz="2000" dirty="0">
                <a:sym typeface="Wingdings" panose="05000000000000000000" pitchFamily="2" charset="2"/>
              </a:rPr>
              <a:t> </a:t>
            </a:r>
            <a:r>
              <a:rPr lang="en-US" sz="2000" dirty="0">
                <a:sym typeface="Wingdings" panose="05000000000000000000" pitchFamily="2" charset="2"/>
              </a:rPr>
              <a:t>connects directly to the physical network</a:t>
            </a:r>
            <a:endParaRPr lang="en-CA" sz="2000" dirty="0">
              <a:sym typeface="Wingdings" panose="05000000000000000000" pitchFamily="2" charset="2"/>
            </a:endParaRPr>
          </a:p>
          <a:p>
            <a:pPr lvl="1"/>
            <a:r>
              <a:rPr lang="en-CA" sz="2000" dirty="0"/>
              <a:t>NAT</a:t>
            </a:r>
            <a:r>
              <a:rPr lang="en-CA" sz="2000" dirty="0">
                <a:sym typeface="Wingdings" panose="05000000000000000000" pitchFamily="2" charset="2"/>
              </a:rPr>
              <a:t>   </a:t>
            </a:r>
            <a:r>
              <a:rPr lang="en-US" sz="2000" dirty="0">
                <a:sym typeface="Wingdings" panose="05000000000000000000" pitchFamily="2" charset="2"/>
              </a:rPr>
              <a:t>VM shares the host machine’s IP address through Network Address Translation.</a:t>
            </a:r>
          </a:p>
          <a:p>
            <a:pPr lvl="1"/>
            <a:r>
              <a:rPr lang="en-CA" sz="2000" dirty="0"/>
              <a:t>Host-Only</a:t>
            </a:r>
            <a:r>
              <a:rPr lang="en-US" sz="2000" dirty="0">
                <a:sym typeface="Wingdings" panose="05000000000000000000" pitchFamily="2" charset="2"/>
              </a:rPr>
              <a:t>   VM can only communicate with the host and other VMs in the same virtual environment.</a:t>
            </a:r>
          </a:p>
          <a:p>
            <a:pPr lvl="1"/>
            <a:r>
              <a:rPr lang="en-CA" sz="2000" dirty="0"/>
              <a:t>Internal</a:t>
            </a:r>
            <a:r>
              <a:rPr lang="en-US" sz="2000" dirty="0">
                <a:sym typeface="Wingdings" panose="05000000000000000000" pitchFamily="2" charset="2"/>
              </a:rPr>
              <a:t>  can connect only to other VMs on the same host without access to external networks.</a:t>
            </a:r>
            <a:endParaRPr lang="en-CA" sz="2000" dirty="0"/>
          </a:p>
          <a:p>
            <a:endParaRPr lang="en-CA" sz="2400" dirty="0"/>
          </a:p>
        </p:txBody>
      </p:sp>
      <p:sp>
        <p:nvSpPr>
          <p:cNvPr id="4" name="Footer Placeholder 3">
            <a:extLst>
              <a:ext uri="{FF2B5EF4-FFF2-40B4-BE49-F238E27FC236}">
                <a16:creationId xmlns:a16="http://schemas.microsoft.com/office/drawing/2014/main" id="{9489C463-4BC6-FC44-2C04-64854C22863C}"/>
              </a:ext>
            </a:extLst>
          </p:cNvPr>
          <p:cNvSpPr>
            <a:spLocks noGrp="1"/>
          </p:cNvSpPr>
          <p:nvPr>
            <p:ph type="ftr" sz="quarter" idx="11"/>
          </p:nvPr>
        </p:nvSpPr>
        <p:spPr/>
        <p:txBody>
          <a:bodyPr/>
          <a:lstStyle/>
          <a:p>
            <a:r>
              <a:rPr lang="sv-SE"/>
              <a:t>INST. : ENG.ALI BANI BAKAR &amp; ENG.Dana Al-Mahrouk</a:t>
            </a:r>
            <a:endParaRPr lang="en-CA"/>
          </a:p>
        </p:txBody>
      </p:sp>
      <p:pic>
        <p:nvPicPr>
          <p:cNvPr id="7" name="Picture 6" descr="A blue cube with arrows&#10;&#10;Description automatically generated">
            <a:extLst>
              <a:ext uri="{FF2B5EF4-FFF2-40B4-BE49-F238E27FC236}">
                <a16:creationId xmlns:a16="http://schemas.microsoft.com/office/drawing/2014/main" id="{010B2AC3-1C42-C6CE-BD8C-ECC1067AE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770" y="1560834"/>
            <a:ext cx="1183051" cy="599741"/>
          </a:xfrm>
          <a:prstGeom prst="rect">
            <a:avLst/>
          </a:prstGeom>
        </p:spPr>
      </p:pic>
      <p:pic>
        <p:nvPicPr>
          <p:cNvPr id="9" name="Picture 8" descr="A computer with a black background&#10;&#10;Description automatically generated">
            <a:extLst>
              <a:ext uri="{FF2B5EF4-FFF2-40B4-BE49-F238E27FC236}">
                <a16:creationId xmlns:a16="http://schemas.microsoft.com/office/drawing/2014/main" id="{B25D5A67-B85E-C6B0-4F58-82A951958C48}"/>
              </a:ext>
            </a:extLst>
          </p:cNvPr>
          <p:cNvPicPr>
            <a:picLocks noChangeAspect="1"/>
          </p:cNvPicPr>
          <p:nvPr/>
        </p:nvPicPr>
        <p:blipFill>
          <a:blip r:embed="rId3">
            <a:extLst>
              <a:ext uri="{28A0092B-C50C-407E-A947-70E740481C1C}">
                <a14:useLocalDpi xmlns:a14="http://schemas.microsoft.com/office/drawing/2010/main" val="0"/>
              </a:ext>
            </a:extLst>
          </a:blip>
          <a:srcRect b="37097"/>
          <a:stretch/>
        </p:blipFill>
        <p:spPr>
          <a:xfrm>
            <a:off x="7269162" y="3069896"/>
            <a:ext cx="805130" cy="614209"/>
          </a:xfrm>
          <a:prstGeom prst="rect">
            <a:avLst/>
          </a:prstGeom>
        </p:spPr>
      </p:pic>
      <p:pic>
        <p:nvPicPr>
          <p:cNvPr id="10" name="Picture 9" descr="A computer with a black background&#10;&#10;Description automatically generated">
            <a:extLst>
              <a:ext uri="{FF2B5EF4-FFF2-40B4-BE49-F238E27FC236}">
                <a16:creationId xmlns:a16="http://schemas.microsoft.com/office/drawing/2014/main" id="{F76AB77C-AEED-70E4-C918-DBA97EFA9262}"/>
              </a:ext>
            </a:extLst>
          </p:cNvPr>
          <p:cNvPicPr>
            <a:picLocks noChangeAspect="1"/>
          </p:cNvPicPr>
          <p:nvPr/>
        </p:nvPicPr>
        <p:blipFill>
          <a:blip r:embed="rId3">
            <a:extLst>
              <a:ext uri="{28A0092B-C50C-407E-A947-70E740481C1C}">
                <a14:useLocalDpi xmlns:a14="http://schemas.microsoft.com/office/drawing/2010/main" val="0"/>
              </a:ext>
            </a:extLst>
          </a:blip>
          <a:srcRect b="37097"/>
          <a:stretch/>
        </p:blipFill>
        <p:spPr>
          <a:xfrm>
            <a:off x="9690470" y="3129298"/>
            <a:ext cx="805130" cy="614209"/>
          </a:xfrm>
          <a:prstGeom prst="rect">
            <a:avLst/>
          </a:prstGeom>
        </p:spPr>
      </p:pic>
      <p:pic>
        <p:nvPicPr>
          <p:cNvPr id="11" name="Picture 10" descr="A computer with a black background&#10;&#10;Description automatically generated">
            <a:extLst>
              <a:ext uri="{FF2B5EF4-FFF2-40B4-BE49-F238E27FC236}">
                <a16:creationId xmlns:a16="http://schemas.microsoft.com/office/drawing/2014/main" id="{3546FF36-A744-14AB-4540-D924A0D9F66A}"/>
              </a:ext>
            </a:extLst>
          </p:cNvPr>
          <p:cNvPicPr>
            <a:picLocks noChangeAspect="1"/>
          </p:cNvPicPr>
          <p:nvPr/>
        </p:nvPicPr>
        <p:blipFill>
          <a:blip r:embed="rId3">
            <a:extLst>
              <a:ext uri="{28A0092B-C50C-407E-A947-70E740481C1C}">
                <a14:useLocalDpi xmlns:a14="http://schemas.microsoft.com/office/drawing/2010/main" val="0"/>
              </a:ext>
            </a:extLst>
          </a:blip>
          <a:srcRect b="37097"/>
          <a:stretch/>
        </p:blipFill>
        <p:spPr>
          <a:xfrm>
            <a:off x="8504090" y="3102204"/>
            <a:ext cx="805130" cy="614209"/>
          </a:xfrm>
          <a:prstGeom prst="rect">
            <a:avLst/>
          </a:prstGeom>
        </p:spPr>
      </p:pic>
      <p:pic>
        <p:nvPicPr>
          <p:cNvPr id="12" name="Picture 11" descr="A computer with a black background&#10;&#10;Description automatically generated">
            <a:extLst>
              <a:ext uri="{FF2B5EF4-FFF2-40B4-BE49-F238E27FC236}">
                <a16:creationId xmlns:a16="http://schemas.microsoft.com/office/drawing/2014/main" id="{C241FFE2-93EC-5A4D-AC32-F92B19D8771F}"/>
              </a:ext>
            </a:extLst>
          </p:cNvPr>
          <p:cNvPicPr>
            <a:picLocks noChangeAspect="1"/>
          </p:cNvPicPr>
          <p:nvPr/>
        </p:nvPicPr>
        <p:blipFill>
          <a:blip r:embed="rId3">
            <a:extLst>
              <a:ext uri="{28A0092B-C50C-407E-A947-70E740481C1C}">
                <a14:useLocalDpi xmlns:a14="http://schemas.microsoft.com/office/drawing/2010/main" val="0"/>
              </a:ext>
            </a:extLst>
          </a:blip>
          <a:srcRect b="37097"/>
          <a:stretch/>
        </p:blipFill>
        <p:spPr>
          <a:xfrm>
            <a:off x="10951235" y="3102204"/>
            <a:ext cx="805130" cy="614209"/>
          </a:xfrm>
          <a:prstGeom prst="rect">
            <a:avLst/>
          </a:prstGeom>
        </p:spPr>
      </p:pic>
      <p:cxnSp>
        <p:nvCxnSpPr>
          <p:cNvPr id="14" name="Straight Connector 13">
            <a:extLst>
              <a:ext uri="{FF2B5EF4-FFF2-40B4-BE49-F238E27FC236}">
                <a16:creationId xmlns:a16="http://schemas.microsoft.com/office/drawing/2014/main" id="{D88FF196-2E0B-8089-9705-EEBC34307ED7}"/>
              </a:ext>
            </a:extLst>
          </p:cNvPr>
          <p:cNvCxnSpPr>
            <a:stCxn id="9" idx="0"/>
            <a:endCxn id="7" idx="2"/>
          </p:cNvCxnSpPr>
          <p:nvPr/>
        </p:nvCxnSpPr>
        <p:spPr>
          <a:xfrm flipV="1">
            <a:off x="7671727" y="2160575"/>
            <a:ext cx="2151569" cy="90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89FFCDC-AA04-8A83-64F5-681F077E0B59}"/>
              </a:ext>
            </a:extLst>
          </p:cNvPr>
          <p:cNvCxnSpPr>
            <a:stCxn id="11" idx="0"/>
            <a:endCxn id="7" idx="2"/>
          </p:cNvCxnSpPr>
          <p:nvPr/>
        </p:nvCxnSpPr>
        <p:spPr>
          <a:xfrm flipV="1">
            <a:off x="8906655" y="2160575"/>
            <a:ext cx="916641" cy="9416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3DD3672-74AA-C1AC-D5E9-3707E3838116}"/>
              </a:ext>
            </a:extLst>
          </p:cNvPr>
          <p:cNvCxnSpPr>
            <a:stCxn id="10" idx="0"/>
            <a:endCxn id="7" idx="2"/>
          </p:cNvCxnSpPr>
          <p:nvPr/>
        </p:nvCxnSpPr>
        <p:spPr>
          <a:xfrm flipH="1" flipV="1">
            <a:off x="9823296" y="2160575"/>
            <a:ext cx="269739" cy="968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9BF9134-68AA-941A-D986-F3F09A210731}"/>
              </a:ext>
            </a:extLst>
          </p:cNvPr>
          <p:cNvCxnSpPr>
            <a:stCxn id="12" idx="0"/>
            <a:endCxn id="7" idx="2"/>
          </p:cNvCxnSpPr>
          <p:nvPr/>
        </p:nvCxnSpPr>
        <p:spPr>
          <a:xfrm flipH="1" flipV="1">
            <a:off x="9823296" y="2160575"/>
            <a:ext cx="1530504" cy="941629"/>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7C114F6-EC79-00C5-987E-8AF5C6BA4BAA}"/>
              </a:ext>
            </a:extLst>
          </p:cNvPr>
          <p:cNvSpPr txBox="1"/>
          <p:nvPr/>
        </p:nvSpPr>
        <p:spPr>
          <a:xfrm>
            <a:off x="7345786" y="3612700"/>
            <a:ext cx="552011" cy="369332"/>
          </a:xfrm>
          <a:prstGeom prst="rect">
            <a:avLst/>
          </a:prstGeom>
          <a:noFill/>
        </p:spPr>
        <p:txBody>
          <a:bodyPr wrap="none" rtlCol="0">
            <a:spAutoFit/>
          </a:bodyPr>
          <a:lstStyle/>
          <a:p>
            <a:r>
              <a:rPr lang="en-US" dirty="0"/>
              <a:t>Kali</a:t>
            </a:r>
            <a:endParaRPr lang="en-CA" dirty="0"/>
          </a:p>
        </p:txBody>
      </p:sp>
      <p:sp>
        <p:nvSpPr>
          <p:cNvPr id="22" name="TextBox 21">
            <a:extLst>
              <a:ext uri="{FF2B5EF4-FFF2-40B4-BE49-F238E27FC236}">
                <a16:creationId xmlns:a16="http://schemas.microsoft.com/office/drawing/2014/main" id="{3CA2EDC9-CE18-E02F-C5BB-07436B287DC0}"/>
              </a:ext>
            </a:extLst>
          </p:cNvPr>
          <p:cNvSpPr txBox="1"/>
          <p:nvPr/>
        </p:nvSpPr>
        <p:spPr>
          <a:xfrm>
            <a:off x="8275921" y="3654187"/>
            <a:ext cx="1272721" cy="369332"/>
          </a:xfrm>
          <a:prstGeom prst="rect">
            <a:avLst/>
          </a:prstGeom>
          <a:noFill/>
        </p:spPr>
        <p:txBody>
          <a:bodyPr wrap="none" rtlCol="0">
            <a:spAutoFit/>
          </a:bodyPr>
          <a:lstStyle/>
          <a:p>
            <a:r>
              <a:rPr lang="en-US" dirty="0"/>
              <a:t>Windows 7</a:t>
            </a:r>
            <a:endParaRPr lang="en-CA" dirty="0"/>
          </a:p>
        </p:txBody>
      </p:sp>
      <p:sp>
        <p:nvSpPr>
          <p:cNvPr id="23" name="TextBox 22">
            <a:extLst>
              <a:ext uri="{FF2B5EF4-FFF2-40B4-BE49-F238E27FC236}">
                <a16:creationId xmlns:a16="http://schemas.microsoft.com/office/drawing/2014/main" id="{3DE5B792-14DD-B6DF-029F-D0A6B66EA0E3}"/>
              </a:ext>
            </a:extLst>
          </p:cNvPr>
          <p:cNvSpPr txBox="1"/>
          <p:nvPr/>
        </p:nvSpPr>
        <p:spPr>
          <a:xfrm>
            <a:off x="9592384" y="3654187"/>
            <a:ext cx="930063" cy="369332"/>
          </a:xfrm>
          <a:prstGeom prst="rect">
            <a:avLst/>
          </a:prstGeom>
          <a:noFill/>
        </p:spPr>
        <p:txBody>
          <a:bodyPr wrap="none" rtlCol="0">
            <a:spAutoFit/>
          </a:bodyPr>
          <a:lstStyle/>
          <a:p>
            <a:r>
              <a:rPr lang="en-US" dirty="0"/>
              <a:t>Ubuntu</a:t>
            </a:r>
            <a:endParaRPr lang="en-CA" dirty="0"/>
          </a:p>
        </p:txBody>
      </p:sp>
      <p:sp>
        <p:nvSpPr>
          <p:cNvPr id="24" name="TextBox 23">
            <a:extLst>
              <a:ext uri="{FF2B5EF4-FFF2-40B4-BE49-F238E27FC236}">
                <a16:creationId xmlns:a16="http://schemas.microsoft.com/office/drawing/2014/main" id="{6F86BC13-B17C-6A3C-D12A-77A71A5A2AC6}"/>
              </a:ext>
            </a:extLst>
          </p:cNvPr>
          <p:cNvSpPr txBox="1"/>
          <p:nvPr/>
        </p:nvSpPr>
        <p:spPr>
          <a:xfrm>
            <a:off x="10522447" y="3654187"/>
            <a:ext cx="1678473" cy="369332"/>
          </a:xfrm>
          <a:prstGeom prst="rect">
            <a:avLst/>
          </a:prstGeom>
          <a:noFill/>
        </p:spPr>
        <p:txBody>
          <a:bodyPr wrap="none" rtlCol="0">
            <a:spAutoFit/>
          </a:bodyPr>
          <a:lstStyle/>
          <a:p>
            <a:r>
              <a:rPr lang="en-US" dirty="0" err="1"/>
              <a:t>Metasploitable</a:t>
            </a:r>
            <a:endParaRPr lang="en-CA" dirty="0"/>
          </a:p>
        </p:txBody>
      </p:sp>
      <p:sp>
        <p:nvSpPr>
          <p:cNvPr id="28" name="TextBox 27">
            <a:extLst>
              <a:ext uri="{FF2B5EF4-FFF2-40B4-BE49-F238E27FC236}">
                <a16:creationId xmlns:a16="http://schemas.microsoft.com/office/drawing/2014/main" id="{317E9D94-E693-CBCE-0CDE-660A7CEEC807}"/>
              </a:ext>
            </a:extLst>
          </p:cNvPr>
          <p:cNvSpPr txBox="1"/>
          <p:nvPr/>
        </p:nvSpPr>
        <p:spPr>
          <a:xfrm>
            <a:off x="9031873" y="914503"/>
            <a:ext cx="1604350" cy="646331"/>
          </a:xfrm>
          <a:prstGeom prst="rect">
            <a:avLst/>
          </a:prstGeom>
          <a:noFill/>
        </p:spPr>
        <p:txBody>
          <a:bodyPr wrap="none" rtlCol="0">
            <a:spAutoFit/>
          </a:bodyPr>
          <a:lstStyle/>
          <a:p>
            <a:pPr algn="ctr"/>
            <a:r>
              <a:rPr lang="en-US" dirty="0"/>
              <a:t>Virtual Switch </a:t>
            </a:r>
          </a:p>
          <a:p>
            <a:pPr algn="ctr"/>
            <a:r>
              <a:rPr lang="en-US" dirty="0"/>
              <a:t>in VMware</a:t>
            </a:r>
            <a:endParaRPr lang="en-CA" dirty="0"/>
          </a:p>
        </p:txBody>
      </p:sp>
      <p:sp>
        <p:nvSpPr>
          <p:cNvPr id="29" name="TextBox 28">
            <a:extLst>
              <a:ext uri="{FF2B5EF4-FFF2-40B4-BE49-F238E27FC236}">
                <a16:creationId xmlns:a16="http://schemas.microsoft.com/office/drawing/2014/main" id="{2B1F3589-B9FB-C939-8113-6F526F94FB22}"/>
              </a:ext>
            </a:extLst>
          </p:cNvPr>
          <p:cNvSpPr txBox="1"/>
          <p:nvPr/>
        </p:nvSpPr>
        <p:spPr>
          <a:xfrm>
            <a:off x="11086961" y="3963726"/>
            <a:ext cx="620683" cy="369332"/>
          </a:xfrm>
          <a:prstGeom prst="rect">
            <a:avLst/>
          </a:prstGeom>
          <a:noFill/>
        </p:spPr>
        <p:txBody>
          <a:bodyPr wrap="none" rtlCol="0">
            <a:spAutoFit/>
          </a:bodyPr>
          <a:lstStyle/>
          <a:p>
            <a:r>
              <a:rPr lang="en-US" dirty="0"/>
              <a:t>.131</a:t>
            </a:r>
            <a:endParaRPr lang="en-CA" dirty="0"/>
          </a:p>
        </p:txBody>
      </p:sp>
      <p:sp>
        <p:nvSpPr>
          <p:cNvPr id="30" name="TextBox 29">
            <a:extLst>
              <a:ext uri="{FF2B5EF4-FFF2-40B4-BE49-F238E27FC236}">
                <a16:creationId xmlns:a16="http://schemas.microsoft.com/office/drawing/2014/main" id="{DB1F96AC-651F-729D-BC79-3C48BEE7CD6A}"/>
              </a:ext>
            </a:extLst>
          </p:cNvPr>
          <p:cNvSpPr txBox="1"/>
          <p:nvPr/>
        </p:nvSpPr>
        <p:spPr>
          <a:xfrm>
            <a:off x="8873688" y="2128267"/>
            <a:ext cx="1920719" cy="369332"/>
          </a:xfrm>
          <a:prstGeom prst="rect">
            <a:avLst/>
          </a:prstGeom>
          <a:noFill/>
        </p:spPr>
        <p:txBody>
          <a:bodyPr wrap="none" rtlCol="0">
            <a:spAutoFit/>
          </a:bodyPr>
          <a:lstStyle/>
          <a:p>
            <a:r>
              <a:rPr lang="en-US" dirty="0"/>
              <a:t>NID: 192.168.186</a:t>
            </a:r>
            <a:endParaRPr lang="en-CA" dirty="0"/>
          </a:p>
        </p:txBody>
      </p:sp>
      <p:sp>
        <p:nvSpPr>
          <p:cNvPr id="31" name="TextBox 30">
            <a:extLst>
              <a:ext uri="{FF2B5EF4-FFF2-40B4-BE49-F238E27FC236}">
                <a16:creationId xmlns:a16="http://schemas.microsoft.com/office/drawing/2014/main" id="{E3CAF278-51F0-7606-0961-42CD9F4CECE7}"/>
              </a:ext>
            </a:extLst>
          </p:cNvPr>
          <p:cNvSpPr txBox="1"/>
          <p:nvPr/>
        </p:nvSpPr>
        <p:spPr>
          <a:xfrm>
            <a:off x="7296247" y="3888068"/>
            <a:ext cx="620683" cy="369332"/>
          </a:xfrm>
          <a:prstGeom prst="rect">
            <a:avLst/>
          </a:prstGeom>
          <a:noFill/>
        </p:spPr>
        <p:txBody>
          <a:bodyPr wrap="none" rtlCol="0">
            <a:spAutoFit/>
          </a:bodyPr>
          <a:lstStyle/>
          <a:p>
            <a:r>
              <a:rPr lang="en-US" dirty="0"/>
              <a:t>.134</a:t>
            </a:r>
            <a:endParaRPr lang="en-CA" dirty="0"/>
          </a:p>
        </p:txBody>
      </p:sp>
      <p:sp>
        <p:nvSpPr>
          <p:cNvPr id="32" name="TextBox 31">
            <a:extLst>
              <a:ext uri="{FF2B5EF4-FFF2-40B4-BE49-F238E27FC236}">
                <a16:creationId xmlns:a16="http://schemas.microsoft.com/office/drawing/2014/main" id="{E62E7927-6CE6-7853-E390-7F90063CBD03}"/>
              </a:ext>
            </a:extLst>
          </p:cNvPr>
          <p:cNvSpPr txBox="1"/>
          <p:nvPr/>
        </p:nvSpPr>
        <p:spPr>
          <a:xfrm>
            <a:off x="8528772" y="3890428"/>
            <a:ext cx="620683" cy="369332"/>
          </a:xfrm>
          <a:prstGeom prst="rect">
            <a:avLst/>
          </a:prstGeom>
          <a:noFill/>
        </p:spPr>
        <p:txBody>
          <a:bodyPr wrap="none" rtlCol="0">
            <a:spAutoFit/>
          </a:bodyPr>
          <a:lstStyle/>
          <a:p>
            <a:r>
              <a:rPr lang="en-US" dirty="0"/>
              <a:t>.133</a:t>
            </a:r>
            <a:endParaRPr lang="en-CA" dirty="0"/>
          </a:p>
        </p:txBody>
      </p:sp>
      <p:sp>
        <p:nvSpPr>
          <p:cNvPr id="33" name="TextBox 32">
            <a:extLst>
              <a:ext uri="{FF2B5EF4-FFF2-40B4-BE49-F238E27FC236}">
                <a16:creationId xmlns:a16="http://schemas.microsoft.com/office/drawing/2014/main" id="{2EA84497-6062-9EFA-D06B-7F2DC1582911}"/>
              </a:ext>
            </a:extLst>
          </p:cNvPr>
          <p:cNvSpPr txBox="1"/>
          <p:nvPr/>
        </p:nvSpPr>
        <p:spPr>
          <a:xfrm>
            <a:off x="9734666" y="3889945"/>
            <a:ext cx="620683" cy="369332"/>
          </a:xfrm>
          <a:prstGeom prst="rect">
            <a:avLst/>
          </a:prstGeom>
          <a:noFill/>
        </p:spPr>
        <p:txBody>
          <a:bodyPr wrap="none" rtlCol="0">
            <a:spAutoFit/>
          </a:bodyPr>
          <a:lstStyle/>
          <a:p>
            <a:r>
              <a:rPr lang="en-US" dirty="0"/>
              <a:t>.128</a:t>
            </a:r>
            <a:endParaRPr lang="en-CA" dirty="0"/>
          </a:p>
        </p:txBody>
      </p:sp>
    </p:spTree>
    <p:extLst>
      <p:ext uri="{BB962C8B-B14F-4D97-AF65-F5344CB8AC3E}">
        <p14:creationId xmlns:p14="http://schemas.microsoft.com/office/powerpoint/2010/main" val="39342246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8423C-A819-36B2-3B8C-ED6142AF9331}"/>
              </a:ext>
            </a:extLst>
          </p:cNvPr>
          <p:cNvSpPr>
            <a:spLocks noGrp="1"/>
          </p:cNvSpPr>
          <p:nvPr>
            <p:ph type="title"/>
          </p:nvPr>
        </p:nvSpPr>
        <p:spPr/>
        <p:txBody>
          <a:bodyPr/>
          <a:lstStyle/>
          <a:p>
            <a:r>
              <a:rPr lang="en-US" dirty="0"/>
              <a:t>John</a:t>
            </a:r>
            <a:endParaRPr lang="en-CA" dirty="0"/>
          </a:p>
        </p:txBody>
      </p:sp>
      <p:sp>
        <p:nvSpPr>
          <p:cNvPr id="3" name="Content Placeholder 2">
            <a:extLst>
              <a:ext uri="{FF2B5EF4-FFF2-40B4-BE49-F238E27FC236}">
                <a16:creationId xmlns:a16="http://schemas.microsoft.com/office/drawing/2014/main" id="{6D108D50-372C-DFCB-1C0B-A2C4C6A7225A}"/>
              </a:ext>
            </a:extLst>
          </p:cNvPr>
          <p:cNvSpPr>
            <a:spLocks noGrp="1"/>
          </p:cNvSpPr>
          <p:nvPr>
            <p:ph idx="1"/>
          </p:nvPr>
        </p:nvSpPr>
        <p:spPr/>
        <p:txBody>
          <a:bodyPr/>
          <a:lstStyle/>
          <a:p>
            <a:r>
              <a:rPr lang="en-US" sz="1600" dirty="0">
                <a:latin typeface="Consolas" panose="020B0609020204030204" pitchFamily="49" charset="0"/>
              </a:rPr>
              <a:t>is a popular open-source password cracking tool primarily used for password recovery and security testing. It works by performing brute force attacks, dictionary attacks, or hybrid attacks on password hashes to reveal the plaintext passwords.</a:t>
            </a:r>
          </a:p>
          <a:p>
            <a:r>
              <a:rPr lang="en-US" sz="1600" dirty="0" err="1">
                <a:latin typeface="Consolas" panose="020B0609020204030204" pitchFamily="49" charset="0"/>
              </a:rPr>
              <a:t>sudo</a:t>
            </a:r>
            <a:r>
              <a:rPr lang="en-US" sz="1600" dirty="0">
                <a:latin typeface="Consolas" panose="020B0609020204030204" pitchFamily="49" charset="0"/>
              </a:rPr>
              <a:t> </a:t>
            </a:r>
            <a:r>
              <a:rPr lang="en-US" sz="1600" dirty="0" err="1">
                <a:latin typeface="Consolas" panose="020B0609020204030204" pitchFamily="49" charset="0"/>
              </a:rPr>
              <a:t>gzip</a:t>
            </a:r>
            <a:r>
              <a:rPr lang="en-US" sz="1600" dirty="0">
                <a:latin typeface="Consolas" panose="020B0609020204030204" pitchFamily="49" charset="0"/>
              </a:rPr>
              <a:t> -d /</a:t>
            </a:r>
            <a:r>
              <a:rPr lang="en-US" sz="1600" dirty="0" err="1">
                <a:latin typeface="Consolas" panose="020B0609020204030204" pitchFamily="49" charset="0"/>
              </a:rPr>
              <a:t>usr</a:t>
            </a:r>
            <a:r>
              <a:rPr lang="en-US" sz="1600" dirty="0">
                <a:latin typeface="Consolas" panose="020B0609020204030204" pitchFamily="49" charset="0"/>
              </a:rPr>
              <a:t>/share/wordlists/rockyou.txt.gz</a:t>
            </a:r>
          </a:p>
          <a:p>
            <a:r>
              <a:rPr lang="en-US" sz="1600" dirty="0">
                <a:latin typeface="Consolas" panose="020B0609020204030204" pitchFamily="49" charset="0"/>
              </a:rPr>
              <a:t>touch password.txt</a:t>
            </a:r>
          </a:p>
          <a:p>
            <a:r>
              <a:rPr lang="en-US" sz="1600" dirty="0">
                <a:latin typeface="Consolas" panose="020B0609020204030204" pitchFamily="49" charset="0"/>
              </a:rPr>
              <a:t>kali </a:t>
            </a:r>
            <a:r>
              <a:rPr lang="en-US" sz="1600" dirty="0">
                <a:latin typeface="Consolas" panose="020B0609020204030204" pitchFamily="49" charset="0"/>
                <a:sym typeface="Wingdings" panose="05000000000000000000" pitchFamily="2" charset="2"/>
              </a:rPr>
              <a:t> </a:t>
            </a:r>
            <a:r>
              <a:rPr lang="en-US" sz="1600" dirty="0">
                <a:latin typeface="Consolas" panose="020B0609020204030204" pitchFamily="49" charset="0"/>
              </a:rPr>
              <a:t>d6ca3fd0c3a3b462ff2b83436dda495e</a:t>
            </a:r>
          </a:p>
          <a:p>
            <a:r>
              <a:rPr lang="en-US" sz="1600" dirty="0">
                <a:latin typeface="Consolas" panose="020B0609020204030204" pitchFamily="49" charset="0"/>
              </a:rPr>
              <a:t>pass </a:t>
            </a:r>
            <a:r>
              <a:rPr lang="en-US" sz="1600" dirty="0">
                <a:latin typeface="Consolas" panose="020B0609020204030204" pitchFamily="49" charset="0"/>
                <a:sym typeface="Wingdings" panose="05000000000000000000" pitchFamily="2" charset="2"/>
              </a:rPr>
              <a:t> </a:t>
            </a:r>
            <a:r>
              <a:rPr lang="en-US" sz="1600" dirty="0">
                <a:latin typeface="Consolas" panose="020B0609020204030204" pitchFamily="49" charset="0"/>
              </a:rPr>
              <a:t>1a1dc91c907325c69271ddf0c944bc72</a:t>
            </a:r>
          </a:p>
          <a:p>
            <a:r>
              <a:rPr lang="en-US" sz="1600" dirty="0">
                <a:latin typeface="Consolas" panose="020B0609020204030204" pitchFamily="49" charset="0"/>
              </a:rPr>
              <a:t>123 </a:t>
            </a:r>
            <a:r>
              <a:rPr lang="en-US" sz="1600" dirty="0">
                <a:latin typeface="Consolas" panose="020B0609020204030204" pitchFamily="49" charset="0"/>
                <a:sym typeface="Wingdings" panose="05000000000000000000" pitchFamily="2" charset="2"/>
              </a:rPr>
              <a:t>  </a:t>
            </a:r>
            <a:r>
              <a:rPr lang="en-US" sz="1600" dirty="0">
                <a:latin typeface="Consolas" panose="020B0609020204030204" pitchFamily="49" charset="0"/>
              </a:rPr>
              <a:t>202cb962ac59075b964b07152d234b70</a:t>
            </a:r>
          </a:p>
          <a:p>
            <a:r>
              <a:rPr lang="en-US" sz="1600" dirty="0">
                <a:latin typeface="Consolas" panose="020B0609020204030204" pitchFamily="49" charset="0"/>
              </a:rPr>
              <a:t>john --format=Raw-MD5 --wordlist=/</a:t>
            </a:r>
            <a:r>
              <a:rPr lang="en-US" sz="1600" dirty="0" err="1">
                <a:latin typeface="Consolas" panose="020B0609020204030204" pitchFamily="49" charset="0"/>
              </a:rPr>
              <a:t>usr</a:t>
            </a:r>
            <a:r>
              <a:rPr lang="en-US" sz="1600" dirty="0">
                <a:latin typeface="Consolas" panose="020B0609020204030204" pitchFamily="49" charset="0"/>
              </a:rPr>
              <a:t>/share/wordlists/rockyou.txt password.txt</a:t>
            </a:r>
          </a:p>
          <a:p>
            <a:r>
              <a:rPr lang="en-US" sz="1600" dirty="0">
                <a:latin typeface="Consolas" panose="020B0609020204030204" pitchFamily="49" charset="0"/>
              </a:rPr>
              <a:t>rm -r .john</a:t>
            </a:r>
          </a:p>
          <a:p>
            <a:endParaRPr lang="en-US" sz="1600" dirty="0">
              <a:latin typeface="Consolas" panose="020B0609020204030204" pitchFamily="49" charset="0"/>
            </a:endParaRPr>
          </a:p>
          <a:p>
            <a:endParaRPr lang="en-CA" dirty="0"/>
          </a:p>
        </p:txBody>
      </p:sp>
      <p:sp>
        <p:nvSpPr>
          <p:cNvPr id="4" name="Footer Placeholder 3">
            <a:extLst>
              <a:ext uri="{FF2B5EF4-FFF2-40B4-BE49-F238E27FC236}">
                <a16:creationId xmlns:a16="http://schemas.microsoft.com/office/drawing/2014/main" id="{A3B890E6-D689-9E31-6247-12BAD3789421}"/>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white silhouette of a person wearing a top hat&#10;&#10;Description automatically generated">
            <a:extLst>
              <a:ext uri="{FF2B5EF4-FFF2-40B4-BE49-F238E27FC236}">
                <a16:creationId xmlns:a16="http://schemas.microsoft.com/office/drawing/2014/main" id="{E29FF62F-D304-1796-912E-CEBAE1D9A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154" y="230188"/>
            <a:ext cx="1325563" cy="1325563"/>
          </a:xfrm>
          <a:prstGeom prst="rect">
            <a:avLst/>
          </a:prstGeom>
        </p:spPr>
      </p:pic>
    </p:spTree>
    <p:extLst>
      <p:ext uri="{BB962C8B-B14F-4D97-AF65-F5344CB8AC3E}">
        <p14:creationId xmlns:p14="http://schemas.microsoft.com/office/powerpoint/2010/main" val="35762671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F475330-ECB7-9A5D-53BA-FE1C3F417459}"/>
              </a:ext>
            </a:extLst>
          </p:cNvPr>
          <p:cNvSpPr/>
          <p:nvPr/>
        </p:nvSpPr>
        <p:spPr>
          <a:xfrm>
            <a:off x="8153400" y="1938129"/>
            <a:ext cx="3873484" cy="4418221"/>
          </a:xfrm>
          <a:prstGeom prst="rect">
            <a:avLst/>
          </a:prstGeom>
          <a:solidFill>
            <a:srgbClr val="18340E"/>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E9B03587-DEC9-EE42-4D08-095C4672392C}"/>
              </a:ext>
            </a:extLst>
          </p:cNvPr>
          <p:cNvSpPr/>
          <p:nvPr/>
        </p:nvSpPr>
        <p:spPr>
          <a:xfrm>
            <a:off x="4184106" y="1938129"/>
            <a:ext cx="3873484" cy="4418221"/>
          </a:xfrm>
          <a:prstGeom prst="rect">
            <a:avLst/>
          </a:prstGeom>
          <a:solidFill>
            <a:schemeClr val="accent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67DE6E66-9874-A8EC-A27A-4B1E0C1DD007}"/>
              </a:ext>
            </a:extLst>
          </p:cNvPr>
          <p:cNvSpPr>
            <a:spLocks noGrp="1"/>
          </p:cNvSpPr>
          <p:nvPr>
            <p:ph type="title"/>
          </p:nvPr>
        </p:nvSpPr>
        <p:spPr/>
        <p:txBody>
          <a:bodyPr>
            <a:normAutofit/>
          </a:bodyPr>
          <a:lstStyle/>
          <a:p>
            <a:r>
              <a:rPr lang="en-CA" sz="4000" dirty="0"/>
              <a:t>Brute Force, Dictionary, and Rule-based Attack </a:t>
            </a:r>
          </a:p>
        </p:txBody>
      </p:sp>
      <p:sp>
        <p:nvSpPr>
          <p:cNvPr id="4" name="Footer Placeholder 3">
            <a:extLst>
              <a:ext uri="{FF2B5EF4-FFF2-40B4-BE49-F238E27FC236}">
                <a16:creationId xmlns:a16="http://schemas.microsoft.com/office/drawing/2014/main" id="{1F73DB36-E7C8-696F-7E80-4D5D97FEB3E7}"/>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4">
            <a:extLst>
              <a:ext uri="{FF2B5EF4-FFF2-40B4-BE49-F238E27FC236}">
                <a16:creationId xmlns:a16="http://schemas.microsoft.com/office/drawing/2014/main" id="{340D2350-7E9F-9773-00F0-A121065730F1}"/>
              </a:ext>
            </a:extLst>
          </p:cNvPr>
          <p:cNvSpPr/>
          <p:nvPr/>
        </p:nvSpPr>
        <p:spPr>
          <a:xfrm>
            <a:off x="214812" y="1938130"/>
            <a:ext cx="3873484" cy="4418221"/>
          </a:xfrm>
          <a:prstGeom prst="rect">
            <a:avLst/>
          </a:prstGeom>
          <a:solidFill>
            <a:schemeClr val="accent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D196B76-EFEE-92BD-64C4-295ADECDEC61}"/>
              </a:ext>
            </a:extLst>
          </p:cNvPr>
          <p:cNvSpPr/>
          <p:nvPr/>
        </p:nvSpPr>
        <p:spPr>
          <a:xfrm>
            <a:off x="692158" y="2062369"/>
            <a:ext cx="2918791" cy="646043"/>
          </a:xfrm>
          <a:prstGeom prst="rect">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a:solidFill>
                  <a:schemeClr val="bg1"/>
                </a:solidFill>
              </a:rPr>
              <a:t>Brute Force Attack</a:t>
            </a:r>
          </a:p>
        </p:txBody>
      </p:sp>
      <p:sp>
        <p:nvSpPr>
          <p:cNvPr id="8" name="Rectangle 7">
            <a:extLst>
              <a:ext uri="{FF2B5EF4-FFF2-40B4-BE49-F238E27FC236}">
                <a16:creationId xmlns:a16="http://schemas.microsoft.com/office/drawing/2014/main" id="{0CB87873-B7E4-3181-83E6-97B95819641E}"/>
              </a:ext>
            </a:extLst>
          </p:cNvPr>
          <p:cNvSpPr/>
          <p:nvPr/>
        </p:nvSpPr>
        <p:spPr>
          <a:xfrm>
            <a:off x="4644752" y="2062368"/>
            <a:ext cx="2902495" cy="646043"/>
          </a:xfrm>
          <a:prstGeom prst="rect">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a:solidFill>
                  <a:schemeClr val="bg1"/>
                </a:solidFill>
              </a:rPr>
              <a:t>Dictionary Attack</a:t>
            </a:r>
          </a:p>
        </p:txBody>
      </p:sp>
      <p:sp>
        <p:nvSpPr>
          <p:cNvPr id="10" name="Rectangle 9">
            <a:extLst>
              <a:ext uri="{FF2B5EF4-FFF2-40B4-BE49-F238E27FC236}">
                <a16:creationId xmlns:a16="http://schemas.microsoft.com/office/drawing/2014/main" id="{494E8B2D-1399-E793-260F-A4C5527D6C09}"/>
              </a:ext>
            </a:extLst>
          </p:cNvPr>
          <p:cNvSpPr/>
          <p:nvPr/>
        </p:nvSpPr>
        <p:spPr>
          <a:xfrm>
            <a:off x="8614942" y="2062367"/>
            <a:ext cx="2950400" cy="64604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Rule-based Attack</a:t>
            </a:r>
            <a:endParaRPr lang="en-CA" dirty="0">
              <a:solidFill>
                <a:schemeClr val="bg1"/>
              </a:solidFill>
            </a:endParaRPr>
          </a:p>
        </p:txBody>
      </p:sp>
      <p:sp>
        <p:nvSpPr>
          <p:cNvPr id="11" name="TextBox 10">
            <a:extLst>
              <a:ext uri="{FF2B5EF4-FFF2-40B4-BE49-F238E27FC236}">
                <a16:creationId xmlns:a16="http://schemas.microsoft.com/office/drawing/2014/main" id="{5AD5B4DC-199F-F846-3BC3-788B60166FD0}"/>
              </a:ext>
            </a:extLst>
          </p:cNvPr>
          <p:cNvSpPr txBox="1"/>
          <p:nvPr/>
        </p:nvSpPr>
        <p:spPr>
          <a:xfrm>
            <a:off x="380584" y="2867438"/>
            <a:ext cx="3541937" cy="2308324"/>
          </a:xfrm>
          <a:prstGeom prst="rect">
            <a:avLst/>
          </a:prstGeom>
          <a:noFill/>
        </p:spPr>
        <p:txBody>
          <a:bodyPr wrap="square" rtlCol="0">
            <a:spAutoFit/>
          </a:bodyPr>
          <a:lstStyle/>
          <a:p>
            <a:r>
              <a:rPr lang="en-US" dirty="0"/>
              <a:t>by systematically attempting all possible combinations of passwords until the correct one is found.</a:t>
            </a:r>
          </a:p>
          <a:p>
            <a:endParaRPr lang="en-US" dirty="0"/>
          </a:p>
          <a:p>
            <a:r>
              <a:rPr lang="en-US" dirty="0"/>
              <a:t>Trying every possible combination of characters (e.g., a-z, A-Z, 0-9, special characters).</a:t>
            </a:r>
            <a:endParaRPr lang="en-CA" dirty="0"/>
          </a:p>
        </p:txBody>
      </p:sp>
      <p:sp>
        <p:nvSpPr>
          <p:cNvPr id="12" name="TextBox 11">
            <a:extLst>
              <a:ext uri="{FF2B5EF4-FFF2-40B4-BE49-F238E27FC236}">
                <a16:creationId xmlns:a16="http://schemas.microsoft.com/office/drawing/2014/main" id="{0B60542E-2908-B66C-CC1E-3741364AE8A0}"/>
              </a:ext>
            </a:extLst>
          </p:cNvPr>
          <p:cNvSpPr txBox="1"/>
          <p:nvPr/>
        </p:nvSpPr>
        <p:spPr>
          <a:xfrm>
            <a:off x="4356384" y="2867438"/>
            <a:ext cx="3797016" cy="2308324"/>
          </a:xfrm>
          <a:prstGeom prst="rect">
            <a:avLst/>
          </a:prstGeom>
          <a:noFill/>
        </p:spPr>
        <p:txBody>
          <a:bodyPr wrap="square" rtlCol="0">
            <a:spAutoFit/>
          </a:bodyPr>
          <a:lstStyle/>
          <a:p>
            <a:r>
              <a:rPr lang="en-US" dirty="0"/>
              <a:t>relies on using a predefined list of words to guess passwords.</a:t>
            </a:r>
          </a:p>
          <a:p>
            <a:endParaRPr lang="en-US" dirty="0"/>
          </a:p>
          <a:p>
            <a:r>
              <a:rPr lang="en-CA" dirty="0"/>
              <a:t>Common passwords</a:t>
            </a:r>
            <a:r>
              <a:rPr lang="en-US" dirty="0"/>
              <a:t>:</a:t>
            </a:r>
          </a:p>
          <a:p>
            <a:r>
              <a:rPr lang="en-CA" dirty="0"/>
              <a:t>(like "123456" or "password“)</a:t>
            </a:r>
            <a:endParaRPr lang="en-US" dirty="0"/>
          </a:p>
          <a:p>
            <a:endParaRPr lang="en-US" dirty="0"/>
          </a:p>
          <a:p>
            <a:r>
              <a:rPr lang="en-US" dirty="0"/>
              <a:t>Variations of words</a:t>
            </a:r>
          </a:p>
          <a:p>
            <a:r>
              <a:rPr lang="en-US" dirty="0"/>
              <a:t>(like "password1," "Password123").</a:t>
            </a:r>
            <a:endParaRPr lang="en-CA" dirty="0"/>
          </a:p>
        </p:txBody>
      </p:sp>
      <p:sp>
        <p:nvSpPr>
          <p:cNvPr id="15" name="Rectangle: Rounded Corners 14">
            <a:extLst>
              <a:ext uri="{FF2B5EF4-FFF2-40B4-BE49-F238E27FC236}">
                <a16:creationId xmlns:a16="http://schemas.microsoft.com/office/drawing/2014/main" id="{27F791E6-4EC5-4B05-C961-FF76C415B925}"/>
              </a:ext>
            </a:extLst>
          </p:cNvPr>
          <p:cNvSpPr/>
          <p:nvPr/>
        </p:nvSpPr>
        <p:spPr>
          <a:xfrm>
            <a:off x="540026" y="5334787"/>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aaa</a:t>
            </a:r>
          </a:p>
        </p:txBody>
      </p:sp>
      <p:sp>
        <p:nvSpPr>
          <p:cNvPr id="17" name="Rectangle: Rounded Corners 16">
            <a:extLst>
              <a:ext uri="{FF2B5EF4-FFF2-40B4-BE49-F238E27FC236}">
                <a16:creationId xmlns:a16="http://schemas.microsoft.com/office/drawing/2014/main" id="{50A32847-A9AF-021B-E0A5-8C903713C46A}"/>
              </a:ext>
            </a:extLst>
          </p:cNvPr>
          <p:cNvSpPr/>
          <p:nvPr/>
        </p:nvSpPr>
        <p:spPr>
          <a:xfrm>
            <a:off x="1199234" y="5334787"/>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atin typeface="Consolas" panose="020B0609020204030204" pitchFamily="49" charset="0"/>
              </a:rPr>
              <a:t>aab</a:t>
            </a:r>
            <a:endParaRPr lang="en-US" sz="1600" dirty="0">
              <a:latin typeface="Consolas" panose="020B0609020204030204" pitchFamily="49" charset="0"/>
            </a:endParaRPr>
          </a:p>
        </p:txBody>
      </p:sp>
      <p:sp>
        <p:nvSpPr>
          <p:cNvPr id="18" name="Rectangle: Rounded Corners 17">
            <a:extLst>
              <a:ext uri="{FF2B5EF4-FFF2-40B4-BE49-F238E27FC236}">
                <a16:creationId xmlns:a16="http://schemas.microsoft.com/office/drawing/2014/main" id="{72980147-A2B0-90AD-304A-BEE0F33E8947}"/>
              </a:ext>
            </a:extLst>
          </p:cNvPr>
          <p:cNvSpPr/>
          <p:nvPr/>
        </p:nvSpPr>
        <p:spPr>
          <a:xfrm>
            <a:off x="1858442" y="5336565"/>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atin typeface="Consolas" panose="020B0609020204030204" pitchFamily="49" charset="0"/>
              </a:rPr>
              <a:t>aac</a:t>
            </a:r>
            <a:endParaRPr lang="en-US" sz="1600" dirty="0">
              <a:latin typeface="Consolas" panose="020B0609020204030204" pitchFamily="49" charset="0"/>
            </a:endParaRPr>
          </a:p>
        </p:txBody>
      </p:sp>
      <p:sp>
        <p:nvSpPr>
          <p:cNvPr id="19" name="Rectangle: Rounded Corners 18">
            <a:extLst>
              <a:ext uri="{FF2B5EF4-FFF2-40B4-BE49-F238E27FC236}">
                <a16:creationId xmlns:a16="http://schemas.microsoft.com/office/drawing/2014/main" id="{6FEEC7FA-274D-E0B7-3700-00BF3A1A8119}"/>
              </a:ext>
            </a:extLst>
          </p:cNvPr>
          <p:cNvSpPr/>
          <p:nvPr/>
        </p:nvSpPr>
        <p:spPr>
          <a:xfrm>
            <a:off x="2517650" y="5334787"/>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atin typeface="Consolas" panose="020B0609020204030204" pitchFamily="49" charset="0"/>
              </a:rPr>
              <a:t>aad</a:t>
            </a:r>
            <a:endParaRPr lang="en-US" sz="1600" dirty="0">
              <a:latin typeface="Consolas" panose="020B0609020204030204" pitchFamily="49" charset="0"/>
            </a:endParaRPr>
          </a:p>
        </p:txBody>
      </p:sp>
      <p:sp>
        <p:nvSpPr>
          <p:cNvPr id="20" name="Rectangle: Rounded Corners 19">
            <a:extLst>
              <a:ext uri="{FF2B5EF4-FFF2-40B4-BE49-F238E27FC236}">
                <a16:creationId xmlns:a16="http://schemas.microsoft.com/office/drawing/2014/main" id="{ADD3135C-CA7C-F761-9FE5-840602B22502}"/>
              </a:ext>
            </a:extLst>
          </p:cNvPr>
          <p:cNvSpPr/>
          <p:nvPr/>
        </p:nvSpPr>
        <p:spPr>
          <a:xfrm>
            <a:off x="3176858" y="5334787"/>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a:t>
            </a:r>
          </a:p>
        </p:txBody>
      </p:sp>
      <p:sp>
        <p:nvSpPr>
          <p:cNvPr id="21" name="Rectangle: Rounded Corners 20">
            <a:extLst>
              <a:ext uri="{FF2B5EF4-FFF2-40B4-BE49-F238E27FC236}">
                <a16:creationId xmlns:a16="http://schemas.microsoft.com/office/drawing/2014/main" id="{9ED36D5C-5A79-68DD-F282-32E1B773E270}"/>
              </a:ext>
            </a:extLst>
          </p:cNvPr>
          <p:cNvSpPr/>
          <p:nvPr/>
        </p:nvSpPr>
        <p:spPr>
          <a:xfrm>
            <a:off x="540026" y="5798287"/>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111</a:t>
            </a:r>
          </a:p>
        </p:txBody>
      </p:sp>
      <p:sp>
        <p:nvSpPr>
          <p:cNvPr id="22" name="Rectangle: Rounded Corners 21">
            <a:extLst>
              <a:ext uri="{FF2B5EF4-FFF2-40B4-BE49-F238E27FC236}">
                <a16:creationId xmlns:a16="http://schemas.microsoft.com/office/drawing/2014/main" id="{22CE2D94-2FBA-8F4E-61FE-C92DD3BE799F}"/>
              </a:ext>
            </a:extLst>
          </p:cNvPr>
          <p:cNvSpPr/>
          <p:nvPr/>
        </p:nvSpPr>
        <p:spPr>
          <a:xfrm>
            <a:off x="1199234" y="5798287"/>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112</a:t>
            </a:r>
          </a:p>
        </p:txBody>
      </p:sp>
      <p:sp>
        <p:nvSpPr>
          <p:cNvPr id="23" name="Rectangle: Rounded Corners 22">
            <a:extLst>
              <a:ext uri="{FF2B5EF4-FFF2-40B4-BE49-F238E27FC236}">
                <a16:creationId xmlns:a16="http://schemas.microsoft.com/office/drawing/2014/main" id="{0061F5AA-F0FF-B4F4-262A-72715524D83F}"/>
              </a:ext>
            </a:extLst>
          </p:cNvPr>
          <p:cNvSpPr/>
          <p:nvPr/>
        </p:nvSpPr>
        <p:spPr>
          <a:xfrm>
            <a:off x="1858442" y="5800065"/>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113</a:t>
            </a:r>
          </a:p>
        </p:txBody>
      </p:sp>
      <p:sp>
        <p:nvSpPr>
          <p:cNvPr id="24" name="Rectangle: Rounded Corners 23">
            <a:extLst>
              <a:ext uri="{FF2B5EF4-FFF2-40B4-BE49-F238E27FC236}">
                <a16:creationId xmlns:a16="http://schemas.microsoft.com/office/drawing/2014/main" id="{23883AEB-3FFF-B792-FADB-EA9CF66E8E98}"/>
              </a:ext>
            </a:extLst>
          </p:cNvPr>
          <p:cNvSpPr/>
          <p:nvPr/>
        </p:nvSpPr>
        <p:spPr>
          <a:xfrm>
            <a:off x="2517650" y="5798287"/>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114</a:t>
            </a:r>
          </a:p>
        </p:txBody>
      </p:sp>
      <p:sp>
        <p:nvSpPr>
          <p:cNvPr id="25" name="Rectangle: Rounded Corners 24">
            <a:extLst>
              <a:ext uri="{FF2B5EF4-FFF2-40B4-BE49-F238E27FC236}">
                <a16:creationId xmlns:a16="http://schemas.microsoft.com/office/drawing/2014/main" id="{3D6E8EAD-F196-1029-A50C-A51118DB3CEB}"/>
              </a:ext>
            </a:extLst>
          </p:cNvPr>
          <p:cNvSpPr/>
          <p:nvPr/>
        </p:nvSpPr>
        <p:spPr>
          <a:xfrm>
            <a:off x="3176858" y="5798287"/>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a:t>
            </a:r>
          </a:p>
        </p:txBody>
      </p:sp>
      <p:sp>
        <p:nvSpPr>
          <p:cNvPr id="26" name="Rectangle: Rounded Corners 25">
            <a:extLst>
              <a:ext uri="{FF2B5EF4-FFF2-40B4-BE49-F238E27FC236}">
                <a16:creationId xmlns:a16="http://schemas.microsoft.com/office/drawing/2014/main" id="{2C13D5C4-5AF7-E964-5F55-68CE4D377B10}"/>
              </a:ext>
            </a:extLst>
          </p:cNvPr>
          <p:cNvSpPr/>
          <p:nvPr/>
        </p:nvSpPr>
        <p:spPr>
          <a:xfrm>
            <a:off x="4464221" y="5345069"/>
            <a:ext cx="65920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pass</a:t>
            </a:r>
          </a:p>
        </p:txBody>
      </p:sp>
      <p:sp>
        <p:nvSpPr>
          <p:cNvPr id="28" name="Rectangle: Rounded Corners 27">
            <a:extLst>
              <a:ext uri="{FF2B5EF4-FFF2-40B4-BE49-F238E27FC236}">
                <a16:creationId xmlns:a16="http://schemas.microsoft.com/office/drawing/2014/main" id="{DF8E1770-884D-557E-E07F-1795B000D8BB}"/>
              </a:ext>
            </a:extLst>
          </p:cNvPr>
          <p:cNvSpPr/>
          <p:nvPr/>
        </p:nvSpPr>
        <p:spPr>
          <a:xfrm>
            <a:off x="5239907" y="5353158"/>
            <a:ext cx="659208" cy="305005"/>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1234</a:t>
            </a:r>
          </a:p>
        </p:txBody>
      </p:sp>
      <p:sp>
        <p:nvSpPr>
          <p:cNvPr id="29" name="Rectangle: Rounded Corners 28">
            <a:extLst>
              <a:ext uri="{FF2B5EF4-FFF2-40B4-BE49-F238E27FC236}">
                <a16:creationId xmlns:a16="http://schemas.microsoft.com/office/drawing/2014/main" id="{BE74FD95-C696-3FFE-CC8C-75DC6782FE80}"/>
              </a:ext>
            </a:extLst>
          </p:cNvPr>
          <p:cNvSpPr/>
          <p:nvPr/>
        </p:nvSpPr>
        <p:spPr>
          <a:xfrm>
            <a:off x="4464221" y="5768492"/>
            <a:ext cx="1131456" cy="336578"/>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Pa$$w0ld</a:t>
            </a:r>
          </a:p>
        </p:txBody>
      </p:sp>
      <p:sp>
        <p:nvSpPr>
          <p:cNvPr id="30" name="Rectangle: Rounded Corners 29">
            <a:extLst>
              <a:ext uri="{FF2B5EF4-FFF2-40B4-BE49-F238E27FC236}">
                <a16:creationId xmlns:a16="http://schemas.microsoft.com/office/drawing/2014/main" id="{B6AD7087-FD94-A039-1913-278759B5A6F4}"/>
              </a:ext>
            </a:extLst>
          </p:cNvPr>
          <p:cNvSpPr/>
          <p:nvPr/>
        </p:nvSpPr>
        <p:spPr>
          <a:xfrm>
            <a:off x="5994925" y="5360023"/>
            <a:ext cx="839401" cy="305005"/>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login</a:t>
            </a:r>
          </a:p>
        </p:txBody>
      </p:sp>
      <p:sp>
        <p:nvSpPr>
          <p:cNvPr id="31" name="Rectangle: Rounded Corners 30">
            <a:extLst>
              <a:ext uri="{FF2B5EF4-FFF2-40B4-BE49-F238E27FC236}">
                <a16:creationId xmlns:a16="http://schemas.microsoft.com/office/drawing/2014/main" id="{5CEBDB46-1878-DC92-9CB5-F37F709F8E47}"/>
              </a:ext>
            </a:extLst>
          </p:cNvPr>
          <p:cNvSpPr/>
          <p:nvPr/>
        </p:nvSpPr>
        <p:spPr>
          <a:xfrm>
            <a:off x="5691487" y="5768493"/>
            <a:ext cx="1277730" cy="336578"/>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123456789</a:t>
            </a:r>
          </a:p>
        </p:txBody>
      </p:sp>
      <p:sp>
        <p:nvSpPr>
          <p:cNvPr id="32" name="Rectangle: Rounded Corners 31">
            <a:extLst>
              <a:ext uri="{FF2B5EF4-FFF2-40B4-BE49-F238E27FC236}">
                <a16:creationId xmlns:a16="http://schemas.microsoft.com/office/drawing/2014/main" id="{22BBC4CB-2A26-8BCA-A7A1-56522FC972B7}"/>
              </a:ext>
            </a:extLst>
          </p:cNvPr>
          <p:cNvSpPr/>
          <p:nvPr/>
        </p:nvSpPr>
        <p:spPr>
          <a:xfrm>
            <a:off x="6954916" y="5351082"/>
            <a:ext cx="869243"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admin</a:t>
            </a:r>
          </a:p>
        </p:txBody>
      </p:sp>
      <p:sp>
        <p:nvSpPr>
          <p:cNvPr id="33" name="Rectangle: Rounded Corners 32">
            <a:extLst>
              <a:ext uri="{FF2B5EF4-FFF2-40B4-BE49-F238E27FC236}">
                <a16:creationId xmlns:a16="http://schemas.microsoft.com/office/drawing/2014/main" id="{72211C9F-4565-6211-1EAE-EE1E36709768}"/>
              </a:ext>
            </a:extLst>
          </p:cNvPr>
          <p:cNvSpPr/>
          <p:nvPr/>
        </p:nvSpPr>
        <p:spPr>
          <a:xfrm>
            <a:off x="7065027" y="5794572"/>
            <a:ext cx="765929" cy="305005"/>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root</a:t>
            </a:r>
          </a:p>
        </p:txBody>
      </p:sp>
      <p:sp>
        <p:nvSpPr>
          <p:cNvPr id="34" name="Rectangle: Rounded Corners 33">
            <a:extLst>
              <a:ext uri="{FF2B5EF4-FFF2-40B4-BE49-F238E27FC236}">
                <a16:creationId xmlns:a16="http://schemas.microsoft.com/office/drawing/2014/main" id="{97F1C2E4-2352-BFE5-EB13-0CC958C2CF6F}"/>
              </a:ext>
            </a:extLst>
          </p:cNvPr>
          <p:cNvSpPr/>
          <p:nvPr/>
        </p:nvSpPr>
        <p:spPr>
          <a:xfrm>
            <a:off x="8266037" y="4312408"/>
            <a:ext cx="686349" cy="312051"/>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name</a:t>
            </a:r>
          </a:p>
        </p:txBody>
      </p:sp>
      <p:sp>
        <p:nvSpPr>
          <p:cNvPr id="35" name="Rectangle: Rounded Corners 34">
            <a:extLst>
              <a:ext uri="{FF2B5EF4-FFF2-40B4-BE49-F238E27FC236}">
                <a16:creationId xmlns:a16="http://schemas.microsoft.com/office/drawing/2014/main" id="{E1F9A572-7F96-737D-A75C-9F1CED75A777}"/>
              </a:ext>
            </a:extLst>
          </p:cNvPr>
          <p:cNvSpPr/>
          <p:nvPr/>
        </p:nvSpPr>
        <p:spPr>
          <a:xfrm>
            <a:off x="8265230" y="4696790"/>
            <a:ext cx="1184755" cy="294262"/>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birthday</a:t>
            </a:r>
          </a:p>
        </p:txBody>
      </p:sp>
      <p:pic>
        <p:nvPicPr>
          <p:cNvPr id="37" name="Picture 36">
            <a:extLst>
              <a:ext uri="{FF2B5EF4-FFF2-40B4-BE49-F238E27FC236}">
                <a16:creationId xmlns:a16="http://schemas.microsoft.com/office/drawing/2014/main" id="{476DC69E-23E1-3EB3-5509-012DA79BB3C1}"/>
              </a:ext>
            </a:extLst>
          </p:cNvPr>
          <p:cNvPicPr>
            <a:picLocks noChangeAspect="1"/>
          </p:cNvPicPr>
          <p:nvPr/>
        </p:nvPicPr>
        <p:blipFill>
          <a:blip r:embed="rId2"/>
          <a:stretch>
            <a:fillRect/>
          </a:stretch>
        </p:blipFill>
        <p:spPr>
          <a:xfrm>
            <a:off x="2733167" y="2062367"/>
            <a:ext cx="878547" cy="644268"/>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817AB142-1738-FBFB-B608-4D60E1540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561" y="2053496"/>
            <a:ext cx="683379" cy="683379"/>
          </a:xfrm>
          <a:prstGeom prst="rect">
            <a:avLst/>
          </a:prstGeom>
        </p:spPr>
      </p:pic>
      <p:pic>
        <p:nvPicPr>
          <p:cNvPr id="41" name="Picture 40" descr="A black background with a black square&#10;&#10;Description automatically generated with medium confidence">
            <a:extLst>
              <a:ext uri="{FF2B5EF4-FFF2-40B4-BE49-F238E27FC236}">
                <a16:creationId xmlns:a16="http://schemas.microsoft.com/office/drawing/2014/main" id="{6D4A52CE-1C8A-5820-AF70-47CF26839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3799" y="2069246"/>
            <a:ext cx="646043" cy="646043"/>
          </a:xfrm>
          <a:prstGeom prst="rect">
            <a:avLst/>
          </a:prstGeom>
        </p:spPr>
      </p:pic>
      <p:sp>
        <p:nvSpPr>
          <p:cNvPr id="42" name="TextBox 41">
            <a:extLst>
              <a:ext uri="{FF2B5EF4-FFF2-40B4-BE49-F238E27FC236}">
                <a16:creationId xmlns:a16="http://schemas.microsoft.com/office/drawing/2014/main" id="{32FD640E-FD23-48B2-6F6C-A591CA6E97F4}"/>
              </a:ext>
            </a:extLst>
          </p:cNvPr>
          <p:cNvSpPr txBox="1"/>
          <p:nvPr/>
        </p:nvSpPr>
        <p:spPr>
          <a:xfrm>
            <a:off x="8209891" y="2867438"/>
            <a:ext cx="3797016" cy="1477328"/>
          </a:xfrm>
          <a:prstGeom prst="rect">
            <a:avLst/>
          </a:prstGeom>
          <a:noFill/>
        </p:spPr>
        <p:txBody>
          <a:bodyPr wrap="square" rtlCol="0">
            <a:spAutoFit/>
          </a:bodyPr>
          <a:lstStyle/>
          <a:p>
            <a:r>
              <a:rPr lang="en-US" dirty="0"/>
              <a:t>modifies or enhances dictionary attacks by applying specific rules to generate password candidates based on a known dictionary of words.</a:t>
            </a:r>
            <a:endParaRPr lang="en-CA" dirty="0"/>
          </a:p>
        </p:txBody>
      </p:sp>
      <p:pic>
        <p:nvPicPr>
          <p:cNvPr id="44" name="Picture 43" descr="A screenshot of a computer&#10;&#10;Description automatically generated">
            <a:extLst>
              <a:ext uri="{FF2B5EF4-FFF2-40B4-BE49-F238E27FC236}">
                <a16:creationId xmlns:a16="http://schemas.microsoft.com/office/drawing/2014/main" id="{720C3C9A-6BAD-FFB8-297F-160C807F2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7534" y="4126045"/>
            <a:ext cx="1280565" cy="1280565"/>
          </a:xfrm>
          <a:prstGeom prst="rect">
            <a:avLst/>
          </a:prstGeom>
        </p:spPr>
      </p:pic>
      <p:sp>
        <p:nvSpPr>
          <p:cNvPr id="45" name="Rectangle: Rounded Corners 44">
            <a:extLst>
              <a:ext uri="{FF2B5EF4-FFF2-40B4-BE49-F238E27FC236}">
                <a16:creationId xmlns:a16="http://schemas.microsoft.com/office/drawing/2014/main" id="{861CBAE9-1793-6380-8325-2FAF1AFB0D42}"/>
              </a:ext>
            </a:extLst>
          </p:cNvPr>
          <p:cNvSpPr/>
          <p:nvPr/>
        </p:nvSpPr>
        <p:spPr>
          <a:xfrm>
            <a:off x="8265230" y="5071472"/>
            <a:ext cx="1250695" cy="288552"/>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Phone NO.</a:t>
            </a:r>
          </a:p>
        </p:txBody>
      </p:sp>
      <p:cxnSp>
        <p:nvCxnSpPr>
          <p:cNvPr id="47" name="Straight Arrow Connector 46">
            <a:extLst>
              <a:ext uri="{FF2B5EF4-FFF2-40B4-BE49-F238E27FC236}">
                <a16:creationId xmlns:a16="http://schemas.microsoft.com/office/drawing/2014/main" id="{65B7EC53-8A64-477B-3ED5-21431F9B51B3}"/>
              </a:ext>
            </a:extLst>
          </p:cNvPr>
          <p:cNvCxnSpPr>
            <a:cxnSpLocks/>
          </p:cNvCxnSpPr>
          <p:nvPr/>
        </p:nvCxnSpPr>
        <p:spPr>
          <a:xfrm>
            <a:off x="10055682" y="4496915"/>
            <a:ext cx="448119" cy="11114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A19867B9-14BC-73E1-063E-F14618B96252}"/>
              </a:ext>
            </a:extLst>
          </p:cNvPr>
          <p:cNvCxnSpPr>
            <a:cxnSpLocks/>
          </p:cNvCxnSpPr>
          <p:nvPr/>
        </p:nvCxnSpPr>
        <p:spPr>
          <a:xfrm flipV="1">
            <a:off x="9698477" y="5071471"/>
            <a:ext cx="738045" cy="1111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FCF566EB-3D5D-5A8A-A8EA-CFB422F1FAF9}"/>
              </a:ext>
            </a:extLst>
          </p:cNvPr>
          <p:cNvCxnSpPr>
            <a:cxnSpLocks/>
          </p:cNvCxnSpPr>
          <p:nvPr/>
        </p:nvCxnSpPr>
        <p:spPr>
          <a:xfrm>
            <a:off x="9698477" y="4843921"/>
            <a:ext cx="74890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Rectangle: Rounded Corners 52">
            <a:extLst>
              <a:ext uri="{FF2B5EF4-FFF2-40B4-BE49-F238E27FC236}">
                <a16:creationId xmlns:a16="http://schemas.microsoft.com/office/drawing/2014/main" id="{DAF771E2-1C76-C08D-F6D7-2E949383464E}"/>
              </a:ext>
            </a:extLst>
          </p:cNvPr>
          <p:cNvSpPr/>
          <p:nvPr/>
        </p:nvSpPr>
        <p:spPr>
          <a:xfrm>
            <a:off x="8278812" y="5915351"/>
            <a:ext cx="1237113" cy="311870"/>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atin typeface="Consolas" panose="020B0609020204030204" pitchFamily="49" charset="0"/>
              </a:rPr>
              <a:t>Name@YYYY</a:t>
            </a:r>
            <a:endParaRPr lang="en-US" sz="1600" dirty="0">
              <a:latin typeface="Consolas" panose="020B0609020204030204" pitchFamily="49" charset="0"/>
            </a:endParaRPr>
          </a:p>
        </p:txBody>
      </p:sp>
      <p:sp>
        <p:nvSpPr>
          <p:cNvPr id="54" name="Rectangle: Rounded Corners 53">
            <a:extLst>
              <a:ext uri="{FF2B5EF4-FFF2-40B4-BE49-F238E27FC236}">
                <a16:creationId xmlns:a16="http://schemas.microsoft.com/office/drawing/2014/main" id="{CD9A7772-1199-3AB8-E64A-6F7F9EFA07DD}"/>
              </a:ext>
            </a:extLst>
          </p:cNvPr>
          <p:cNvSpPr/>
          <p:nvPr/>
        </p:nvSpPr>
        <p:spPr>
          <a:xfrm>
            <a:off x="8265230" y="5529585"/>
            <a:ext cx="1693417" cy="294260"/>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Name/MM/YYYY</a:t>
            </a:r>
          </a:p>
        </p:txBody>
      </p:sp>
      <p:sp>
        <p:nvSpPr>
          <p:cNvPr id="55" name="Rectangle: Rounded Corners 54">
            <a:extLst>
              <a:ext uri="{FF2B5EF4-FFF2-40B4-BE49-F238E27FC236}">
                <a16:creationId xmlns:a16="http://schemas.microsoft.com/office/drawing/2014/main" id="{151FE448-203B-3BFB-2B6E-4DDC8113358E}"/>
              </a:ext>
            </a:extLst>
          </p:cNvPr>
          <p:cNvSpPr/>
          <p:nvPr/>
        </p:nvSpPr>
        <p:spPr>
          <a:xfrm>
            <a:off x="10070476" y="5533804"/>
            <a:ext cx="1494865" cy="311870"/>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atin typeface="Consolas" panose="020B0609020204030204" pitchFamily="49" charset="0"/>
              </a:rPr>
              <a:t>Name&amp;NO</a:t>
            </a:r>
            <a:r>
              <a:rPr lang="en-US" sz="1600" dirty="0">
                <a:latin typeface="Consolas" panose="020B0609020204030204" pitchFamily="49" charset="0"/>
              </a:rPr>
              <a:t>.&amp;MM</a:t>
            </a:r>
          </a:p>
        </p:txBody>
      </p:sp>
      <p:sp>
        <p:nvSpPr>
          <p:cNvPr id="56" name="Rectangle: Rounded Corners 55">
            <a:extLst>
              <a:ext uri="{FF2B5EF4-FFF2-40B4-BE49-F238E27FC236}">
                <a16:creationId xmlns:a16="http://schemas.microsoft.com/office/drawing/2014/main" id="{E91C973D-EF3A-743E-A46C-03232D28CF49}"/>
              </a:ext>
            </a:extLst>
          </p:cNvPr>
          <p:cNvSpPr/>
          <p:nvPr/>
        </p:nvSpPr>
        <p:spPr>
          <a:xfrm>
            <a:off x="9606767" y="5896176"/>
            <a:ext cx="1419044" cy="311870"/>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atin typeface="Consolas" panose="020B0609020204030204" pitchFamily="49" charset="0"/>
              </a:rPr>
              <a:t>Name@email</a:t>
            </a:r>
            <a:endParaRPr lang="en-US" sz="1600" dirty="0">
              <a:latin typeface="Consolas" panose="020B0609020204030204" pitchFamily="49" charset="0"/>
            </a:endParaRPr>
          </a:p>
        </p:txBody>
      </p:sp>
      <p:sp>
        <p:nvSpPr>
          <p:cNvPr id="57" name="Rectangle: Rounded Corners 56">
            <a:extLst>
              <a:ext uri="{FF2B5EF4-FFF2-40B4-BE49-F238E27FC236}">
                <a16:creationId xmlns:a16="http://schemas.microsoft.com/office/drawing/2014/main" id="{04B8E04E-99F2-B223-CBCE-8A69F7C08656}"/>
              </a:ext>
            </a:extLst>
          </p:cNvPr>
          <p:cNvSpPr/>
          <p:nvPr/>
        </p:nvSpPr>
        <p:spPr>
          <a:xfrm>
            <a:off x="11116653" y="5895830"/>
            <a:ext cx="596348" cy="306783"/>
          </a:xfrm>
          <a:prstGeom prst="round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a:t>
            </a:r>
          </a:p>
        </p:txBody>
      </p:sp>
      <p:sp>
        <p:nvSpPr>
          <p:cNvPr id="58" name="Rectangle: Rounded Corners 57">
            <a:extLst>
              <a:ext uri="{FF2B5EF4-FFF2-40B4-BE49-F238E27FC236}">
                <a16:creationId xmlns:a16="http://schemas.microsoft.com/office/drawing/2014/main" id="{ECE6DDA2-BDB5-498D-C1E0-C5F3325E2C11}"/>
              </a:ext>
            </a:extLst>
          </p:cNvPr>
          <p:cNvSpPr/>
          <p:nvPr/>
        </p:nvSpPr>
        <p:spPr>
          <a:xfrm>
            <a:off x="9014319" y="4314882"/>
            <a:ext cx="844624" cy="309578"/>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rPr>
              <a:t>email</a:t>
            </a:r>
          </a:p>
        </p:txBody>
      </p:sp>
    </p:spTree>
    <p:extLst>
      <p:ext uri="{BB962C8B-B14F-4D97-AF65-F5344CB8AC3E}">
        <p14:creationId xmlns:p14="http://schemas.microsoft.com/office/powerpoint/2010/main" val="31064412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CF892-0BA3-0970-A428-4E6C2EFA66E4}"/>
              </a:ext>
            </a:extLst>
          </p:cNvPr>
          <p:cNvSpPr>
            <a:spLocks noGrp="1"/>
          </p:cNvSpPr>
          <p:nvPr>
            <p:ph type="title"/>
          </p:nvPr>
        </p:nvSpPr>
        <p:spPr>
          <a:xfrm>
            <a:off x="838200" y="2766218"/>
            <a:ext cx="10515600" cy="1325563"/>
          </a:xfrm>
        </p:spPr>
        <p:txBody>
          <a:bodyPr/>
          <a:lstStyle/>
          <a:p>
            <a:pPr algn="ctr"/>
            <a:r>
              <a:rPr lang="en-US" b="1" dirty="0"/>
              <a:t>Thank You</a:t>
            </a:r>
            <a:endParaRPr lang="en-CA" b="1" dirty="0"/>
          </a:p>
        </p:txBody>
      </p:sp>
      <p:sp>
        <p:nvSpPr>
          <p:cNvPr id="3" name="Footer Placeholder 2">
            <a:extLst>
              <a:ext uri="{FF2B5EF4-FFF2-40B4-BE49-F238E27FC236}">
                <a16:creationId xmlns:a16="http://schemas.microsoft.com/office/drawing/2014/main" id="{A31C0CA3-7699-50AA-DE4A-8EDFA8B7D56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821154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42C6F-9F9E-A74C-348D-34B6B0397100}"/>
              </a:ext>
            </a:extLst>
          </p:cNvPr>
          <p:cNvSpPr>
            <a:spLocks noGrp="1"/>
          </p:cNvSpPr>
          <p:nvPr>
            <p:ph type="title"/>
          </p:nvPr>
        </p:nvSpPr>
        <p:spPr/>
        <p:txBody>
          <a:bodyPr/>
          <a:lstStyle/>
          <a:p>
            <a:r>
              <a:rPr lang="en-US" dirty="0"/>
              <a:t>RST message </a:t>
            </a:r>
            <a:r>
              <a:rPr lang="en-US" dirty="0">
                <a:sym typeface="Wingdings" panose="05000000000000000000" pitchFamily="2" charset="2"/>
              </a:rPr>
              <a:t> </a:t>
            </a:r>
            <a:endParaRPr lang="en-CA" dirty="0"/>
          </a:p>
        </p:txBody>
      </p:sp>
      <p:sp>
        <p:nvSpPr>
          <p:cNvPr id="4" name="Rectangle 3">
            <a:extLst>
              <a:ext uri="{FF2B5EF4-FFF2-40B4-BE49-F238E27FC236}">
                <a16:creationId xmlns:a16="http://schemas.microsoft.com/office/drawing/2014/main" id="{F842E186-F48D-28C2-10EA-FED19E7CCFB1}"/>
              </a:ext>
            </a:extLst>
          </p:cNvPr>
          <p:cNvSpPr/>
          <p:nvPr/>
        </p:nvSpPr>
        <p:spPr>
          <a:xfrm>
            <a:off x="1579587" y="4152369"/>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5" name="Rectangle 4">
            <a:extLst>
              <a:ext uri="{FF2B5EF4-FFF2-40B4-BE49-F238E27FC236}">
                <a16:creationId xmlns:a16="http://schemas.microsoft.com/office/drawing/2014/main" id="{54E792AC-A7CC-7A3B-D254-8D328915901B}"/>
              </a:ext>
            </a:extLst>
          </p:cNvPr>
          <p:cNvSpPr/>
          <p:nvPr/>
        </p:nvSpPr>
        <p:spPr>
          <a:xfrm>
            <a:off x="4331446" y="4155038"/>
            <a:ext cx="1146468" cy="3015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windows</a:t>
            </a:r>
            <a:endParaRPr lang="en-CA" dirty="0"/>
          </a:p>
        </p:txBody>
      </p:sp>
      <p:cxnSp>
        <p:nvCxnSpPr>
          <p:cNvPr id="6" name="Straight Arrow Connector 5">
            <a:extLst>
              <a:ext uri="{FF2B5EF4-FFF2-40B4-BE49-F238E27FC236}">
                <a16:creationId xmlns:a16="http://schemas.microsoft.com/office/drawing/2014/main" id="{789DE111-7FD5-FF4B-0C0C-080D1B5AD913}"/>
              </a:ext>
            </a:extLst>
          </p:cNvPr>
          <p:cNvCxnSpPr/>
          <p:nvPr/>
        </p:nvCxnSpPr>
        <p:spPr>
          <a:xfrm>
            <a:off x="2057569" y="4734260"/>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41D6F10-2F63-A445-374C-C1950ED9FF7E}"/>
              </a:ext>
            </a:extLst>
          </p:cNvPr>
          <p:cNvCxnSpPr>
            <a:cxnSpLocks/>
          </p:cNvCxnSpPr>
          <p:nvPr/>
        </p:nvCxnSpPr>
        <p:spPr>
          <a:xfrm flipH="1">
            <a:off x="2005615" y="5159667"/>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C4947D1-7673-0338-E636-9BA266A8A103}"/>
              </a:ext>
            </a:extLst>
          </p:cNvPr>
          <p:cNvSpPr txBox="1"/>
          <p:nvPr/>
        </p:nvSpPr>
        <p:spPr>
          <a:xfrm>
            <a:off x="3068261" y="4423108"/>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20" name="TextBox 19">
            <a:extLst>
              <a:ext uri="{FF2B5EF4-FFF2-40B4-BE49-F238E27FC236}">
                <a16:creationId xmlns:a16="http://schemas.microsoft.com/office/drawing/2014/main" id="{CD80410A-25A1-5733-BA69-86E5EAA669AE}"/>
              </a:ext>
            </a:extLst>
          </p:cNvPr>
          <p:cNvSpPr txBox="1"/>
          <p:nvPr/>
        </p:nvSpPr>
        <p:spPr>
          <a:xfrm>
            <a:off x="4715213" y="4746909"/>
            <a:ext cx="457176" cy="400110"/>
          </a:xfrm>
          <a:prstGeom prst="rect">
            <a:avLst/>
          </a:prstGeom>
          <a:noFill/>
        </p:spPr>
        <p:txBody>
          <a:bodyPr wrap="none" rtlCol="0">
            <a:spAutoFit/>
          </a:bodyPr>
          <a:lstStyle/>
          <a:p>
            <a:r>
              <a:rPr lang="en-US" sz="2000" b="1" dirty="0">
                <a:solidFill>
                  <a:srgbClr val="FFFF00"/>
                </a:solidFill>
              </a:rPr>
              <a:t>80</a:t>
            </a:r>
            <a:endParaRPr lang="en-CA" sz="2000" b="1" dirty="0">
              <a:solidFill>
                <a:srgbClr val="FFFF00"/>
              </a:solidFill>
            </a:endParaRPr>
          </a:p>
        </p:txBody>
      </p:sp>
      <p:sp>
        <p:nvSpPr>
          <p:cNvPr id="22" name="TextBox 21">
            <a:extLst>
              <a:ext uri="{FF2B5EF4-FFF2-40B4-BE49-F238E27FC236}">
                <a16:creationId xmlns:a16="http://schemas.microsoft.com/office/drawing/2014/main" id="{1EC69425-204C-EAE9-77A7-8F0B96480F31}"/>
              </a:ext>
            </a:extLst>
          </p:cNvPr>
          <p:cNvSpPr txBox="1"/>
          <p:nvPr/>
        </p:nvSpPr>
        <p:spPr>
          <a:xfrm>
            <a:off x="189862" y="4734260"/>
            <a:ext cx="1357038" cy="1631216"/>
          </a:xfrm>
          <a:prstGeom prst="rect">
            <a:avLst/>
          </a:prstGeom>
          <a:noFill/>
        </p:spPr>
        <p:txBody>
          <a:bodyPr wrap="none" rtlCol="0">
            <a:spAutoFit/>
          </a:bodyPr>
          <a:lstStyle/>
          <a:p>
            <a:r>
              <a:rPr lang="en-US" sz="2000" b="1" dirty="0">
                <a:solidFill>
                  <a:srgbClr val="00B050"/>
                </a:solidFill>
              </a:rPr>
              <a:t>Host scan</a:t>
            </a:r>
          </a:p>
          <a:p>
            <a:r>
              <a:rPr lang="en-US" sz="2000" b="1" dirty="0">
                <a:solidFill>
                  <a:srgbClr val="00B050"/>
                </a:solidFill>
              </a:rPr>
              <a:t>Alive</a:t>
            </a:r>
          </a:p>
          <a:p>
            <a:endParaRPr lang="en-US" sz="2000" b="1" dirty="0">
              <a:solidFill>
                <a:srgbClr val="00B050"/>
              </a:solidFill>
            </a:endParaRPr>
          </a:p>
          <a:p>
            <a:r>
              <a:rPr lang="en-US" sz="2000" b="1" dirty="0">
                <a:solidFill>
                  <a:srgbClr val="00B050"/>
                </a:solidFill>
              </a:rPr>
              <a:t>Port scan</a:t>
            </a:r>
          </a:p>
          <a:p>
            <a:r>
              <a:rPr lang="en-US" sz="2000" b="1" dirty="0">
                <a:solidFill>
                  <a:srgbClr val="00B050"/>
                </a:solidFill>
              </a:rPr>
              <a:t>closed</a:t>
            </a:r>
            <a:endParaRPr lang="en-CA" sz="2000" b="1" dirty="0">
              <a:solidFill>
                <a:srgbClr val="00B050"/>
              </a:solidFill>
            </a:endParaRPr>
          </a:p>
        </p:txBody>
      </p:sp>
      <p:sp>
        <p:nvSpPr>
          <p:cNvPr id="26" name="Left Bracket 25">
            <a:extLst>
              <a:ext uri="{FF2B5EF4-FFF2-40B4-BE49-F238E27FC236}">
                <a16:creationId xmlns:a16="http://schemas.microsoft.com/office/drawing/2014/main" id="{888514F1-6A32-95EC-CA28-B710228A973A}"/>
              </a:ext>
            </a:extLst>
          </p:cNvPr>
          <p:cNvSpPr/>
          <p:nvPr/>
        </p:nvSpPr>
        <p:spPr>
          <a:xfrm>
            <a:off x="1637117" y="4558844"/>
            <a:ext cx="297850" cy="1083973"/>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52" name="TextBox 51">
            <a:extLst>
              <a:ext uri="{FF2B5EF4-FFF2-40B4-BE49-F238E27FC236}">
                <a16:creationId xmlns:a16="http://schemas.microsoft.com/office/drawing/2014/main" id="{322EB3B2-F290-7F32-27F7-CF7531046066}"/>
              </a:ext>
            </a:extLst>
          </p:cNvPr>
          <p:cNvSpPr txBox="1"/>
          <p:nvPr/>
        </p:nvSpPr>
        <p:spPr>
          <a:xfrm>
            <a:off x="3096939" y="4936216"/>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sp>
        <p:nvSpPr>
          <p:cNvPr id="53" name="Rectangle 52">
            <a:extLst>
              <a:ext uri="{FF2B5EF4-FFF2-40B4-BE49-F238E27FC236}">
                <a16:creationId xmlns:a16="http://schemas.microsoft.com/office/drawing/2014/main" id="{DBACE38E-AF47-5B93-152B-4DEBB63E3445}"/>
              </a:ext>
            </a:extLst>
          </p:cNvPr>
          <p:cNvSpPr/>
          <p:nvPr/>
        </p:nvSpPr>
        <p:spPr>
          <a:xfrm>
            <a:off x="2351745" y="5796124"/>
            <a:ext cx="2134065" cy="501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Port 80 is closed</a:t>
            </a:r>
            <a:endParaRPr lang="en-CA" dirty="0"/>
          </a:p>
        </p:txBody>
      </p:sp>
      <p:sp>
        <p:nvSpPr>
          <p:cNvPr id="59" name="Content Placeholder 2">
            <a:extLst>
              <a:ext uri="{FF2B5EF4-FFF2-40B4-BE49-F238E27FC236}">
                <a16:creationId xmlns:a16="http://schemas.microsoft.com/office/drawing/2014/main" id="{4ADBBF8C-6B1E-BBB9-9652-8875912076BC}"/>
              </a:ext>
            </a:extLst>
          </p:cNvPr>
          <p:cNvSpPr>
            <a:spLocks noGrp="1"/>
          </p:cNvSpPr>
          <p:nvPr>
            <p:ph idx="1"/>
          </p:nvPr>
        </p:nvSpPr>
        <p:spPr>
          <a:xfrm>
            <a:off x="838200" y="1825625"/>
            <a:ext cx="10515600" cy="2163709"/>
          </a:xfrm>
        </p:spPr>
        <p:txBody>
          <a:bodyPr>
            <a:normAutofit/>
          </a:bodyPr>
          <a:lstStyle/>
          <a:p>
            <a:pPr marL="0" indent="0">
              <a:buNone/>
            </a:pPr>
            <a:r>
              <a:rPr lang="en-US" sz="2000" dirty="0"/>
              <a:t>Why send RST message?</a:t>
            </a:r>
          </a:p>
          <a:p>
            <a:pPr marL="0" indent="0">
              <a:buNone/>
            </a:pPr>
            <a:r>
              <a:rPr lang="en-US" sz="2000" dirty="0"/>
              <a:t>So that the sender does not have to </a:t>
            </a:r>
            <a:r>
              <a:rPr lang="en-US" sz="2000" b="1" dirty="0">
                <a:solidFill>
                  <a:srgbClr val="FF0000"/>
                </a:solidFill>
              </a:rPr>
              <a:t>wait</a:t>
            </a:r>
            <a:r>
              <a:rPr lang="en-US" sz="2000" dirty="0"/>
              <a:t> too long. </a:t>
            </a:r>
          </a:p>
          <a:p>
            <a:pPr marL="0" indent="0">
              <a:buNone/>
            </a:pPr>
            <a:r>
              <a:rPr lang="en-US" sz="2000" dirty="0"/>
              <a:t>The sender may think that the </a:t>
            </a:r>
            <a:r>
              <a:rPr lang="en-US" sz="2000" b="1" dirty="0">
                <a:solidFill>
                  <a:srgbClr val="FF0000"/>
                </a:solidFill>
              </a:rPr>
              <a:t>message was lost </a:t>
            </a:r>
            <a:r>
              <a:rPr lang="en-US" sz="2000" dirty="0"/>
              <a:t>on the way and </a:t>
            </a:r>
            <a:r>
              <a:rPr lang="en-US" sz="2000" b="1" dirty="0">
                <a:solidFill>
                  <a:srgbClr val="FF0000"/>
                </a:solidFill>
              </a:rPr>
              <a:t>continue sending </a:t>
            </a:r>
            <a:r>
              <a:rPr lang="en-US" sz="2000" dirty="0"/>
              <a:t>messages, high traffic on the network.</a:t>
            </a:r>
            <a:endParaRPr lang="en-CA" sz="2000" dirty="0"/>
          </a:p>
        </p:txBody>
      </p:sp>
      <p:sp>
        <p:nvSpPr>
          <p:cNvPr id="3" name="Footer Placeholder 2">
            <a:extLst>
              <a:ext uri="{FF2B5EF4-FFF2-40B4-BE49-F238E27FC236}">
                <a16:creationId xmlns:a16="http://schemas.microsoft.com/office/drawing/2014/main" id="{24CF0F7D-F2FB-1241-C6D9-7E25ABADF49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94674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4399-4158-DCE9-8AC3-6A389BCBA73B}"/>
              </a:ext>
            </a:extLst>
          </p:cNvPr>
          <p:cNvSpPr>
            <a:spLocks noGrp="1"/>
          </p:cNvSpPr>
          <p:nvPr>
            <p:ph type="title"/>
          </p:nvPr>
        </p:nvSpPr>
        <p:spPr>
          <a:xfrm>
            <a:off x="838200" y="275915"/>
            <a:ext cx="10515600" cy="1325563"/>
          </a:xfrm>
        </p:spPr>
        <p:txBody>
          <a:bodyPr/>
          <a:lstStyle/>
          <a:p>
            <a:r>
              <a:rPr lang="en-US" dirty="0"/>
              <a:t>Closed Port</a:t>
            </a:r>
            <a:endParaRPr lang="en-CA" dirty="0"/>
          </a:p>
        </p:txBody>
      </p:sp>
      <p:pic>
        <p:nvPicPr>
          <p:cNvPr id="5" name="Picture 4">
            <a:extLst>
              <a:ext uri="{FF2B5EF4-FFF2-40B4-BE49-F238E27FC236}">
                <a16:creationId xmlns:a16="http://schemas.microsoft.com/office/drawing/2014/main" id="{6A566BB5-73C4-7E5F-3236-44410D73E0BC}"/>
              </a:ext>
            </a:extLst>
          </p:cNvPr>
          <p:cNvPicPr>
            <a:picLocks noChangeAspect="1"/>
          </p:cNvPicPr>
          <p:nvPr/>
        </p:nvPicPr>
        <p:blipFill>
          <a:blip r:embed="rId2"/>
          <a:stretch>
            <a:fillRect/>
          </a:stretch>
        </p:blipFill>
        <p:spPr>
          <a:xfrm>
            <a:off x="1202977" y="4039658"/>
            <a:ext cx="10702586" cy="2668152"/>
          </a:xfrm>
          <a:prstGeom prst="rect">
            <a:avLst/>
          </a:prstGeom>
        </p:spPr>
      </p:pic>
      <p:pic>
        <p:nvPicPr>
          <p:cNvPr id="7" name="Picture 6">
            <a:extLst>
              <a:ext uri="{FF2B5EF4-FFF2-40B4-BE49-F238E27FC236}">
                <a16:creationId xmlns:a16="http://schemas.microsoft.com/office/drawing/2014/main" id="{DE700DF7-0960-C020-11ED-429F0198B89D}"/>
              </a:ext>
            </a:extLst>
          </p:cNvPr>
          <p:cNvPicPr>
            <a:picLocks noChangeAspect="1"/>
          </p:cNvPicPr>
          <p:nvPr/>
        </p:nvPicPr>
        <p:blipFill>
          <a:blip r:embed="rId3"/>
          <a:stretch>
            <a:fillRect/>
          </a:stretch>
        </p:blipFill>
        <p:spPr>
          <a:xfrm>
            <a:off x="4125952" y="1268605"/>
            <a:ext cx="7779611" cy="2578215"/>
          </a:xfrm>
          <a:prstGeom prst="rect">
            <a:avLst/>
          </a:prstGeom>
        </p:spPr>
      </p:pic>
      <p:sp>
        <p:nvSpPr>
          <p:cNvPr id="8" name="Rectangle: Rounded Corners 7">
            <a:extLst>
              <a:ext uri="{FF2B5EF4-FFF2-40B4-BE49-F238E27FC236}">
                <a16:creationId xmlns:a16="http://schemas.microsoft.com/office/drawing/2014/main" id="{DD503AB1-D729-6BB0-944F-7F894C6FED2F}"/>
              </a:ext>
            </a:extLst>
          </p:cNvPr>
          <p:cNvSpPr/>
          <p:nvPr/>
        </p:nvSpPr>
        <p:spPr>
          <a:xfrm>
            <a:off x="4594302" y="1601478"/>
            <a:ext cx="3456878" cy="283078"/>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B7C4838A-0F56-013F-2886-04C9C99051E8}"/>
              </a:ext>
            </a:extLst>
          </p:cNvPr>
          <p:cNvSpPr/>
          <p:nvPr/>
        </p:nvSpPr>
        <p:spPr>
          <a:xfrm>
            <a:off x="5084956" y="3029646"/>
            <a:ext cx="847493" cy="283078"/>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16871A0C-58D9-D646-4DDE-3D1509D19EF2}"/>
              </a:ext>
            </a:extLst>
          </p:cNvPr>
          <p:cNvSpPr/>
          <p:nvPr/>
        </p:nvSpPr>
        <p:spPr>
          <a:xfrm>
            <a:off x="8437534" y="6143460"/>
            <a:ext cx="3456878" cy="564349"/>
          </a:xfrm>
          <a:prstGeom prst="round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Footer Placeholder 2">
            <a:extLst>
              <a:ext uri="{FF2B5EF4-FFF2-40B4-BE49-F238E27FC236}">
                <a16:creationId xmlns:a16="http://schemas.microsoft.com/office/drawing/2014/main" id="{FE5037A2-A852-D758-2A2B-64D402D224B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271930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94A5-9992-B8C4-7436-2F1150385BE1}"/>
              </a:ext>
            </a:extLst>
          </p:cNvPr>
          <p:cNvSpPr>
            <a:spLocks noGrp="1"/>
          </p:cNvSpPr>
          <p:nvPr>
            <p:ph type="title"/>
          </p:nvPr>
        </p:nvSpPr>
        <p:spPr/>
        <p:txBody>
          <a:bodyPr/>
          <a:lstStyle/>
          <a:p>
            <a:r>
              <a:rPr lang="en-US" dirty="0"/>
              <a:t>Fixable </a:t>
            </a:r>
            <a:r>
              <a:rPr lang="en-US" dirty="0" err="1"/>
              <a:t>ip</a:t>
            </a:r>
            <a:r>
              <a:rPr lang="en-US" dirty="0"/>
              <a:t> &amp; port  </a:t>
            </a:r>
            <a:endParaRPr lang="en-CA" dirty="0"/>
          </a:p>
        </p:txBody>
      </p:sp>
      <p:sp>
        <p:nvSpPr>
          <p:cNvPr id="3" name="Content Placeholder 2">
            <a:extLst>
              <a:ext uri="{FF2B5EF4-FFF2-40B4-BE49-F238E27FC236}">
                <a16:creationId xmlns:a16="http://schemas.microsoft.com/office/drawing/2014/main" id="{C559FCDA-550A-EF76-2ACF-EBE1393FE3BE}"/>
              </a:ext>
            </a:extLst>
          </p:cNvPr>
          <p:cNvSpPr>
            <a:spLocks noGrp="1"/>
          </p:cNvSpPr>
          <p:nvPr>
            <p:ph idx="1"/>
          </p:nvPr>
        </p:nvSpPr>
        <p:spPr/>
        <p:txBody>
          <a:bodyPr>
            <a:normAutofit/>
          </a:bodyPr>
          <a:lstStyle/>
          <a:p>
            <a:r>
              <a:rPr lang="en-US" sz="2400" dirty="0"/>
              <a:t>Specific or range of </a:t>
            </a:r>
            <a:r>
              <a:rPr lang="en-US" sz="2400" dirty="0" err="1"/>
              <a:t>ip</a:t>
            </a:r>
            <a:r>
              <a:rPr lang="en-US" sz="2400" dirty="0"/>
              <a:t> or port.</a:t>
            </a:r>
          </a:p>
          <a:p>
            <a:r>
              <a:rPr lang="en-US" sz="2400" dirty="0"/>
              <a:t>Nmap 192.168.186.130 –p 44-48,55</a:t>
            </a:r>
          </a:p>
          <a:p>
            <a:pPr lvl="1"/>
            <a:r>
              <a:rPr lang="en-US" sz="2000" dirty="0"/>
              <a:t>Port: 44, 45, 46, 47, 48, 55</a:t>
            </a:r>
          </a:p>
          <a:p>
            <a:r>
              <a:rPr lang="en-US" sz="2400" dirty="0"/>
              <a:t>Nmap 192.168.186.131-133,190 –p 44-48,55</a:t>
            </a:r>
          </a:p>
          <a:p>
            <a:pPr lvl="1"/>
            <a:r>
              <a:rPr lang="en-US" sz="2000" dirty="0"/>
              <a:t>Ip address: .131, .132, .133, .190</a:t>
            </a:r>
          </a:p>
          <a:p>
            <a:pPr lvl="1"/>
            <a:r>
              <a:rPr lang="en-US" sz="2000" dirty="0"/>
              <a:t>Port: 44, 45, 46, 47, 48, 55</a:t>
            </a:r>
          </a:p>
          <a:p>
            <a:pPr lvl="1"/>
            <a:endParaRPr lang="en-US" sz="2000" dirty="0"/>
          </a:p>
          <a:p>
            <a:r>
              <a:rPr lang="en-US" sz="2400" dirty="0"/>
              <a:t>Q: why </a:t>
            </a:r>
            <a:r>
              <a:rPr lang="en-US" sz="2400" dirty="0" err="1"/>
              <a:t>ip</a:t>
            </a:r>
            <a:r>
              <a:rPr lang="en-US" sz="2400" dirty="0"/>
              <a:t> 192.168.186.190 is not found?</a:t>
            </a:r>
          </a:p>
          <a:p>
            <a:r>
              <a:rPr lang="en-US" sz="2400" dirty="0"/>
              <a:t>Devise is not found </a:t>
            </a:r>
            <a:r>
              <a:rPr lang="en-US" sz="2400" dirty="0">
                <a:sym typeface="Wingdings" panose="05000000000000000000" pitchFamily="2" charset="2"/>
              </a:rPr>
              <a:t> datalink layer</a:t>
            </a:r>
            <a:endParaRPr lang="en-US" sz="2400" dirty="0"/>
          </a:p>
          <a:p>
            <a:endParaRPr lang="en-US" sz="2400" dirty="0"/>
          </a:p>
        </p:txBody>
      </p:sp>
      <p:pic>
        <p:nvPicPr>
          <p:cNvPr id="4" name="Content Placeholder 4">
            <a:extLst>
              <a:ext uri="{FF2B5EF4-FFF2-40B4-BE49-F238E27FC236}">
                <a16:creationId xmlns:a16="http://schemas.microsoft.com/office/drawing/2014/main" id="{F4131092-518E-5A62-CB0F-DBDB3CEDCBD6}"/>
              </a:ext>
            </a:extLst>
          </p:cNvPr>
          <p:cNvPicPr>
            <a:picLocks noChangeAspect="1"/>
          </p:cNvPicPr>
          <p:nvPr/>
        </p:nvPicPr>
        <p:blipFill>
          <a:blip r:embed="rId2">
            <a:extLst>
              <a:ext uri="{28A0092B-C50C-407E-A947-70E740481C1C}">
                <a14:useLocalDpi xmlns:a14="http://schemas.microsoft.com/office/drawing/2010/main" val="0"/>
              </a:ext>
            </a:extLst>
          </a:blip>
          <a:srcRect r="39204"/>
          <a:stretch/>
        </p:blipFill>
        <p:spPr>
          <a:xfrm>
            <a:off x="7479323" y="1690688"/>
            <a:ext cx="4184853" cy="2861509"/>
          </a:xfrm>
          <a:prstGeom prst="rect">
            <a:avLst/>
          </a:prstGeom>
        </p:spPr>
      </p:pic>
      <p:sp>
        <p:nvSpPr>
          <p:cNvPr id="5" name="Rectangle: Rounded Corners 4">
            <a:extLst>
              <a:ext uri="{FF2B5EF4-FFF2-40B4-BE49-F238E27FC236}">
                <a16:creationId xmlns:a16="http://schemas.microsoft.com/office/drawing/2014/main" id="{5DBA8A7D-9201-F9BE-611B-B86361F55F66}"/>
              </a:ext>
            </a:extLst>
          </p:cNvPr>
          <p:cNvSpPr/>
          <p:nvPr/>
        </p:nvSpPr>
        <p:spPr>
          <a:xfrm>
            <a:off x="7906215" y="1936827"/>
            <a:ext cx="3668751" cy="271114"/>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71899A5E-679C-9E5C-A4E5-D4F3FCE700AC}"/>
              </a:ext>
            </a:extLst>
          </p:cNvPr>
          <p:cNvSpPr/>
          <p:nvPr/>
        </p:nvSpPr>
        <p:spPr>
          <a:xfrm>
            <a:off x="7457021" y="3005099"/>
            <a:ext cx="3036277" cy="1120851"/>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9A375E5-4288-A291-8583-67ED4368521C}"/>
              </a:ext>
            </a:extLst>
          </p:cNvPr>
          <p:cNvSpPr/>
          <p:nvPr/>
        </p:nvSpPr>
        <p:spPr>
          <a:xfrm>
            <a:off x="4643441" y="2310201"/>
            <a:ext cx="1327053" cy="3684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8A7A960F-A4CD-F06C-D563-18CB3FFAA187}"/>
              </a:ext>
            </a:extLst>
          </p:cNvPr>
          <p:cNvSpPr/>
          <p:nvPr/>
        </p:nvSpPr>
        <p:spPr>
          <a:xfrm>
            <a:off x="3752349" y="3073097"/>
            <a:ext cx="1680263" cy="3684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ooter Placeholder 8">
            <a:extLst>
              <a:ext uri="{FF2B5EF4-FFF2-40B4-BE49-F238E27FC236}">
                <a16:creationId xmlns:a16="http://schemas.microsoft.com/office/drawing/2014/main" id="{E7C1387B-A697-FB4A-4D26-9E9812CDB29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83144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5D5102-98D1-147A-8647-6C7BA33D4A39}"/>
              </a:ext>
            </a:extLst>
          </p:cNvPr>
          <p:cNvPicPr>
            <a:picLocks noChangeAspect="1"/>
          </p:cNvPicPr>
          <p:nvPr/>
        </p:nvPicPr>
        <p:blipFill>
          <a:blip r:embed="rId2"/>
          <a:srcRect b="66679"/>
          <a:stretch/>
        </p:blipFill>
        <p:spPr>
          <a:xfrm>
            <a:off x="250211" y="735985"/>
            <a:ext cx="11691577" cy="1784194"/>
          </a:xfrm>
          <a:prstGeom prst="rect">
            <a:avLst/>
          </a:prstGeom>
        </p:spPr>
      </p:pic>
      <p:sp>
        <p:nvSpPr>
          <p:cNvPr id="10" name="Rectangle: Rounded Corners 9">
            <a:extLst>
              <a:ext uri="{FF2B5EF4-FFF2-40B4-BE49-F238E27FC236}">
                <a16:creationId xmlns:a16="http://schemas.microsoft.com/office/drawing/2014/main" id="{CED39EAE-731A-66D2-6B4D-25331741B23F}"/>
              </a:ext>
            </a:extLst>
          </p:cNvPr>
          <p:cNvSpPr/>
          <p:nvPr/>
        </p:nvSpPr>
        <p:spPr>
          <a:xfrm>
            <a:off x="8036590" y="735985"/>
            <a:ext cx="3905198" cy="1784194"/>
          </a:xfrm>
          <a:prstGeom prst="round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18602F4E-8E4C-1D36-E44C-B8EEFD22D143}"/>
              </a:ext>
            </a:extLst>
          </p:cNvPr>
          <p:cNvPicPr>
            <a:picLocks noChangeAspect="1"/>
          </p:cNvPicPr>
          <p:nvPr/>
        </p:nvPicPr>
        <p:blipFill>
          <a:blip r:embed="rId2"/>
          <a:srcRect t="33599"/>
          <a:stretch/>
        </p:blipFill>
        <p:spPr>
          <a:xfrm>
            <a:off x="250211" y="2999678"/>
            <a:ext cx="11691577" cy="3555484"/>
          </a:xfrm>
          <a:prstGeom prst="rect">
            <a:avLst/>
          </a:prstGeom>
        </p:spPr>
      </p:pic>
      <p:sp>
        <p:nvSpPr>
          <p:cNvPr id="2" name="Footer Placeholder 1">
            <a:extLst>
              <a:ext uri="{FF2B5EF4-FFF2-40B4-BE49-F238E27FC236}">
                <a16:creationId xmlns:a16="http://schemas.microsoft.com/office/drawing/2014/main" id="{2B07F794-2C4E-236E-6E43-89CB7CAD1B1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11659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BF91-C072-BD57-F239-F42846035BB9}"/>
              </a:ext>
            </a:extLst>
          </p:cNvPr>
          <p:cNvSpPr>
            <a:spLocks noGrp="1"/>
          </p:cNvSpPr>
          <p:nvPr>
            <p:ph type="title"/>
          </p:nvPr>
        </p:nvSpPr>
        <p:spPr/>
        <p:txBody>
          <a:bodyPr/>
          <a:lstStyle/>
          <a:p>
            <a:r>
              <a:rPr lang="en-US" dirty="0"/>
              <a:t>Where is 192.168.186.190?</a:t>
            </a:r>
            <a:endParaRPr lang="en-CA" dirty="0"/>
          </a:p>
        </p:txBody>
      </p:sp>
      <p:pic>
        <p:nvPicPr>
          <p:cNvPr id="5" name="Content Placeholder 4">
            <a:extLst>
              <a:ext uri="{FF2B5EF4-FFF2-40B4-BE49-F238E27FC236}">
                <a16:creationId xmlns:a16="http://schemas.microsoft.com/office/drawing/2014/main" id="{BC15697C-7E87-44B4-D937-65136EB10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640" y="1690688"/>
            <a:ext cx="6018637" cy="1967852"/>
          </a:xfrm>
        </p:spPr>
      </p:pic>
      <p:pic>
        <p:nvPicPr>
          <p:cNvPr id="7" name="Picture 6">
            <a:extLst>
              <a:ext uri="{FF2B5EF4-FFF2-40B4-BE49-F238E27FC236}">
                <a16:creationId xmlns:a16="http://schemas.microsoft.com/office/drawing/2014/main" id="{71EB4360-F019-EEF4-AA4D-41A809161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40" y="3958683"/>
            <a:ext cx="8741127" cy="2534192"/>
          </a:xfrm>
          <a:prstGeom prst="rect">
            <a:avLst/>
          </a:prstGeom>
        </p:spPr>
      </p:pic>
      <p:sp>
        <p:nvSpPr>
          <p:cNvPr id="3" name="Rectangle 2">
            <a:extLst>
              <a:ext uri="{FF2B5EF4-FFF2-40B4-BE49-F238E27FC236}">
                <a16:creationId xmlns:a16="http://schemas.microsoft.com/office/drawing/2014/main" id="{0C01F697-910A-AC63-3C15-51562D4E29DB}"/>
              </a:ext>
            </a:extLst>
          </p:cNvPr>
          <p:cNvSpPr/>
          <p:nvPr/>
        </p:nvSpPr>
        <p:spPr>
          <a:xfrm>
            <a:off x="1028872" y="1958558"/>
            <a:ext cx="2865396" cy="19297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C6146757-3E3F-718F-270A-812A084D179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43647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96DCB-38CF-5962-060E-5C81AC6AFCA5}"/>
              </a:ext>
            </a:extLst>
          </p:cNvPr>
          <p:cNvSpPr>
            <a:spLocks noGrp="1"/>
          </p:cNvSpPr>
          <p:nvPr>
            <p:ph type="title"/>
          </p:nvPr>
        </p:nvSpPr>
        <p:spPr/>
        <p:txBody>
          <a:bodyPr/>
          <a:lstStyle/>
          <a:p>
            <a:r>
              <a:rPr lang="en-US" dirty="0"/>
              <a:t>Datalink Layer Problem</a:t>
            </a:r>
            <a:endParaRPr lang="en-CA" dirty="0"/>
          </a:p>
        </p:txBody>
      </p:sp>
      <p:pic>
        <p:nvPicPr>
          <p:cNvPr id="5" name="Picture 4">
            <a:extLst>
              <a:ext uri="{FF2B5EF4-FFF2-40B4-BE49-F238E27FC236}">
                <a16:creationId xmlns:a16="http://schemas.microsoft.com/office/drawing/2014/main" id="{9698F7B7-00C6-FCD9-6932-637537189065}"/>
              </a:ext>
            </a:extLst>
          </p:cNvPr>
          <p:cNvPicPr>
            <a:picLocks noChangeAspect="1"/>
          </p:cNvPicPr>
          <p:nvPr/>
        </p:nvPicPr>
        <p:blipFill>
          <a:blip r:embed="rId2"/>
          <a:stretch>
            <a:fillRect/>
          </a:stretch>
        </p:blipFill>
        <p:spPr>
          <a:xfrm>
            <a:off x="160917" y="2234963"/>
            <a:ext cx="11870166" cy="4108904"/>
          </a:xfrm>
          <a:prstGeom prst="rect">
            <a:avLst/>
          </a:prstGeom>
        </p:spPr>
      </p:pic>
      <p:sp>
        <p:nvSpPr>
          <p:cNvPr id="3" name="Rectangle 2">
            <a:extLst>
              <a:ext uri="{FF2B5EF4-FFF2-40B4-BE49-F238E27FC236}">
                <a16:creationId xmlns:a16="http://schemas.microsoft.com/office/drawing/2014/main" id="{AB1CD0A5-9E0F-069E-A862-2674C116CF4A}"/>
              </a:ext>
            </a:extLst>
          </p:cNvPr>
          <p:cNvSpPr/>
          <p:nvPr/>
        </p:nvSpPr>
        <p:spPr>
          <a:xfrm>
            <a:off x="6526029" y="2234964"/>
            <a:ext cx="5275110" cy="2285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50981938-5C34-AEAA-C12F-7347055E9653}"/>
              </a:ext>
            </a:extLst>
          </p:cNvPr>
          <p:cNvSpPr/>
          <p:nvPr/>
        </p:nvSpPr>
        <p:spPr>
          <a:xfrm>
            <a:off x="6526029" y="4060877"/>
            <a:ext cx="5275110" cy="2285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B5424C0-E08E-2415-69E9-BA435F485F23}"/>
              </a:ext>
            </a:extLst>
          </p:cNvPr>
          <p:cNvSpPr/>
          <p:nvPr/>
        </p:nvSpPr>
        <p:spPr>
          <a:xfrm>
            <a:off x="6526029" y="5658252"/>
            <a:ext cx="5275110" cy="2285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E9E16137-DB59-6168-BE27-215B254510B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1106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97E9-A9A1-D095-21F8-351FA5D38897}"/>
              </a:ext>
            </a:extLst>
          </p:cNvPr>
          <p:cNvSpPr>
            <a:spLocks noGrp="1"/>
          </p:cNvSpPr>
          <p:nvPr>
            <p:ph type="ctrTitle"/>
          </p:nvPr>
        </p:nvSpPr>
        <p:spPr/>
        <p:txBody>
          <a:bodyPr anchor="t"/>
          <a:lstStyle/>
          <a:p>
            <a:pPr algn="l">
              <a:lnSpc>
                <a:spcPct val="100000"/>
              </a:lnSpc>
            </a:pPr>
            <a:r>
              <a:rPr lang="en-US" dirty="0"/>
              <a:t>Nmap </a:t>
            </a:r>
            <a:endParaRPr lang="en-CA" dirty="0"/>
          </a:p>
        </p:txBody>
      </p:sp>
      <p:sp>
        <p:nvSpPr>
          <p:cNvPr id="3" name="Subtitle 2">
            <a:extLst>
              <a:ext uri="{FF2B5EF4-FFF2-40B4-BE49-F238E27FC236}">
                <a16:creationId xmlns:a16="http://schemas.microsoft.com/office/drawing/2014/main" id="{0E7997FE-733F-C418-7CA0-98EC76666B94}"/>
              </a:ext>
            </a:extLst>
          </p:cNvPr>
          <p:cNvSpPr>
            <a:spLocks noGrp="1"/>
          </p:cNvSpPr>
          <p:nvPr>
            <p:ph type="subTitle" idx="1"/>
          </p:nvPr>
        </p:nvSpPr>
        <p:spPr>
          <a:xfrm>
            <a:off x="1524000" y="3602038"/>
            <a:ext cx="4572000" cy="2765308"/>
          </a:xfrm>
        </p:spPr>
        <p:txBody>
          <a:bodyPr>
            <a:normAutofit fontScale="92500" lnSpcReduction="10000"/>
          </a:bodyPr>
          <a:lstStyle/>
          <a:p>
            <a:pPr algn="l"/>
            <a:r>
              <a:rPr lang="en-US" dirty="0"/>
              <a:t>-p </a:t>
            </a:r>
            <a:r>
              <a:rPr lang="en-US" dirty="0">
                <a:sym typeface="Wingdings" panose="05000000000000000000" pitchFamily="2" charset="2"/>
              </a:rPr>
              <a:t> port</a:t>
            </a:r>
            <a:endParaRPr lang="en-US" dirty="0"/>
          </a:p>
          <a:p>
            <a:pPr algn="l"/>
            <a:r>
              <a:rPr lang="en-US" dirty="0"/>
              <a:t>-</a:t>
            </a:r>
            <a:r>
              <a:rPr lang="en-US" dirty="0" err="1"/>
              <a:t>sn</a:t>
            </a:r>
            <a:r>
              <a:rPr lang="en-US" dirty="0"/>
              <a:t> </a:t>
            </a:r>
            <a:r>
              <a:rPr lang="en-US" dirty="0">
                <a:sym typeface="Wingdings" panose="05000000000000000000" pitchFamily="2" charset="2"/>
              </a:rPr>
              <a:t> no port scan</a:t>
            </a:r>
            <a:endParaRPr lang="en-US" dirty="0"/>
          </a:p>
          <a:p>
            <a:pPr algn="l"/>
            <a:r>
              <a:rPr lang="en-US" dirty="0"/>
              <a:t>-</a:t>
            </a:r>
            <a:r>
              <a:rPr lang="en-US" dirty="0" err="1"/>
              <a:t>Pn</a:t>
            </a:r>
            <a:r>
              <a:rPr lang="en-US" dirty="0"/>
              <a:t> </a:t>
            </a:r>
            <a:r>
              <a:rPr lang="en-US" dirty="0">
                <a:sym typeface="Wingdings" panose="05000000000000000000" pitchFamily="2" charset="2"/>
              </a:rPr>
              <a:t> no host scan</a:t>
            </a:r>
            <a:endParaRPr lang="en-US" dirty="0"/>
          </a:p>
          <a:p>
            <a:pPr algn="l"/>
            <a:r>
              <a:rPr lang="en-US" dirty="0"/>
              <a:t>-</a:t>
            </a:r>
            <a:r>
              <a:rPr lang="en-US" dirty="0" err="1"/>
              <a:t>sS</a:t>
            </a:r>
            <a:r>
              <a:rPr lang="en-US" dirty="0"/>
              <a:t> </a:t>
            </a:r>
            <a:r>
              <a:rPr lang="en-US" dirty="0">
                <a:sym typeface="Wingdings" panose="05000000000000000000" pitchFamily="2" charset="2"/>
              </a:rPr>
              <a:t> half scan + no host scan</a:t>
            </a:r>
          </a:p>
          <a:p>
            <a:pPr algn="l"/>
            <a:r>
              <a:rPr lang="en-US" dirty="0">
                <a:sym typeface="Wingdings" panose="05000000000000000000" pitchFamily="2" charset="2"/>
              </a:rPr>
              <a:t>-O  OS Version</a:t>
            </a:r>
          </a:p>
          <a:p>
            <a:pPr algn="l"/>
            <a:r>
              <a:rPr lang="en-US" dirty="0">
                <a:sym typeface="Wingdings" panose="05000000000000000000" pitchFamily="2" charset="2"/>
              </a:rPr>
              <a:t>-</a:t>
            </a:r>
            <a:r>
              <a:rPr lang="en-US" dirty="0" err="1">
                <a:sym typeface="Wingdings" panose="05000000000000000000" pitchFamily="2" charset="2"/>
              </a:rPr>
              <a:t>sV</a:t>
            </a:r>
            <a:r>
              <a:rPr lang="en-US" dirty="0">
                <a:sym typeface="Wingdings" panose="05000000000000000000" pitchFamily="2" charset="2"/>
              </a:rPr>
              <a:t>  Port Version</a:t>
            </a:r>
          </a:p>
          <a:p>
            <a:pPr algn="l"/>
            <a:r>
              <a:rPr lang="en-US" dirty="0">
                <a:sym typeface="Wingdings" panose="05000000000000000000" pitchFamily="2" charset="2"/>
              </a:rPr>
              <a:t>-f  </a:t>
            </a:r>
            <a:r>
              <a:rPr lang="en-CA" dirty="0"/>
              <a:t>fragment packets</a:t>
            </a:r>
            <a:endParaRPr lang="en-US" dirty="0">
              <a:sym typeface="Wingdings" panose="05000000000000000000" pitchFamily="2" charset="2"/>
            </a:endParaRPr>
          </a:p>
        </p:txBody>
      </p:sp>
      <p:sp>
        <p:nvSpPr>
          <p:cNvPr id="4" name="Subtitle 2">
            <a:extLst>
              <a:ext uri="{FF2B5EF4-FFF2-40B4-BE49-F238E27FC236}">
                <a16:creationId xmlns:a16="http://schemas.microsoft.com/office/drawing/2014/main" id="{692517C6-36DA-63B1-796C-29FF8B5097CB}"/>
              </a:ext>
            </a:extLst>
          </p:cNvPr>
          <p:cNvSpPr txBox="1">
            <a:spLocks/>
          </p:cNvSpPr>
          <p:nvPr/>
        </p:nvSpPr>
        <p:spPr>
          <a:xfrm>
            <a:off x="6962078" y="3602038"/>
            <a:ext cx="4482670" cy="2765308"/>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ym typeface="Wingdings" panose="05000000000000000000" pitchFamily="2" charset="2"/>
              </a:rPr>
              <a:t>-T  Time</a:t>
            </a:r>
          </a:p>
          <a:p>
            <a:pPr algn="l"/>
            <a:r>
              <a:rPr lang="en-US" dirty="0">
                <a:sym typeface="Wingdings" panose="05000000000000000000" pitchFamily="2" charset="2"/>
              </a:rPr>
              <a:t>-D  </a:t>
            </a:r>
            <a:r>
              <a:rPr lang="en-CA" dirty="0"/>
              <a:t>decoy scan </a:t>
            </a:r>
            <a:endParaRPr lang="en-US" dirty="0">
              <a:sym typeface="Wingdings" panose="05000000000000000000" pitchFamily="2" charset="2"/>
            </a:endParaRPr>
          </a:p>
          <a:p>
            <a:pPr algn="l"/>
            <a:r>
              <a:rPr lang="en-US" dirty="0">
                <a:sym typeface="Wingdings" panose="05000000000000000000" pitchFamily="2" charset="2"/>
              </a:rPr>
              <a:t>-g  </a:t>
            </a:r>
            <a:r>
              <a:rPr lang="en-US" dirty="0" err="1">
                <a:sym typeface="Wingdings" panose="05000000000000000000" pitchFamily="2" charset="2"/>
              </a:rPr>
              <a:t>Src</a:t>
            </a:r>
            <a:r>
              <a:rPr lang="en-US" dirty="0">
                <a:sym typeface="Wingdings" panose="05000000000000000000" pitchFamily="2" charset="2"/>
              </a:rPr>
              <a:t> Port change</a:t>
            </a:r>
          </a:p>
          <a:p>
            <a:pPr algn="l"/>
            <a:r>
              <a:rPr lang="en-US" dirty="0">
                <a:sym typeface="Wingdings" panose="05000000000000000000" pitchFamily="2" charset="2"/>
              </a:rPr>
              <a:t>-</a:t>
            </a:r>
            <a:r>
              <a:rPr lang="en-US" dirty="0" err="1">
                <a:sym typeface="Wingdings" panose="05000000000000000000" pitchFamily="2" charset="2"/>
              </a:rPr>
              <a:t>sT</a:t>
            </a:r>
            <a:r>
              <a:rPr lang="en-US" dirty="0">
                <a:sym typeface="Wingdings" panose="05000000000000000000" pitchFamily="2" charset="2"/>
              </a:rPr>
              <a:t>  TCP scan</a:t>
            </a:r>
          </a:p>
          <a:p>
            <a:pPr algn="l"/>
            <a:r>
              <a:rPr lang="en-CA" dirty="0"/>
              <a:t>-</a:t>
            </a:r>
            <a:r>
              <a:rPr lang="en-CA" dirty="0" err="1"/>
              <a:t>sU</a:t>
            </a:r>
            <a:r>
              <a:rPr lang="en-CA" dirty="0"/>
              <a:t> </a:t>
            </a:r>
            <a:r>
              <a:rPr lang="en-CA" dirty="0">
                <a:sym typeface="Wingdings" panose="05000000000000000000" pitchFamily="2" charset="2"/>
              </a:rPr>
              <a:t> UDP scan</a:t>
            </a:r>
          </a:p>
          <a:p>
            <a:pPr algn="l"/>
            <a:r>
              <a:rPr lang="en-US" dirty="0">
                <a:sym typeface="Wingdings" panose="05000000000000000000" pitchFamily="2" charset="2"/>
              </a:rPr>
              <a:t>-</a:t>
            </a:r>
            <a:r>
              <a:rPr lang="en-US" dirty="0" err="1">
                <a:sym typeface="Wingdings" panose="05000000000000000000" pitchFamily="2" charset="2"/>
              </a:rPr>
              <a:t>sC</a:t>
            </a:r>
            <a:r>
              <a:rPr lang="en-US" dirty="0">
                <a:sym typeface="Wingdings" panose="05000000000000000000" pitchFamily="2" charset="2"/>
              </a:rPr>
              <a:t>  </a:t>
            </a:r>
            <a:r>
              <a:rPr lang="en-US" dirty="0" err="1">
                <a:sym typeface="Wingdings" panose="05000000000000000000" pitchFamily="2" charset="2"/>
              </a:rPr>
              <a:t>nmap</a:t>
            </a:r>
            <a:r>
              <a:rPr lang="en-US" dirty="0">
                <a:sym typeface="Wingdings" panose="05000000000000000000" pitchFamily="2" charset="2"/>
              </a:rPr>
              <a:t> Default Script</a:t>
            </a:r>
            <a:endParaRPr lang="en-CA" dirty="0"/>
          </a:p>
          <a:p>
            <a:pPr algn="l"/>
            <a:r>
              <a:rPr lang="en-CA" dirty="0"/>
              <a:t>--script </a:t>
            </a:r>
            <a:r>
              <a:rPr lang="en-CA" dirty="0">
                <a:sym typeface="Wingdings" panose="05000000000000000000" pitchFamily="2" charset="2"/>
              </a:rPr>
              <a:t> </a:t>
            </a:r>
            <a:r>
              <a:rPr lang="en-CA" dirty="0" err="1">
                <a:sym typeface="Wingdings" panose="05000000000000000000" pitchFamily="2" charset="2"/>
              </a:rPr>
              <a:t>nmap</a:t>
            </a:r>
            <a:r>
              <a:rPr lang="en-CA" dirty="0">
                <a:sym typeface="Wingdings" panose="05000000000000000000" pitchFamily="2" charset="2"/>
              </a:rPr>
              <a:t> script</a:t>
            </a:r>
            <a:endParaRPr lang="en-CA" dirty="0"/>
          </a:p>
        </p:txBody>
      </p:sp>
      <p:sp>
        <p:nvSpPr>
          <p:cNvPr id="5" name="Footer Placeholder 4">
            <a:extLst>
              <a:ext uri="{FF2B5EF4-FFF2-40B4-BE49-F238E27FC236}">
                <a16:creationId xmlns:a16="http://schemas.microsoft.com/office/drawing/2014/main" id="{62C4EEDC-F296-6C96-949D-69EB0261A37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324373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6834-D473-3BEF-F769-DA9F42F95D26}"/>
              </a:ext>
            </a:extLst>
          </p:cNvPr>
          <p:cNvSpPr>
            <a:spLocks noGrp="1"/>
          </p:cNvSpPr>
          <p:nvPr>
            <p:ph type="title"/>
          </p:nvPr>
        </p:nvSpPr>
        <p:spPr/>
        <p:txBody>
          <a:bodyPr/>
          <a:lstStyle/>
          <a:p>
            <a:r>
              <a:rPr lang="en-US" dirty="0"/>
              <a:t>-</a:t>
            </a:r>
            <a:r>
              <a:rPr lang="en-US" dirty="0" err="1"/>
              <a:t>sn</a:t>
            </a:r>
            <a:r>
              <a:rPr lang="en-US" dirty="0"/>
              <a:t> </a:t>
            </a:r>
            <a:r>
              <a:rPr lang="en-US" dirty="0">
                <a:sym typeface="Wingdings" panose="05000000000000000000" pitchFamily="2" charset="2"/>
              </a:rPr>
              <a:t> no port scan</a:t>
            </a:r>
            <a:endParaRPr lang="en-CA" dirty="0"/>
          </a:p>
        </p:txBody>
      </p:sp>
      <p:sp>
        <p:nvSpPr>
          <p:cNvPr id="3" name="Content Placeholder 2">
            <a:extLst>
              <a:ext uri="{FF2B5EF4-FFF2-40B4-BE49-F238E27FC236}">
                <a16:creationId xmlns:a16="http://schemas.microsoft.com/office/drawing/2014/main" id="{85E7ACFE-9EAE-F362-F9B5-CCE7074E936F}"/>
              </a:ext>
            </a:extLst>
          </p:cNvPr>
          <p:cNvSpPr>
            <a:spLocks noGrp="1"/>
          </p:cNvSpPr>
          <p:nvPr>
            <p:ph idx="1"/>
          </p:nvPr>
        </p:nvSpPr>
        <p:spPr>
          <a:xfrm>
            <a:off x="838200" y="1825625"/>
            <a:ext cx="4697680" cy="4351338"/>
          </a:xfrm>
        </p:spPr>
        <p:txBody>
          <a:bodyPr>
            <a:normAutofit lnSpcReduction="10000"/>
          </a:bodyPr>
          <a:lstStyle/>
          <a:p>
            <a:r>
              <a:rPr lang="en-US" sz="2000" dirty="0"/>
              <a:t>Nmap 192.168.186.131 -</a:t>
            </a:r>
            <a:r>
              <a:rPr lang="en-US" sz="2000" dirty="0" err="1"/>
              <a:t>sn</a:t>
            </a:r>
            <a:endParaRPr lang="en-US" sz="2000" dirty="0"/>
          </a:p>
          <a:p>
            <a:r>
              <a:rPr lang="en-US" sz="2000" dirty="0"/>
              <a:t>Host scan</a:t>
            </a:r>
          </a:p>
          <a:p>
            <a:pPr marL="0" indent="0">
              <a:buNone/>
            </a:pPr>
            <a:r>
              <a:rPr lang="en-US" sz="2000" dirty="0"/>
              <a:t>No </a:t>
            </a:r>
            <a:r>
              <a:rPr lang="en-US" sz="2000" dirty="0">
                <a:sym typeface="Wingdings" panose="05000000000000000000" pitchFamily="2" charset="2"/>
              </a:rPr>
              <a:t> </a:t>
            </a:r>
            <a:r>
              <a:rPr lang="en-US" sz="2000" dirty="0"/>
              <a:t>Scan 1000 ports</a:t>
            </a:r>
          </a:p>
          <a:p>
            <a:pPr marL="0" indent="0">
              <a:buNone/>
            </a:pPr>
            <a:endParaRPr lang="en-US" sz="2000" dirty="0"/>
          </a:p>
          <a:p>
            <a:r>
              <a:rPr lang="en-US" sz="2000" dirty="0"/>
              <a:t>Nmap 192.168.186.131 –p 80 -</a:t>
            </a:r>
            <a:r>
              <a:rPr lang="en-US" sz="2000" dirty="0" err="1"/>
              <a:t>sn</a:t>
            </a:r>
            <a:endParaRPr lang="en-US" sz="2000" dirty="0"/>
          </a:p>
          <a:p>
            <a:r>
              <a:rPr lang="en-US" sz="2000" dirty="0"/>
              <a:t>Host scan</a:t>
            </a:r>
          </a:p>
          <a:p>
            <a:pPr marL="0" indent="0">
              <a:buNone/>
            </a:pPr>
            <a:r>
              <a:rPr lang="en-US" sz="2000" dirty="0"/>
              <a:t>No </a:t>
            </a:r>
            <a:r>
              <a:rPr lang="en-US" sz="2000" dirty="0">
                <a:sym typeface="Wingdings" panose="05000000000000000000" pitchFamily="2" charset="2"/>
              </a:rPr>
              <a:t> </a:t>
            </a:r>
            <a:r>
              <a:rPr lang="en-US" sz="2000" dirty="0"/>
              <a:t>One port…..</a:t>
            </a:r>
          </a:p>
          <a:p>
            <a:pPr marL="0" indent="0">
              <a:buNone/>
            </a:pPr>
            <a:r>
              <a:rPr lang="en-US" sz="2000" dirty="0"/>
              <a:t>Error</a:t>
            </a:r>
          </a:p>
          <a:p>
            <a:pPr marL="0" indent="0">
              <a:buNone/>
            </a:pPr>
            <a:endParaRPr lang="en-US" sz="2000" dirty="0"/>
          </a:p>
          <a:p>
            <a:pPr marL="0" indent="0">
              <a:buNone/>
            </a:pPr>
            <a:r>
              <a:rPr lang="en-US" sz="2000" dirty="0"/>
              <a:t>To check if device is alive only</a:t>
            </a:r>
          </a:p>
          <a:p>
            <a:pPr marL="0" indent="0">
              <a:buNone/>
            </a:pPr>
            <a:r>
              <a:rPr lang="en-US" sz="2000" dirty="0"/>
              <a:t>Fast + low load </a:t>
            </a:r>
            <a:r>
              <a:rPr lang="en-US" sz="2000" dirty="0">
                <a:sym typeface="Wingdings" panose="05000000000000000000" pitchFamily="2" charset="2"/>
              </a:rPr>
              <a:t> hard detect hacker </a:t>
            </a:r>
            <a:endParaRPr lang="en-US" sz="2000" dirty="0"/>
          </a:p>
          <a:p>
            <a:endParaRPr lang="en-CA" sz="2000" dirty="0"/>
          </a:p>
        </p:txBody>
      </p:sp>
      <p:sp>
        <p:nvSpPr>
          <p:cNvPr id="4" name="Rectangle 3">
            <a:extLst>
              <a:ext uri="{FF2B5EF4-FFF2-40B4-BE49-F238E27FC236}">
                <a16:creationId xmlns:a16="http://schemas.microsoft.com/office/drawing/2014/main" id="{8C624BFD-C002-51F3-8016-2E6B997E8518}"/>
              </a:ext>
            </a:extLst>
          </p:cNvPr>
          <p:cNvSpPr/>
          <p:nvPr/>
        </p:nvSpPr>
        <p:spPr>
          <a:xfrm>
            <a:off x="7284027" y="716973"/>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5" name="Rectangle 4">
            <a:extLst>
              <a:ext uri="{FF2B5EF4-FFF2-40B4-BE49-F238E27FC236}">
                <a16:creationId xmlns:a16="http://schemas.microsoft.com/office/drawing/2014/main" id="{C24B5605-6B1C-559C-32E5-A430314DA3E0}"/>
              </a:ext>
            </a:extLst>
          </p:cNvPr>
          <p:cNvSpPr/>
          <p:nvPr/>
        </p:nvSpPr>
        <p:spPr>
          <a:xfrm>
            <a:off x="9653155" y="719642"/>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Metasploitable</a:t>
            </a:r>
            <a:r>
              <a:rPr lang="en-US" dirty="0"/>
              <a:t> </a:t>
            </a:r>
            <a:endParaRPr lang="en-CA" dirty="0"/>
          </a:p>
        </p:txBody>
      </p:sp>
      <p:cxnSp>
        <p:nvCxnSpPr>
          <p:cNvPr id="6" name="Straight Arrow Connector 5">
            <a:extLst>
              <a:ext uri="{FF2B5EF4-FFF2-40B4-BE49-F238E27FC236}">
                <a16:creationId xmlns:a16="http://schemas.microsoft.com/office/drawing/2014/main" id="{085FCE29-80FC-4F26-AB10-1D3A85E27BF0}"/>
              </a:ext>
            </a:extLst>
          </p:cNvPr>
          <p:cNvCxnSpPr/>
          <p:nvPr/>
        </p:nvCxnSpPr>
        <p:spPr>
          <a:xfrm>
            <a:off x="7762009" y="1548248"/>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50EC935-7F8E-A61C-323C-8F72C52B77A5}"/>
              </a:ext>
            </a:extLst>
          </p:cNvPr>
          <p:cNvCxnSpPr/>
          <p:nvPr/>
        </p:nvCxnSpPr>
        <p:spPr>
          <a:xfrm>
            <a:off x="7762009" y="2437248"/>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F56669E-7343-A1A2-BACE-3A055C7928CB}"/>
              </a:ext>
            </a:extLst>
          </p:cNvPr>
          <p:cNvCxnSpPr/>
          <p:nvPr/>
        </p:nvCxnSpPr>
        <p:spPr>
          <a:xfrm>
            <a:off x="7770669" y="3012500"/>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C401044-312B-5CA7-CFB8-FD914A1A254F}"/>
              </a:ext>
            </a:extLst>
          </p:cNvPr>
          <p:cNvCxnSpPr/>
          <p:nvPr/>
        </p:nvCxnSpPr>
        <p:spPr>
          <a:xfrm>
            <a:off x="7770669" y="4319300"/>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97E6131-207D-CF14-8BAE-5136B5D5337F}"/>
              </a:ext>
            </a:extLst>
          </p:cNvPr>
          <p:cNvCxnSpPr/>
          <p:nvPr/>
        </p:nvCxnSpPr>
        <p:spPr>
          <a:xfrm>
            <a:off x="7770669" y="5538355"/>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BAB1C2A-6B74-88D9-FD08-EEA9F1C7CD4B}"/>
              </a:ext>
            </a:extLst>
          </p:cNvPr>
          <p:cNvCxnSpPr/>
          <p:nvPr/>
        </p:nvCxnSpPr>
        <p:spPr>
          <a:xfrm>
            <a:off x="7770669" y="6024058"/>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026FC03-922A-7A7D-6E3D-3A8265A27107}"/>
              </a:ext>
            </a:extLst>
          </p:cNvPr>
          <p:cNvSpPr txBox="1"/>
          <p:nvPr/>
        </p:nvSpPr>
        <p:spPr>
          <a:xfrm>
            <a:off x="8764385" y="4582400"/>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3" name="TextBox 12">
            <a:extLst>
              <a:ext uri="{FF2B5EF4-FFF2-40B4-BE49-F238E27FC236}">
                <a16:creationId xmlns:a16="http://schemas.microsoft.com/office/drawing/2014/main" id="{AED433D7-02AD-7BAC-D6C3-4A6B12588029}"/>
              </a:ext>
            </a:extLst>
          </p:cNvPr>
          <p:cNvSpPr txBox="1"/>
          <p:nvPr/>
        </p:nvSpPr>
        <p:spPr>
          <a:xfrm>
            <a:off x="8777549" y="4033490"/>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cxnSp>
        <p:nvCxnSpPr>
          <p:cNvPr id="14" name="Straight Arrow Connector 13">
            <a:extLst>
              <a:ext uri="{FF2B5EF4-FFF2-40B4-BE49-F238E27FC236}">
                <a16:creationId xmlns:a16="http://schemas.microsoft.com/office/drawing/2014/main" id="{B1260FC6-41EF-C0C5-4703-7ED2A218BCD1}"/>
              </a:ext>
            </a:extLst>
          </p:cNvPr>
          <p:cNvCxnSpPr>
            <a:cxnSpLocks/>
          </p:cNvCxnSpPr>
          <p:nvPr/>
        </p:nvCxnSpPr>
        <p:spPr>
          <a:xfrm flipH="1">
            <a:off x="7710055" y="1973655"/>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DF0EBC8-5ADF-CA2C-E60E-6D31312F62E1}"/>
              </a:ext>
            </a:extLst>
          </p:cNvPr>
          <p:cNvCxnSpPr>
            <a:cxnSpLocks/>
          </p:cNvCxnSpPr>
          <p:nvPr/>
        </p:nvCxnSpPr>
        <p:spPr>
          <a:xfrm flipH="1">
            <a:off x="7718371" y="4884349"/>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A97ABAA-A6B8-431C-8905-1E74C597B10D}"/>
              </a:ext>
            </a:extLst>
          </p:cNvPr>
          <p:cNvSpPr txBox="1"/>
          <p:nvPr/>
        </p:nvSpPr>
        <p:spPr>
          <a:xfrm>
            <a:off x="8764385" y="1733918"/>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7" name="TextBox 16">
            <a:extLst>
              <a:ext uri="{FF2B5EF4-FFF2-40B4-BE49-F238E27FC236}">
                <a16:creationId xmlns:a16="http://schemas.microsoft.com/office/drawing/2014/main" id="{39321E9B-34AD-0A35-8B92-330B5591BA8F}"/>
              </a:ext>
            </a:extLst>
          </p:cNvPr>
          <p:cNvSpPr txBox="1"/>
          <p:nvPr/>
        </p:nvSpPr>
        <p:spPr>
          <a:xfrm>
            <a:off x="8772701" y="1237096"/>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8" name="TextBox 17">
            <a:extLst>
              <a:ext uri="{FF2B5EF4-FFF2-40B4-BE49-F238E27FC236}">
                <a16:creationId xmlns:a16="http://schemas.microsoft.com/office/drawing/2014/main" id="{6EC78702-950F-CF0A-570A-EE42BF23A516}"/>
              </a:ext>
            </a:extLst>
          </p:cNvPr>
          <p:cNvSpPr txBox="1"/>
          <p:nvPr/>
        </p:nvSpPr>
        <p:spPr>
          <a:xfrm>
            <a:off x="8772701" y="2185742"/>
            <a:ext cx="620683" cy="400110"/>
          </a:xfrm>
          <a:prstGeom prst="rect">
            <a:avLst/>
          </a:prstGeom>
          <a:noFill/>
        </p:spPr>
        <p:txBody>
          <a:bodyPr wrap="none" rtlCol="0">
            <a:spAutoFit/>
          </a:bodyPr>
          <a:lstStyle/>
          <a:p>
            <a:r>
              <a:rPr lang="en-US" sz="2000" b="1" dirty="0">
                <a:solidFill>
                  <a:srgbClr val="FFFF00"/>
                </a:solidFill>
              </a:rPr>
              <a:t>Ack</a:t>
            </a:r>
            <a:endParaRPr lang="en-CA" sz="2000" b="1" dirty="0">
              <a:solidFill>
                <a:srgbClr val="FFFF00"/>
              </a:solidFill>
            </a:endParaRPr>
          </a:p>
        </p:txBody>
      </p:sp>
      <p:sp>
        <p:nvSpPr>
          <p:cNvPr id="19" name="TextBox 18">
            <a:extLst>
              <a:ext uri="{FF2B5EF4-FFF2-40B4-BE49-F238E27FC236}">
                <a16:creationId xmlns:a16="http://schemas.microsoft.com/office/drawing/2014/main" id="{014B4430-3310-2F43-0DA4-8AD63883DA38}"/>
              </a:ext>
            </a:extLst>
          </p:cNvPr>
          <p:cNvSpPr txBox="1"/>
          <p:nvPr/>
        </p:nvSpPr>
        <p:spPr>
          <a:xfrm>
            <a:off x="8736680" y="5267946"/>
            <a:ext cx="620683" cy="400110"/>
          </a:xfrm>
          <a:prstGeom prst="rect">
            <a:avLst/>
          </a:prstGeom>
          <a:noFill/>
        </p:spPr>
        <p:txBody>
          <a:bodyPr wrap="none" rtlCol="0">
            <a:spAutoFit/>
          </a:bodyPr>
          <a:lstStyle/>
          <a:p>
            <a:r>
              <a:rPr lang="en-US" sz="2000" b="1" dirty="0">
                <a:solidFill>
                  <a:srgbClr val="FFFF00"/>
                </a:solidFill>
              </a:rPr>
              <a:t>Ack</a:t>
            </a:r>
            <a:endParaRPr lang="en-CA" sz="2000" b="1" dirty="0">
              <a:solidFill>
                <a:srgbClr val="FFFF00"/>
              </a:solidFill>
            </a:endParaRPr>
          </a:p>
        </p:txBody>
      </p:sp>
      <p:sp>
        <p:nvSpPr>
          <p:cNvPr id="20" name="TextBox 19">
            <a:extLst>
              <a:ext uri="{FF2B5EF4-FFF2-40B4-BE49-F238E27FC236}">
                <a16:creationId xmlns:a16="http://schemas.microsoft.com/office/drawing/2014/main" id="{D8FC5524-C1DE-0163-2ABC-587ACAAA79DB}"/>
              </a:ext>
            </a:extLst>
          </p:cNvPr>
          <p:cNvSpPr txBox="1"/>
          <p:nvPr/>
        </p:nvSpPr>
        <p:spPr>
          <a:xfrm>
            <a:off x="10419653" y="1560897"/>
            <a:ext cx="965329" cy="400110"/>
          </a:xfrm>
          <a:prstGeom prst="rect">
            <a:avLst/>
          </a:prstGeom>
          <a:noFill/>
        </p:spPr>
        <p:txBody>
          <a:bodyPr wrap="none" rtlCol="0">
            <a:spAutoFit/>
          </a:bodyPr>
          <a:lstStyle/>
          <a:p>
            <a:r>
              <a:rPr lang="en-US" sz="2000" b="1" dirty="0">
                <a:solidFill>
                  <a:srgbClr val="FFFF00"/>
                </a:solidFill>
              </a:rPr>
              <a:t>80/443</a:t>
            </a:r>
            <a:endParaRPr lang="en-CA" sz="2000" b="1" dirty="0">
              <a:solidFill>
                <a:srgbClr val="FFFF00"/>
              </a:solidFill>
            </a:endParaRPr>
          </a:p>
        </p:txBody>
      </p:sp>
      <p:sp>
        <p:nvSpPr>
          <p:cNvPr id="22" name="TextBox 21">
            <a:extLst>
              <a:ext uri="{FF2B5EF4-FFF2-40B4-BE49-F238E27FC236}">
                <a16:creationId xmlns:a16="http://schemas.microsoft.com/office/drawing/2014/main" id="{07FC0709-2E92-3503-B813-26A1BB7E0D7A}"/>
              </a:ext>
            </a:extLst>
          </p:cNvPr>
          <p:cNvSpPr txBox="1"/>
          <p:nvPr/>
        </p:nvSpPr>
        <p:spPr>
          <a:xfrm>
            <a:off x="5629497" y="2134028"/>
            <a:ext cx="1357038" cy="707886"/>
          </a:xfrm>
          <a:prstGeom prst="rect">
            <a:avLst/>
          </a:prstGeom>
          <a:noFill/>
        </p:spPr>
        <p:txBody>
          <a:bodyPr wrap="none" rtlCol="0">
            <a:spAutoFit/>
          </a:bodyPr>
          <a:lstStyle/>
          <a:p>
            <a:r>
              <a:rPr lang="en-US" sz="2000" b="1" dirty="0">
                <a:solidFill>
                  <a:srgbClr val="00B050"/>
                </a:solidFill>
              </a:rPr>
              <a:t>Host scan</a:t>
            </a:r>
          </a:p>
          <a:p>
            <a:r>
              <a:rPr lang="en-US" sz="2000" b="1" dirty="0">
                <a:solidFill>
                  <a:srgbClr val="00B050"/>
                </a:solidFill>
              </a:rPr>
              <a:t>alive</a:t>
            </a:r>
            <a:endParaRPr lang="en-CA" sz="2000" b="1" dirty="0">
              <a:solidFill>
                <a:srgbClr val="00B050"/>
              </a:solidFill>
            </a:endParaRPr>
          </a:p>
        </p:txBody>
      </p:sp>
      <p:sp>
        <p:nvSpPr>
          <p:cNvPr id="23" name="TextBox 22">
            <a:extLst>
              <a:ext uri="{FF2B5EF4-FFF2-40B4-BE49-F238E27FC236}">
                <a16:creationId xmlns:a16="http://schemas.microsoft.com/office/drawing/2014/main" id="{ED289625-6FEC-DE75-BDD3-A2B020EE3CC7}"/>
              </a:ext>
            </a:extLst>
          </p:cNvPr>
          <p:cNvSpPr txBox="1"/>
          <p:nvPr/>
        </p:nvSpPr>
        <p:spPr>
          <a:xfrm>
            <a:off x="10419653" y="4641336"/>
            <a:ext cx="457176" cy="400110"/>
          </a:xfrm>
          <a:prstGeom prst="rect">
            <a:avLst/>
          </a:prstGeom>
          <a:noFill/>
        </p:spPr>
        <p:txBody>
          <a:bodyPr wrap="none" rtlCol="0">
            <a:spAutoFit/>
          </a:bodyPr>
          <a:lstStyle/>
          <a:p>
            <a:r>
              <a:rPr lang="en-US" sz="2000" b="1" dirty="0">
                <a:solidFill>
                  <a:srgbClr val="FFFF00"/>
                </a:solidFill>
              </a:rPr>
              <a:t>80</a:t>
            </a:r>
            <a:endParaRPr lang="en-CA" sz="2000" b="1" dirty="0">
              <a:solidFill>
                <a:srgbClr val="FFFF00"/>
              </a:solidFill>
            </a:endParaRPr>
          </a:p>
        </p:txBody>
      </p:sp>
      <p:sp>
        <p:nvSpPr>
          <p:cNvPr id="25" name="TextBox 24">
            <a:extLst>
              <a:ext uri="{FF2B5EF4-FFF2-40B4-BE49-F238E27FC236}">
                <a16:creationId xmlns:a16="http://schemas.microsoft.com/office/drawing/2014/main" id="{AE940DC7-15D0-2F8B-D8CD-0D6BF5578D5C}"/>
              </a:ext>
            </a:extLst>
          </p:cNvPr>
          <p:cNvSpPr txBox="1"/>
          <p:nvPr/>
        </p:nvSpPr>
        <p:spPr>
          <a:xfrm>
            <a:off x="5616278" y="4904946"/>
            <a:ext cx="1353256" cy="707886"/>
          </a:xfrm>
          <a:prstGeom prst="rect">
            <a:avLst/>
          </a:prstGeom>
          <a:noFill/>
        </p:spPr>
        <p:txBody>
          <a:bodyPr wrap="none" rtlCol="0">
            <a:spAutoFit/>
          </a:bodyPr>
          <a:lstStyle/>
          <a:p>
            <a:r>
              <a:rPr lang="en-US" sz="2000" b="1" dirty="0">
                <a:solidFill>
                  <a:srgbClr val="00B050"/>
                </a:solidFill>
              </a:rPr>
              <a:t>Port scan</a:t>
            </a:r>
          </a:p>
          <a:p>
            <a:r>
              <a:rPr lang="en-US" sz="2000" b="1" dirty="0">
                <a:solidFill>
                  <a:srgbClr val="00B050"/>
                </a:solidFill>
              </a:rPr>
              <a:t>Open port</a:t>
            </a:r>
            <a:endParaRPr lang="en-CA" sz="2000" b="1" dirty="0">
              <a:solidFill>
                <a:srgbClr val="00B050"/>
              </a:solidFill>
            </a:endParaRPr>
          </a:p>
        </p:txBody>
      </p:sp>
      <p:sp>
        <p:nvSpPr>
          <p:cNvPr id="26" name="Left Bracket 25">
            <a:extLst>
              <a:ext uri="{FF2B5EF4-FFF2-40B4-BE49-F238E27FC236}">
                <a16:creationId xmlns:a16="http://schemas.microsoft.com/office/drawing/2014/main" id="{FD2EB093-3043-1B11-0EAB-10512BFCC0A8}"/>
              </a:ext>
            </a:extLst>
          </p:cNvPr>
          <p:cNvSpPr/>
          <p:nvPr/>
        </p:nvSpPr>
        <p:spPr>
          <a:xfrm>
            <a:off x="7019803" y="1498513"/>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7" name="Left Bracket 26">
            <a:extLst>
              <a:ext uri="{FF2B5EF4-FFF2-40B4-BE49-F238E27FC236}">
                <a16:creationId xmlns:a16="http://schemas.microsoft.com/office/drawing/2014/main" id="{60FC4EC6-D14B-34D7-97FB-BC7F42721303}"/>
              </a:ext>
            </a:extLst>
          </p:cNvPr>
          <p:cNvSpPr/>
          <p:nvPr/>
        </p:nvSpPr>
        <p:spPr>
          <a:xfrm>
            <a:off x="7040216" y="4276870"/>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8" name="TextBox 27">
            <a:extLst>
              <a:ext uri="{FF2B5EF4-FFF2-40B4-BE49-F238E27FC236}">
                <a16:creationId xmlns:a16="http://schemas.microsoft.com/office/drawing/2014/main" id="{6F26AD97-421F-E0AE-58BE-89B8C477259F}"/>
              </a:ext>
            </a:extLst>
          </p:cNvPr>
          <p:cNvSpPr txBox="1"/>
          <p:nvPr/>
        </p:nvSpPr>
        <p:spPr>
          <a:xfrm>
            <a:off x="8814423" y="2742502"/>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sp>
        <p:nvSpPr>
          <p:cNvPr id="29" name="TextBox 28">
            <a:extLst>
              <a:ext uri="{FF2B5EF4-FFF2-40B4-BE49-F238E27FC236}">
                <a16:creationId xmlns:a16="http://schemas.microsoft.com/office/drawing/2014/main" id="{FD8B4977-09EE-C7D7-C9DE-10CA2EFB638D}"/>
              </a:ext>
            </a:extLst>
          </p:cNvPr>
          <p:cNvSpPr txBox="1"/>
          <p:nvPr/>
        </p:nvSpPr>
        <p:spPr>
          <a:xfrm>
            <a:off x="8778406" y="5776853"/>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cxnSp>
        <p:nvCxnSpPr>
          <p:cNvPr id="30" name="Straight Connector 29">
            <a:extLst>
              <a:ext uri="{FF2B5EF4-FFF2-40B4-BE49-F238E27FC236}">
                <a16:creationId xmlns:a16="http://schemas.microsoft.com/office/drawing/2014/main" id="{7A347E57-E5CE-26C9-89E9-3EA042BC8C6B}"/>
              </a:ext>
            </a:extLst>
          </p:cNvPr>
          <p:cNvCxnSpPr>
            <a:cxnSpLocks/>
          </p:cNvCxnSpPr>
          <p:nvPr/>
        </p:nvCxnSpPr>
        <p:spPr>
          <a:xfrm flipH="1">
            <a:off x="6764482" y="2793214"/>
            <a:ext cx="4807528"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822EE4B-3520-BA9D-74DF-CF73FB1A6F2C}"/>
              </a:ext>
            </a:extLst>
          </p:cNvPr>
          <p:cNvCxnSpPr>
            <a:cxnSpLocks/>
          </p:cNvCxnSpPr>
          <p:nvPr/>
        </p:nvCxnSpPr>
        <p:spPr>
          <a:xfrm flipH="1">
            <a:off x="6831266" y="5945242"/>
            <a:ext cx="4807528"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Graphic 43" descr="Close with solid fill">
            <a:extLst>
              <a:ext uri="{FF2B5EF4-FFF2-40B4-BE49-F238E27FC236}">
                <a16:creationId xmlns:a16="http://schemas.microsoft.com/office/drawing/2014/main" id="{76574F62-7215-696F-D368-5145B2959B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1295" y="3585362"/>
            <a:ext cx="3226681" cy="3226681"/>
          </a:xfrm>
          <a:prstGeom prst="rect">
            <a:avLst/>
          </a:prstGeom>
        </p:spPr>
      </p:pic>
      <p:sp>
        <p:nvSpPr>
          <p:cNvPr id="31" name="TextBox 30">
            <a:extLst>
              <a:ext uri="{FF2B5EF4-FFF2-40B4-BE49-F238E27FC236}">
                <a16:creationId xmlns:a16="http://schemas.microsoft.com/office/drawing/2014/main" id="{6B5DF9E4-0D28-F257-A392-C244078C23ED}"/>
              </a:ext>
            </a:extLst>
          </p:cNvPr>
          <p:cNvSpPr txBox="1"/>
          <p:nvPr/>
        </p:nvSpPr>
        <p:spPr>
          <a:xfrm>
            <a:off x="7054283" y="1825625"/>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32" name="TextBox 31">
            <a:extLst>
              <a:ext uri="{FF2B5EF4-FFF2-40B4-BE49-F238E27FC236}">
                <a16:creationId xmlns:a16="http://schemas.microsoft.com/office/drawing/2014/main" id="{F79907A3-4480-DEFB-8F2E-987085341A46}"/>
              </a:ext>
            </a:extLst>
          </p:cNvPr>
          <p:cNvSpPr txBox="1"/>
          <p:nvPr/>
        </p:nvSpPr>
        <p:spPr>
          <a:xfrm>
            <a:off x="7028010" y="4736427"/>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21" name="Footer Placeholder 20">
            <a:extLst>
              <a:ext uri="{FF2B5EF4-FFF2-40B4-BE49-F238E27FC236}">
                <a16:creationId xmlns:a16="http://schemas.microsoft.com/office/drawing/2014/main" id="{0207396B-6868-2619-81C0-D2BD14EA5D6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40388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46FF39-D76B-562F-43BA-9CD89894EDA4}"/>
              </a:ext>
            </a:extLst>
          </p:cNvPr>
          <p:cNvPicPr>
            <a:picLocks noChangeAspect="1"/>
          </p:cNvPicPr>
          <p:nvPr/>
        </p:nvPicPr>
        <p:blipFill>
          <a:blip r:embed="rId2"/>
          <a:stretch>
            <a:fillRect/>
          </a:stretch>
        </p:blipFill>
        <p:spPr>
          <a:xfrm>
            <a:off x="329165" y="286140"/>
            <a:ext cx="8435314" cy="1816837"/>
          </a:xfrm>
          <a:prstGeom prst="rect">
            <a:avLst/>
          </a:prstGeom>
        </p:spPr>
      </p:pic>
      <p:pic>
        <p:nvPicPr>
          <p:cNvPr id="7" name="Picture 6">
            <a:extLst>
              <a:ext uri="{FF2B5EF4-FFF2-40B4-BE49-F238E27FC236}">
                <a16:creationId xmlns:a16="http://schemas.microsoft.com/office/drawing/2014/main" id="{6441BC98-AAE4-9D44-5B7A-FA7456A1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65" y="2512471"/>
            <a:ext cx="11533670" cy="1833058"/>
          </a:xfrm>
          <a:prstGeom prst="rect">
            <a:avLst/>
          </a:prstGeom>
        </p:spPr>
      </p:pic>
      <p:pic>
        <p:nvPicPr>
          <p:cNvPr id="9" name="Picture 8">
            <a:extLst>
              <a:ext uri="{FF2B5EF4-FFF2-40B4-BE49-F238E27FC236}">
                <a16:creationId xmlns:a16="http://schemas.microsoft.com/office/drawing/2014/main" id="{B1FD4F89-5470-5B31-2676-CBAB77A20E63}"/>
              </a:ext>
            </a:extLst>
          </p:cNvPr>
          <p:cNvPicPr>
            <a:picLocks noChangeAspect="1"/>
          </p:cNvPicPr>
          <p:nvPr/>
        </p:nvPicPr>
        <p:blipFill>
          <a:blip r:embed="rId4"/>
          <a:stretch>
            <a:fillRect/>
          </a:stretch>
        </p:blipFill>
        <p:spPr>
          <a:xfrm>
            <a:off x="329165" y="4623964"/>
            <a:ext cx="10936299" cy="1816837"/>
          </a:xfrm>
          <a:prstGeom prst="rect">
            <a:avLst/>
          </a:prstGeom>
        </p:spPr>
      </p:pic>
      <p:sp>
        <p:nvSpPr>
          <p:cNvPr id="2" name="Rectangle 1">
            <a:extLst>
              <a:ext uri="{FF2B5EF4-FFF2-40B4-BE49-F238E27FC236}">
                <a16:creationId xmlns:a16="http://schemas.microsoft.com/office/drawing/2014/main" id="{9646257D-4DA1-85A9-E2D5-5241B837EDEF}"/>
              </a:ext>
            </a:extLst>
          </p:cNvPr>
          <p:cNvSpPr/>
          <p:nvPr/>
        </p:nvSpPr>
        <p:spPr>
          <a:xfrm>
            <a:off x="820890" y="685862"/>
            <a:ext cx="3299289" cy="2715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25A45257-A166-723D-04E9-52C016C3CC1C}"/>
              </a:ext>
            </a:extLst>
          </p:cNvPr>
          <p:cNvSpPr/>
          <p:nvPr/>
        </p:nvSpPr>
        <p:spPr>
          <a:xfrm>
            <a:off x="926536" y="5012228"/>
            <a:ext cx="4355469" cy="2912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BED10AB8-9415-F9A3-89F5-BC8F2D708413}"/>
              </a:ext>
            </a:extLst>
          </p:cNvPr>
          <p:cNvSpPr/>
          <p:nvPr/>
        </p:nvSpPr>
        <p:spPr>
          <a:xfrm>
            <a:off x="329165" y="5555999"/>
            <a:ext cx="10936299" cy="88480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512F36A-2F90-348C-D697-04F1E7C2D782}"/>
              </a:ext>
            </a:extLst>
          </p:cNvPr>
          <p:cNvSpPr/>
          <p:nvPr/>
        </p:nvSpPr>
        <p:spPr>
          <a:xfrm>
            <a:off x="3578942" y="675104"/>
            <a:ext cx="541237" cy="271568"/>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F1E222D2-1CBB-2D1E-71D9-722DBB7819DB}"/>
              </a:ext>
            </a:extLst>
          </p:cNvPr>
          <p:cNvSpPr/>
          <p:nvPr/>
        </p:nvSpPr>
        <p:spPr>
          <a:xfrm>
            <a:off x="3883741" y="5007988"/>
            <a:ext cx="492771" cy="2673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ooter Placeholder 9">
            <a:extLst>
              <a:ext uri="{FF2B5EF4-FFF2-40B4-BE49-F238E27FC236}">
                <a16:creationId xmlns:a16="http://schemas.microsoft.com/office/drawing/2014/main" id="{2D20C840-E5BE-2E7A-3714-47CB4899BA9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934679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B7ECC-8294-991F-FABD-2A9ADBFBD3E8}"/>
              </a:ext>
            </a:extLst>
          </p:cNvPr>
          <p:cNvSpPr>
            <a:spLocks noGrp="1"/>
          </p:cNvSpPr>
          <p:nvPr>
            <p:ph type="title"/>
          </p:nvPr>
        </p:nvSpPr>
        <p:spPr/>
        <p:txBody>
          <a:bodyPr/>
          <a:lstStyle/>
          <a:p>
            <a:r>
              <a:rPr lang="en-US" dirty="0"/>
              <a:t>-</a:t>
            </a:r>
            <a:r>
              <a:rPr lang="en-US" dirty="0" err="1"/>
              <a:t>Pn</a:t>
            </a:r>
            <a:r>
              <a:rPr lang="en-US" dirty="0"/>
              <a:t>  </a:t>
            </a:r>
            <a:r>
              <a:rPr lang="en-US" dirty="0">
                <a:sym typeface="Wingdings" panose="05000000000000000000" pitchFamily="2" charset="2"/>
              </a:rPr>
              <a:t> No Host Scan</a:t>
            </a:r>
            <a:endParaRPr lang="en-CA" dirty="0"/>
          </a:p>
        </p:txBody>
      </p:sp>
      <p:sp>
        <p:nvSpPr>
          <p:cNvPr id="3" name="Content Placeholder 2">
            <a:extLst>
              <a:ext uri="{FF2B5EF4-FFF2-40B4-BE49-F238E27FC236}">
                <a16:creationId xmlns:a16="http://schemas.microsoft.com/office/drawing/2014/main" id="{A1CE5B80-7728-3F0F-CEA3-2B21102B4E98}"/>
              </a:ext>
            </a:extLst>
          </p:cNvPr>
          <p:cNvSpPr>
            <a:spLocks noGrp="1"/>
          </p:cNvSpPr>
          <p:nvPr>
            <p:ph idx="1"/>
          </p:nvPr>
        </p:nvSpPr>
        <p:spPr>
          <a:xfrm>
            <a:off x="838200" y="1825625"/>
            <a:ext cx="4589319" cy="4351338"/>
          </a:xfrm>
        </p:spPr>
        <p:txBody>
          <a:bodyPr>
            <a:normAutofit/>
          </a:bodyPr>
          <a:lstStyle/>
          <a:p>
            <a:r>
              <a:rPr lang="en-US" sz="2000" dirty="0"/>
              <a:t>Nmap 192.168.186.131 -</a:t>
            </a:r>
            <a:r>
              <a:rPr lang="en-US" sz="2000" dirty="0" err="1"/>
              <a:t>Pn</a:t>
            </a:r>
            <a:endParaRPr lang="en-US" sz="2000" dirty="0"/>
          </a:p>
          <a:p>
            <a:pPr marL="0" indent="0">
              <a:buNone/>
            </a:pPr>
            <a:r>
              <a:rPr lang="en-US" sz="2000" dirty="0"/>
              <a:t>No </a:t>
            </a:r>
            <a:r>
              <a:rPr lang="en-US" sz="2000" dirty="0">
                <a:sym typeface="Wingdings" panose="05000000000000000000" pitchFamily="2" charset="2"/>
              </a:rPr>
              <a:t></a:t>
            </a:r>
            <a:r>
              <a:rPr lang="en-US" sz="2000" dirty="0"/>
              <a:t>Host scan</a:t>
            </a:r>
          </a:p>
          <a:p>
            <a:pPr marL="0" indent="0">
              <a:buNone/>
            </a:pPr>
            <a:r>
              <a:rPr lang="en-US" sz="2000" dirty="0"/>
              <a:t>Yes </a:t>
            </a:r>
            <a:r>
              <a:rPr lang="en-US" sz="2000" dirty="0">
                <a:sym typeface="Wingdings" panose="05000000000000000000" pitchFamily="2" charset="2"/>
              </a:rPr>
              <a:t> </a:t>
            </a:r>
            <a:r>
              <a:rPr lang="en-US" sz="2000" dirty="0"/>
              <a:t>Scan 1000 ports</a:t>
            </a:r>
          </a:p>
          <a:p>
            <a:pPr marL="0" indent="0">
              <a:buNone/>
            </a:pPr>
            <a:endParaRPr lang="en-US" sz="2000" dirty="0"/>
          </a:p>
          <a:p>
            <a:r>
              <a:rPr lang="en-US" sz="2000" dirty="0"/>
              <a:t>Nmap 192.168.186.131 –p 80 -</a:t>
            </a:r>
            <a:r>
              <a:rPr lang="en-US" sz="2000" dirty="0" err="1"/>
              <a:t>Pn</a:t>
            </a:r>
            <a:endParaRPr lang="en-US" sz="2000" dirty="0"/>
          </a:p>
          <a:p>
            <a:pPr marL="0" indent="0">
              <a:buNone/>
            </a:pPr>
            <a:r>
              <a:rPr lang="en-US" sz="2000" dirty="0"/>
              <a:t>No </a:t>
            </a:r>
            <a:r>
              <a:rPr lang="en-US" sz="2000" dirty="0">
                <a:sym typeface="Wingdings" panose="05000000000000000000" pitchFamily="2" charset="2"/>
              </a:rPr>
              <a:t> </a:t>
            </a:r>
            <a:r>
              <a:rPr lang="en-US" sz="2000" dirty="0"/>
              <a:t>Host scan</a:t>
            </a:r>
          </a:p>
          <a:p>
            <a:pPr marL="0" indent="0">
              <a:buNone/>
            </a:pPr>
            <a:r>
              <a:rPr lang="en-US" sz="2000" dirty="0"/>
              <a:t>Yes </a:t>
            </a:r>
            <a:r>
              <a:rPr lang="en-US" sz="2000" dirty="0">
                <a:sym typeface="Wingdings" panose="05000000000000000000" pitchFamily="2" charset="2"/>
              </a:rPr>
              <a:t> </a:t>
            </a:r>
            <a:r>
              <a:rPr lang="en-US" sz="2000" dirty="0"/>
              <a:t>One port</a:t>
            </a:r>
          </a:p>
          <a:p>
            <a:pPr marL="0" indent="0">
              <a:buNone/>
            </a:pPr>
            <a:endParaRPr lang="en-US" sz="2000" dirty="0"/>
          </a:p>
          <a:p>
            <a:endParaRPr lang="en-CA" sz="2000" dirty="0"/>
          </a:p>
          <a:p>
            <a:endParaRPr lang="en-CA" sz="2000" dirty="0"/>
          </a:p>
        </p:txBody>
      </p:sp>
      <p:sp>
        <p:nvSpPr>
          <p:cNvPr id="4" name="Rectangle 3">
            <a:extLst>
              <a:ext uri="{FF2B5EF4-FFF2-40B4-BE49-F238E27FC236}">
                <a16:creationId xmlns:a16="http://schemas.microsoft.com/office/drawing/2014/main" id="{DDB43B00-67D8-BF2B-A2C1-298FF4C11726}"/>
              </a:ext>
            </a:extLst>
          </p:cNvPr>
          <p:cNvSpPr/>
          <p:nvPr/>
        </p:nvSpPr>
        <p:spPr>
          <a:xfrm>
            <a:off x="7284027" y="716973"/>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5" name="Rectangle 4">
            <a:extLst>
              <a:ext uri="{FF2B5EF4-FFF2-40B4-BE49-F238E27FC236}">
                <a16:creationId xmlns:a16="http://schemas.microsoft.com/office/drawing/2014/main" id="{3379A0DC-755B-9FF6-B30A-6744A40F9327}"/>
              </a:ext>
            </a:extLst>
          </p:cNvPr>
          <p:cNvSpPr/>
          <p:nvPr/>
        </p:nvSpPr>
        <p:spPr>
          <a:xfrm>
            <a:off x="9653155" y="719642"/>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Metasploitable</a:t>
            </a:r>
            <a:r>
              <a:rPr lang="en-US" dirty="0"/>
              <a:t> </a:t>
            </a:r>
            <a:endParaRPr lang="en-CA" dirty="0"/>
          </a:p>
        </p:txBody>
      </p:sp>
      <p:cxnSp>
        <p:nvCxnSpPr>
          <p:cNvPr id="6" name="Straight Arrow Connector 5">
            <a:extLst>
              <a:ext uri="{FF2B5EF4-FFF2-40B4-BE49-F238E27FC236}">
                <a16:creationId xmlns:a16="http://schemas.microsoft.com/office/drawing/2014/main" id="{3FC80E1A-D879-62E7-F2FC-389486BED152}"/>
              </a:ext>
            </a:extLst>
          </p:cNvPr>
          <p:cNvCxnSpPr/>
          <p:nvPr/>
        </p:nvCxnSpPr>
        <p:spPr>
          <a:xfrm>
            <a:off x="7762009" y="1454729"/>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33368BF-910C-D803-4541-AE8FC0A51941}"/>
              </a:ext>
            </a:extLst>
          </p:cNvPr>
          <p:cNvCxnSpPr/>
          <p:nvPr/>
        </p:nvCxnSpPr>
        <p:spPr>
          <a:xfrm>
            <a:off x="7762009" y="2343729"/>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75FCA56-AD79-1CC5-F617-F5339EA53D11}"/>
              </a:ext>
            </a:extLst>
          </p:cNvPr>
          <p:cNvCxnSpPr/>
          <p:nvPr/>
        </p:nvCxnSpPr>
        <p:spPr>
          <a:xfrm>
            <a:off x="7770669" y="2918981"/>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99C7933-81B7-4DC7-82A4-2C7EDFF19616}"/>
              </a:ext>
            </a:extLst>
          </p:cNvPr>
          <p:cNvCxnSpPr/>
          <p:nvPr/>
        </p:nvCxnSpPr>
        <p:spPr>
          <a:xfrm>
            <a:off x="7770669" y="4319300"/>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D980148-CF8A-B21A-374A-E3CA0C1E606A}"/>
              </a:ext>
            </a:extLst>
          </p:cNvPr>
          <p:cNvCxnSpPr/>
          <p:nvPr/>
        </p:nvCxnSpPr>
        <p:spPr>
          <a:xfrm>
            <a:off x="7770669" y="5538355"/>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AD23D42-E1EC-793A-51E6-1D52ED26DBA1}"/>
              </a:ext>
            </a:extLst>
          </p:cNvPr>
          <p:cNvCxnSpPr/>
          <p:nvPr/>
        </p:nvCxnSpPr>
        <p:spPr>
          <a:xfrm>
            <a:off x="7770669" y="6325397"/>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752D0EC-8275-C77E-0F1E-D335E67F0C45}"/>
              </a:ext>
            </a:extLst>
          </p:cNvPr>
          <p:cNvSpPr txBox="1"/>
          <p:nvPr/>
        </p:nvSpPr>
        <p:spPr>
          <a:xfrm>
            <a:off x="8764385" y="4582400"/>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3" name="TextBox 12">
            <a:extLst>
              <a:ext uri="{FF2B5EF4-FFF2-40B4-BE49-F238E27FC236}">
                <a16:creationId xmlns:a16="http://schemas.microsoft.com/office/drawing/2014/main" id="{776F8989-7E97-5E5D-3933-B62A4C7FB4EB}"/>
              </a:ext>
            </a:extLst>
          </p:cNvPr>
          <p:cNvSpPr txBox="1"/>
          <p:nvPr/>
        </p:nvSpPr>
        <p:spPr>
          <a:xfrm>
            <a:off x="8777549" y="4033490"/>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cxnSp>
        <p:nvCxnSpPr>
          <p:cNvPr id="14" name="Straight Arrow Connector 13">
            <a:extLst>
              <a:ext uri="{FF2B5EF4-FFF2-40B4-BE49-F238E27FC236}">
                <a16:creationId xmlns:a16="http://schemas.microsoft.com/office/drawing/2014/main" id="{CD2D1D68-0247-215F-48B0-FCC572C4B513}"/>
              </a:ext>
            </a:extLst>
          </p:cNvPr>
          <p:cNvCxnSpPr>
            <a:cxnSpLocks/>
          </p:cNvCxnSpPr>
          <p:nvPr/>
        </p:nvCxnSpPr>
        <p:spPr>
          <a:xfrm flipH="1">
            <a:off x="7710055" y="1880136"/>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3241019-33CF-B484-F21D-72BD1B5516D8}"/>
              </a:ext>
            </a:extLst>
          </p:cNvPr>
          <p:cNvCxnSpPr>
            <a:cxnSpLocks/>
          </p:cNvCxnSpPr>
          <p:nvPr/>
        </p:nvCxnSpPr>
        <p:spPr>
          <a:xfrm flipH="1">
            <a:off x="7718371" y="4884349"/>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03FF406-CD93-AF0B-B1E4-1CE40A22CDC9}"/>
              </a:ext>
            </a:extLst>
          </p:cNvPr>
          <p:cNvSpPr txBox="1"/>
          <p:nvPr/>
        </p:nvSpPr>
        <p:spPr>
          <a:xfrm>
            <a:off x="8764385" y="1640399"/>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7" name="TextBox 16">
            <a:extLst>
              <a:ext uri="{FF2B5EF4-FFF2-40B4-BE49-F238E27FC236}">
                <a16:creationId xmlns:a16="http://schemas.microsoft.com/office/drawing/2014/main" id="{F1087C15-8BCD-5031-056F-EFFBDA1B31E3}"/>
              </a:ext>
            </a:extLst>
          </p:cNvPr>
          <p:cNvSpPr txBox="1"/>
          <p:nvPr/>
        </p:nvSpPr>
        <p:spPr>
          <a:xfrm>
            <a:off x="8772701" y="1143577"/>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8" name="TextBox 17">
            <a:extLst>
              <a:ext uri="{FF2B5EF4-FFF2-40B4-BE49-F238E27FC236}">
                <a16:creationId xmlns:a16="http://schemas.microsoft.com/office/drawing/2014/main" id="{B8C73D4A-9330-9357-9504-404F125AD990}"/>
              </a:ext>
            </a:extLst>
          </p:cNvPr>
          <p:cNvSpPr txBox="1"/>
          <p:nvPr/>
        </p:nvSpPr>
        <p:spPr>
          <a:xfrm>
            <a:off x="8772701" y="2092223"/>
            <a:ext cx="620683" cy="400110"/>
          </a:xfrm>
          <a:prstGeom prst="rect">
            <a:avLst/>
          </a:prstGeom>
          <a:noFill/>
        </p:spPr>
        <p:txBody>
          <a:bodyPr wrap="none" rtlCol="0">
            <a:spAutoFit/>
          </a:bodyPr>
          <a:lstStyle/>
          <a:p>
            <a:r>
              <a:rPr lang="en-US" sz="2000" b="1" dirty="0">
                <a:solidFill>
                  <a:srgbClr val="FFFF00"/>
                </a:solidFill>
              </a:rPr>
              <a:t>Ack</a:t>
            </a:r>
            <a:endParaRPr lang="en-CA" sz="2000" b="1" dirty="0">
              <a:solidFill>
                <a:srgbClr val="FFFF00"/>
              </a:solidFill>
            </a:endParaRPr>
          </a:p>
        </p:txBody>
      </p:sp>
      <p:sp>
        <p:nvSpPr>
          <p:cNvPr id="19" name="TextBox 18">
            <a:extLst>
              <a:ext uri="{FF2B5EF4-FFF2-40B4-BE49-F238E27FC236}">
                <a16:creationId xmlns:a16="http://schemas.microsoft.com/office/drawing/2014/main" id="{AA96CF50-BD96-6C4E-5B27-9FE531E308D9}"/>
              </a:ext>
            </a:extLst>
          </p:cNvPr>
          <p:cNvSpPr txBox="1"/>
          <p:nvPr/>
        </p:nvSpPr>
        <p:spPr>
          <a:xfrm>
            <a:off x="8736680" y="5267946"/>
            <a:ext cx="620683" cy="400110"/>
          </a:xfrm>
          <a:prstGeom prst="rect">
            <a:avLst/>
          </a:prstGeom>
          <a:noFill/>
        </p:spPr>
        <p:txBody>
          <a:bodyPr wrap="none" rtlCol="0">
            <a:spAutoFit/>
          </a:bodyPr>
          <a:lstStyle/>
          <a:p>
            <a:r>
              <a:rPr lang="en-US" sz="2000" b="1" dirty="0">
                <a:solidFill>
                  <a:srgbClr val="FFFF00"/>
                </a:solidFill>
              </a:rPr>
              <a:t>Ack</a:t>
            </a:r>
            <a:endParaRPr lang="en-CA" sz="2000" b="1" dirty="0">
              <a:solidFill>
                <a:srgbClr val="FFFF00"/>
              </a:solidFill>
            </a:endParaRPr>
          </a:p>
        </p:txBody>
      </p:sp>
      <p:sp>
        <p:nvSpPr>
          <p:cNvPr id="20" name="TextBox 19">
            <a:extLst>
              <a:ext uri="{FF2B5EF4-FFF2-40B4-BE49-F238E27FC236}">
                <a16:creationId xmlns:a16="http://schemas.microsoft.com/office/drawing/2014/main" id="{7D67B5B9-5E70-97E5-3563-E4C30956E29C}"/>
              </a:ext>
            </a:extLst>
          </p:cNvPr>
          <p:cNvSpPr txBox="1"/>
          <p:nvPr/>
        </p:nvSpPr>
        <p:spPr>
          <a:xfrm>
            <a:off x="10419653" y="1467378"/>
            <a:ext cx="965329" cy="400110"/>
          </a:xfrm>
          <a:prstGeom prst="rect">
            <a:avLst/>
          </a:prstGeom>
          <a:noFill/>
        </p:spPr>
        <p:txBody>
          <a:bodyPr wrap="none" rtlCol="0">
            <a:spAutoFit/>
          </a:bodyPr>
          <a:lstStyle/>
          <a:p>
            <a:r>
              <a:rPr lang="en-US" sz="2000" b="1" dirty="0">
                <a:solidFill>
                  <a:srgbClr val="FFFF00"/>
                </a:solidFill>
              </a:rPr>
              <a:t>80/443</a:t>
            </a:r>
            <a:endParaRPr lang="en-CA" sz="2000" b="1" dirty="0">
              <a:solidFill>
                <a:srgbClr val="FFFF00"/>
              </a:solidFill>
            </a:endParaRPr>
          </a:p>
        </p:txBody>
      </p:sp>
      <p:sp>
        <p:nvSpPr>
          <p:cNvPr id="22" name="TextBox 21">
            <a:extLst>
              <a:ext uri="{FF2B5EF4-FFF2-40B4-BE49-F238E27FC236}">
                <a16:creationId xmlns:a16="http://schemas.microsoft.com/office/drawing/2014/main" id="{0C3A485B-4661-4A0F-C49D-FF06B8EB2DDA}"/>
              </a:ext>
            </a:extLst>
          </p:cNvPr>
          <p:cNvSpPr txBox="1"/>
          <p:nvPr/>
        </p:nvSpPr>
        <p:spPr>
          <a:xfrm>
            <a:off x="5762152" y="1929649"/>
            <a:ext cx="1357038" cy="707886"/>
          </a:xfrm>
          <a:prstGeom prst="rect">
            <a:avLst/>
          </a:prstGeom>
          <a:noFill/>
        </p:spPr>
        <p:txBody>
          <a:bodyPr wrap="none" rtlCol="0">
            <a:spAutoFit/>
          </a:bodyPr>
          <a:lstStyle/>
          <a:p>
            <a:r>
              <a:rPr lang="en-US" sz="2000" b="1" dirty="0">
                <a:solidFill>
                  <a:srgbClr val="00B050"/>
                </a:solidFill>
              </a:rPr>
              <a:t>Host scan</a:t>
            </a:r>
          </a:p>
          <a:p>
            <a:r>
              <a:rPr lang="en-US" sz="2000" b="1" dirty="0">
                <a:solidFill>
                  <a:srgbClr val="00B050"/>
                </a:solidFill>
              </a:rPr>
              <a:t>alive</a:t>
            </a:r>
            <a:endParaRPr lang="en-CA" sz="2000" b="1" dirty="0">
              <a:solidFill>
                <a:srgbClr val="00B050"/>
              </a:solidFill>
            </a:endParaRPr>
          </a:p>
        </p:txBody>
      </p:sp>
      <p:sp>
        <p:nvSpPr>
          <p:cNvPr id="23" name="TextBox 22">
            <a:extLst>
              <a:ext uri="{FF2B5EF4-FFF2-40B4-BE49-F238E27FC236}">
                <a16:creationId xmlns:a16="http://schemas.microsoft.com/office/drawing/2014/main" id="{E4CDFB94-6A7E-636C-8945-6D207A04D644}"/>
              </a:ext>
            </a:extLst>
          </p:cNvPr>
          <p:cNvSpPr txBox="1"/>
          <p:nvPr/>
        </p:nvSpPr>
        <p:spPr>
          <a:xfrm>
            <a:off x="10440773" y="4463458"/>
            <a:ext cx="457176" cy="400110"/>
          </a:xfrm>
          <a:prstGeom prst="rect">
            <a:avLst/>
          </a:prstGeom>
          <a:noFill/>
        </p:spPr>
        <p:txBody>
          <a:bodyPr wrap="none" rtlCol="0">
            <a:spAutoFit/>
          </a:bodyPr>
          <a:lstStyle/>
          <a:p>
            <a:r>
              <a:rPr lang="en-US" sz="2000" b="1" dirty="0">
                <a:solidFill>
                  <a:srgbClr val="FFFF00"/>
                </a:solidFill>
              </a:rPr>
              <a:t>80</a:t>
            </a:r>
            <a:endParaRPr lang="en-CA" sz="2000" b="1" dirty="0">
              <a:solidFill>
                <a:srgbClr val="FFFF00"/>
              </a:solidFill>
            </a:endParaRPr>
          </a:p>
        </p:txBody>
      </p:sp>
      <p:sp>
        <p:nvSpPr>
          <p:cNvPr id="25" name="TextBox 24">
            <a:extLst>
              <a:ext uri="{FF2B5EF4-FFF2-40B4-BE49-F238E27FC236}">
                <a16:creationId xmlns:a16="http://schemas.microsoft.com/office/drawing/2014/main" id="{F334FF96-A533-CD22-5F8D-759C2765A807}"/>
              </a:ext>
            </a:extLst>
          </p:cNvPr>
          <p:cNvSpPr txBox="1"/>
          <p:nvPr/>
        </p:nvSpPr>
        <p:spPr>
          <a:xfrm>
            <a:off x="5616278" y="4904946"/>
            <a:ext cx="1353256" cy="707886"/>
          </a:xfrm>
          <a:prstGeom prst="rect">
            <a:avLst/>
          </a:prstGeom>
          <a:noFill/>
        </p:spPr>
        <p:txBody>
          <a:bodyPr wrap="none" rtlCol="0">
            <a:spAutoFit/>
          </a:bodyPr>
          <a:lstStyle/>
          <a:p>
            <a:r>
              <a:rPr lang="en-US" sz="2000" b="1" dirty="0">
                <a:solidFill>
                  <a:srgbClr val="00B050"/>
                </a:solidFill>
              </a:rPr>
              <a:t>Port scan</a:t>
            </a:r>
          </a:p>
          <a:p>
            <a:r>
              <a:rPr lang="en-US" sz="2000" b="1" dirty="0">
                <a:solidFill>
                  <a:srgbClr val="00B050"/>
                </a:solidFill>
              </a:rPr>
              <a:t>Open port</a:t>
            </a:r>
            <a:endParaRPr lang="en-CA" sz="2000" b="1" dirty="0">
              <a:solidFill>
                <a:srgbClr val="00B050"/>
              </a:solidFill>
            </a:endParaRPr>
          </a:p>
        </p:txBody>
      </p:sp>
      <p:sp>
        <p:nvSpPr>
          <p:cNvPr id="26" name="Left Bracket 25">
            <a:extLst>
              <a:ext uri="{FF2B5EF4-FFF2-40B4-BE49-F238E27FC236}">
                <a16:creationId xmlns:a16="http://schemas.microsoft.com/office/drawing/2014/main" id="{D8A7D44E-273B-9119-4698-2A145D4A160C}"/>
              </a:ext>
            </a:extLst>
          </p:cNvPr>
          <p:cNvSpPr/>
          <p:nvPr/>
        </p:nvSpPr>
        <p:spPr>
          <a:xfrm>
            <a:off x="7019803" y="1404994"/>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7" name="Left Bracket 26">
            <a:extLst>
              <a:ext uri="{FF2B5EF4-FFF2-40B4-BE49-F238E27FC236}">
                <a16:creationId xmlns:a16="http://schemas.microsoft.com/office/drawing/2014/main" id="{0140BB99-8D45-69F7-1B76-79D69AE64B72}"/>
              </a:ext>
            </a:extLst>
          </p:cNvPr>
          <p:cNvSpPr/>
          <p:nvPr/>
        </p:nvSpPr>
        <p:spPr>
          <a:xfrm>
            <a:off x="7040216" y="4276870"/>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8" name="TextBox 27">
            <a:extLst>
              <a:ext uri="{FF2B5EF4-FFF2-40B4-BE49-F238E27FC236}">
                <a16:creationId xmlns:a16="http://schemas.microsoft.com/office/drawing/2014/main" id="{32254BE0-E601-B680-B6D7-60E9E6607F72}"/>
              </a:ext>
            </a:extLst>
          </p:cNvPr>
          <p:cNvSpPr txBox="1"/>
          <p:nvPr/>
        </p:nvSpPr>
        <p:spPr>
          <a:xfrm>
            <a:off x="8814423" y="2648983"/>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sp>
        <p:nvSpPr>
          <p:cNvPr id="29" name="TextBox 28">
            <a:extLst>
              <a:ext uri="{FF2B5EF4-FFF2-40B4-BE49-F238E27FC236}">
                <a16:creationId xmlns:a16="http://schemas.microsoft.com/office/drawing/2014/main" id="{56A7F272-E32B-809A-1D3F-99352E4089EA}"/>
              </a:ext>
            </a:extLst>
          </p:cNvPr>
          <p:cNvSpPr txBox="1"/>
          <p:nvPr/>
        </p:nvSpPr>
        <p:spPr>
          <a:xfrm>
            <a:off x="8778406" y="6078192"/>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cxnSp>
        <p:nvCxnSpPr>
          <p:cNvPr id="30" name="Straight Connector 29">
            <a:extLst>
              <a:ext uri="{FF2B5EF4-FFF2-40B4-BE49-F238E27FC236}">
                <a16:creationId xmlns:a16="http://schemas.microsoft.com/office/drawing/2014/main" id="{AA38A339-547B-3809-5B60-D2DFBE595277}"/>
              </a:ext>
            </a:extLst>
          </p:cNvPr>
          <p:cNvCxnSpPr>
            <a:cxnSpLocks/>
          </p:cNvCxnSpPr>
          <p:nvPr/>
        </p:nvCxnSpPr>
        <p:spPr>
          <a:xfrm flipH="1">
            <a:off x="6764482" y="2699695"/>
            <a:ext cx="4807528"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5AF79BC6-C481-B92D-4C6F-B9AB6D22EF17}"/>
              </a:ext>
            </a:extLst>
          </p:cNvPr>
          <p:cNvCxnSpPr>
            <a:cxnSpLocks/>
          </p:cNvCxnSpPr>
          <p:nvPr/>
        </p:nvCxnSpPr>
        <p:spPr>
          <a:xfrm flipH="1">
            <a:off x="6831266" y="5945242"/>
            <a:ext cx="4807528"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2" name="Graphic 31" descr="Close with solid fill">
            <a:extLst>
              <a:ext uri="{FF2B5EF4-FFF2-40B4-BE49-F238E27FC236}">
                <a16:creationId xmlns:a16="http://schemas.microsoft.com/office/drawing/2014/main" id="{66829071-DE89-DCFC-B34B-67C1AAC6E5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6239" y="746285"/>
            <a:ext cx="3226681" cy="3226681"/>
          </a:xfrm>
          <a:prstGeom prst="rect">
            <a:avLst/>
          </a:prstGeom>
        </p:spPr>
      </p:pic>
      <p:sp>
        <p:nvSpPr>
          <p:cNvPr id="33" name="TextBox 32">
            <a:extLst>
              <a:ext uri="{FF2B5EF4-FFF2-40B4-BE49-F238E27FC236}">
                <a16:creationId xmlns:a16="http://schemas.microsoft.com/office/drawing/2014/main" id="{33605892-1E0C-9F9D-0506-FDFFAA0D322B}"/>
              </a:ext>
            </a:extLst>
          </p:cNvPr>
          <p:cNvSpPr txBox="1"/>
          <p:nvPr/>
        </p:nvSpPr>
        <p:spPr>
          <a:xfrm>
            <a:off x="6684729" y="4882051"/>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34" name="TextBox 33">
            <a:extLst>
              <a:ext uri="{FF2B5EF4-FFF2-40B4-BE49-F238E27FC236}">
                <a16:creationId xmlns:a16="http://schemas.microsoft.com/office/drawing/2014/main" id="{AD668687-1C1B-7F9B-1077-8CA510BEBB3D}"/>
              </a:ext>
            </a:extLst>
          </p:cNvPr>
          <p:cNvSpPr txBox="1"/>
          <p:nvPr/>
        </p:nvSpPr>
        <p:spPr>
          <a:xfrm>
            <a:off x="6992389" y="1720210"/>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21" name="Footer Placeholder 20">
            <a:extLst>
              <a:ext uri="{FF2B5EF4-FFF2-40B4-BE49-F238E27FC236}">
                <a16:creationId xmlns:a16="http://schemas.microsoft.com/office/drawing/2014/main" id="{D75691B3-55C9-FD97-8004-D45F183054E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708519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55D8D6-AF91-4A93-5CB8-7FF5737BB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45" y="4109606"/>
            <a:ext cx="10569710" cy="1833069"/>
          </a:xfrm>
          <a:prstGeom prst="rect">
            <a:avLst/>
          </a:prstGeom>
        </p:spPr>
      </p:pic>
      <p:pic>
        <p:nvPicPr>
          <p:cNvPr id="11" name="Picture 10">
            <a:extLst>
              <a:ext uri="{FF2B5EF4-FFF2-40B4-BE49-F238E27FC236}">
                <a16:creationId xmlns:a16="http://schemas.microsoft.com/office/drawing/2014/main" id="{3881942C-1634-567A-E61F-F75E985EE67E}"/>
              </a:ext>
            </a:extLst>
          </p:cNvPr>
          <p:cNvPicPr>
            <a:picLocks noChangeAspect="1"/>
          </p:cNvPicPr>
          <p:nvPr/>
        </p:nvPicPr>
        <p:blipFill>
          <a:blip r:embed="rId3"/>
          <a:stretch>
            <a:fillRect/>
          </a:stretch>
        </p:blipFill>
        <p:spPr>
          <a:xfrm>
            <a:off x="811145" y="1104321"/>
            <a:ext cx="7864456" cy="2542644"/>
          </a:xfrm>
          <a:prstGeom prst="rect">
            <a:avLst/>
          </a:prstGeom>
        </p:spPr>
      </p:pic>
      <p:sp>
        <p:nvSpPr>
          <p:cNvPr id="2" name="Rectangle 1">
            <a:extLst>
              <a:ext uri="{FF2B5EF4-FFF2-40B4-BE49-F238E27FC236}">
                <a16:creationId xmlns:a16="http://schemas.microsoft.com/office/drawing/2014/main" id="{68DF3CAD-7EA2-208C-5239-58B28C3ACEDA}"/>
              </a:ext>
            </a:extLst>
          </p:cNvPr>
          <p:cNvSpPr/>
          <p:nvPr/>
        </p:nvSpPr>
        <p:spPr>
          <a:xfrm>
            <a:off x="1312433" y="1406624"/>
            <a:ext cx="3722147" cy="2823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C4B2F6F1-8547-2147-7A47-4B1D0018F836}"/>
              </a:ext>
            </a:extLst>
          </p:cNvPr>
          <p:cNvSpPr/>
          <p:nvPr/>
        </p:nvSpPr>
        <p:spPr>
          <a:xfrm>
            <a:off x="928466" y="2104074"/>
            <a:ext cx="1287609" cy="2733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95509E12-9105-2B8F-89FB-540C96FB0C92}"/>
              </a:ext>
            </a:extLst>
          </p:cNvPr>
          <p:cNvSpPr/>
          <p:nvPr/>
        </p:nvSpPr>
        <p:spPr>
          <a:xfrm>
            <a:off x="8439097" y="4547853"/>
            <a:ext cx="1468696" cy="111066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D145ACB7-94A8-FA83-8C4C-4CB62E933B91}"/>
              </a:ext>
            </a:extLst>
          </p:cNvPr>
          <p:cNvSpPr txBox="1"/>
          <p:nvPr/>
        </p:nvSpPr>
        <p:spPr>
          <a:xfrm>
            <a:off x="9176274" y="2104074"/>
            <a:ext cx="2204582" cy="1077218"/>
          </a:xfrm>
          <a:prstGeom prst="rect">
            <a:avLst/>
          </a:prstGeom>
          <a:noFill/>
        </p:spPr>
        <p:txBody>
          <a:bodyPr wrap="square" rtlCol="0">
            <a:spAutoFit/>
          </a:bodyPr>
          <a:lstStyle/>
          <a:p>
            <a:pPr algn="ctr"/>
            <a:r>
              <a:rPr lang="en-US" sz="3200" b="1" dirty="0"/>
              <a:t>Only </a:t>
            </a:r>
          </a:p>
          <a:p>
            <a:pPr algn="ctr"/>
            <a:r>
              <a:rPr lang="en-US" sz="3200" b="1" dirty="0"/>
              <a:t>Port Scan</a:t>
            </a:r>
            <a:endParaRPr lang="en-CA" sz="3200" b="1" dirty="0"/>
          </a:p>
        </p:txBody>
      </p:sp>
      <p:sp>
        <p:nvSpPr>
          <p:cNvPr id="7" name="Rectangle 6">
            <a:extLst>
              <a:ext uri="{FF2B5EF4-FFF2-40B4-BE49-F238E27FC236}">
                <a16:creationId xmlns:a16="http://schemas.microsoft.com/office/drawing/2014/main" id="{28F3403B-FF7C-05C7-ABCF-7844F45E9DE4}"/>
              </a:ext>
            </a:extLst>
          </p:cNvPr>
          <p:cNvSpPr/>
          <p:nvPr/>
        </p:nvSpPr>
        <p:spPr>
          <a:xfrm>
            <a:off x="3851237" y="1406622"/>
            <a:ext cx="441063" cy="28232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ooter Placeholder 7">
            <a:extLst>
              <a:ext uri="{FF2B5EF4-FFF2-40B4-BE49-F238E27FC236}">
                <a16:creationId xmlns:a16="http://schemas.microsoft.com/office/drawing/2014/main" id="{48063F10-A076-ADF9-C2EA-FC7AD094BED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870747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Left Bracket 25">
            <a:extLst>
              <a:ext uri="{FF2B5EF4-FFF2-40B4-BE49-F238E27FC236}">
                <a16:creationId xmlns:a16="http://schemas.microsoft.com/office/drawing/2014/main" id="{4953C244-52F3-B6F9-42AA-AEFBD3F1D0B0}"/>
              </a:ext>
            </a:extLst>
          </p:cNvPr>
          <p:cNvSpPr/>
          <p:nvPr/>
        </p:nvSpPr>
        <p:spPr>
          <a:xfrm>
            <a:off x="7019803" y="1404994"/>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33" name="Rectangle 32">
            <a:extLst>
              <a:ext uri="{FF2B5EF4-FFF2-40B4-BE49-F238E27FC236}">
                <a16:creationId xmlns:a16="http://schemas.microsoft.com/office/drawing/2014/main" id="{FC0D7A77-A487-9A06-173B-36F3B47A6C77}"/>
              </a:ext>
            </a:extLst>
          </p:cNvPr>
          <p:cNvSpPr/>
          <p:nvPr/>
        </p:nvSpPr>
        <p:spPr>
          <a:xfrm>
            <a:off x="7551798" y="1121425"/>
            <a:ext cx="4543219" cy="71060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640B5BCF-A54F-A6A1-11EE-7B06964F0E2A}"/>
              </a:ext>
            </a:extLst>
          </p:cNvPr>
          <p:cNvSpPr>
            <a:spLocks noGrp="1"/>
          </p:cNvSpPr>
          <p:nvPr>
            <p:ph type="title"/>
          </p:nvPr>
        </p:nvSpPr>
        <p:spPr/>
        <p:txBody>
          <a:bodyPr/>
          <a:lstStyle/>
          <a:p>
            <a:r>
              <a:rPr lang="en-US" dirty="0"/>
              <a:t>Why Use –</a:t>
            </a:r>
            <a:r>
              <a:rPr lang="en-US" dirty="0" err="1"/>
              <a:t>Pn</a:t>
            </a:r>
            <a:r>
              <a:rPr lang="en-US" dirty="0"/>
              <a:t>?</a:t>
            </a:r>
            <a:endParaRPr lang="en-CA" dirty="0"/>
          </a:p>
        </p:txBody>
      </p:sp>
      <p:sp>
        <p:nvSpPr>
          <p:cNvPr id="3" name="Content Placeholder 2">
            <a:extLst>
              <a:ext uri="{FF2B5EF4-FFF2-40B4-BE49-F238E27FC236}">
                <a16:creationId xmlns:a16="http://schemas.microsoft.com/office/drawing/2014/main" id="{B2427C89-E00D-BAE6-A1BC-35D6AFF1219E}"/>
              </a:ext>
            </a:extLst>
          </p:cNvPr>
          <p:cNvSpPr>
            <a:spLocks noGrp="1"/>
          </p:cNvSpPr>
          <p:nvPr>
            <p:ph idx="1"/>
          </p:nvPr>
        </p:nvSpPr>
        <p:spPr>
          <a:xfrm>
            <a:off x="838200" y="1825625"/>
            <a:ext cx="4575464" cy="4351338"/>
          </a:xfrm>
        </p:spPr>
        <p:txBody>
          <a:bodyPr>
            <a:normAutofit/>
          </a:bodyPr>
          <a:lstStyle/>
          <a:p>
            <a:r>
              <a:rPr lang="en-CA" sz="2000" dirty="0"/>
              <a:t>Send to all at port 3306 (</a:t>
            </a:r>
            <a:r>
              <a:rPr lang="en-CA" sz="2000" dirty="0" err="1"/>
              <a:t>mysql</a:t>
            </a:r>
            <a:r>
              <a:rPr lang="en-CA" sz="2000" dirty="0"/>
              <a:t> server), any response </a:t>
            </a:r>
            <a:r>
              <a:rPr lang="en-CA" sz="2000" dirty="0">
                <a:sym typeface="Wingdings" panose="05000000000000000000" pitchFamily="2" charset="2"/>
              </a:rPr>
              <a:t> DB Server.</a:t>
            </a:r>
            <a:endParaRPr lang="en-CA" sz="2000" dirty="0"/>
          </a:p>
        </p:txBody>
      </p:sp>
      <p:sp>
        <p:nvSpPr>
          <p:cNvPr id="4" name="Rectangle 3">
            <a:extLst>
              <a:ext uri="{FF2B5EF4-FFF2-40B4-BE49-F238E27FC236}">
                <a16:creationId xmlns:a16="http://schemas.microsoft.com/office/drawing/2014/main" id="{FE117508-C29F-73B0-9703-8BB044E1D0B8}"/>
              </a:ext>
            </a:extLst>
          </p:cNvPr>
          <p:cNvSpPr/>
          <p:nvPr/>
        </p:nvSpPr>
        <p:spPr>
          <a:xfrm>
            <a:off x="7284027" y="716973"/>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5" name="Rectangle 4">
            <a:extLst>
              <a:ext uri="{FF2B5EF4-FFF2-40B4-BE49-F238E27FC236}">
                <a16:creationId xmlns:a16="http://schemas.microsoft.com/office/drawing/2014/main" id="{26E322C4-B782-4FEF-F994-0D75DD23803A}"/>
              </a:ext>
            </a:extLst>
          </p:cNvPr>
          <p:cNvSpPr/>
          <p:nvPr/>
        </p:nvSpPr>
        <p:spPr>
          <a:xfrm>
            <a:off x="9653155" y="719642"/>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Metasploitable</a:t>
            </a:r>
            <a:r>
              <a:rPr lang="en-US" dirty="0"/>
              <a:t> </a:t>
            </a:r>
            <a:endParaRPr lang="en-CA" dirty="0"/>
          </a:p>
        </p:txBody>
      </p:sp>
      <p:cxnSp>
        <p:nvCxnSpPr>
          <p:cNvPr id="6" name="Straight Arrow Connector 5">
            <a:extLst>
              <a:ext uri="{FF2B5EF4-FFF2-40B4-BE49-F238E27FC236}">
                <a16:creationId xmlns:a16="http://schemas.microsoft.com/office/drawing/2014/main" id="{EDCE156A-16BC-4F4E-888F-4A5471C2DA9E}"/>
              </a:ext>
            </a:extLst>
          </p:cNvPr>
          <p:cNvCxnSpPr/>
          <p:nvPr/>
        </p:nvCxnSpPr>
        <p:spPr>
          <a:xfrm>
            <a:off x="7762009" y="1454729"/>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1E13521-F84F-07A9-4A99-4A3D7CE0C1C6}"/>
              </a:ext>
            </a:extLst>
          </p:cNvPr>
          <p:cNvCxnSpPr/>
          <p:nvPr/>
        </p:nvCxnSpPr>
        <p:spPr>
          <a:xfrm>
            <a:off x="7770669" y="4319300"/>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6E633D7-27A6-D93A-5246-779C1BCF0916}"/>
              </a:ext>
            </a:extLst>
          </p:cNvPr>
          <p:cNvCxnSpPr/>
          <p:nvPr/>
        </p:nvCxnSpPr>
        <p:spPr>
          <a:xfrm>
            <a:off x="7770669" y="5538355"/>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686746F-1980-1C56-77F2-E00DA4ACC322}"/>
              </a:ext>
            </a:extLst>
          </p:cNvPr>
          <p:cNvCxnSpPr/>
          <p:nvPr/>
        </p:nvCxnSpPr>
        <p:spPr>
          <a:xfrm>
            <a:off x="7770669" y="6283833"/>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EF1ACCC-7779-E2D5-7F03-41F3A3C0EC80}"/>
              </a:ext>
            </a:extLst>
          </p:cNvPr>
          <p:cNvSpPr txBox="1"/>
          <p:nvPr/>
        </p:nvSpPr>
        <p:spPr>
          <a:xfrm>
            <a:off x="8764385" y="4582400"/>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3" name="TextBox 12">
            <a:extLst>
              <a:ext uri="{FF2B5EF4-FFF2-40B4-BE49-F238E27FC236}">
                <a16:creationId xmlns:a16="http://schemas.microsoft.com/office/drawing/2014/main" id="{6C141BCA-2491-5E09-5B1B-8EBF6723712E}"/>
              </a:ext>
            </a:extLst>
          </p:cNvPr>
          <p:cNvSpPr txBox="1"/>
          <p:nvPr/>
        </p:nvSpPr>
        <p:spPr>
          <a:xfrm>
            <a:off x="8777549" y="4033490"/>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cxnSp>
        <p:nvCxnSpPr>
          <p:cNvPr id="15" name="Straight Arrow Connector 14">
            <a:extLst>
              <a:ext uri="{FF2B5EF4-FFF2-40B4-BE49-F238E27FC236}">
                <a16:creationId xmlns:a16="http://schemas.microsoft.com/office/drawing/2014/main" id="{BA35600B-03AC-034C-355E-CE7E06517976}"/>
              </a:ext>
            </a:extLst>
          </p:cNvPr>
          <p:cNvCxnSpPr>
            <a:cxnSpLocks/>
          </p:cNvCxnSpPr>
          <p:nvPr/>
        </p:nvCxnSpPr>
        <p:spPr>
          <a:xfrm flipH="1">
            <a:off x="7718371" y="4884349"/>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C9654EB-23A4-A5B2-F53D-ED588A6070DB}"/>
              </a:ext>
            </a:extLst>
          </p:cNvPr>
          <p:cNvSpPr txBox="1"/>
          <p:nvPr/>
        </p:nvSpPr>
        <p:spPr>
          <a:xfrm>
            <a:off x="8772701" y="1143577"/>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9" name="TextBox 18">
            <a:extLst>
              <a:ext uri="{FF2B5EF4-FFF2-40B4-BE49-F238E27FC236}">
                <a16:creationId xmlns:a16="http://schemas.microsoft.com/office/drawing/2014/main" id="{13AD081F-0C66-FCF2-F2D1-78ED8C051B12}"/>
              </a:ext>
            </a:extLst>
          </p:cNvPr>
          <p:cNvSpPr txBox="1"/>
          <p:nvPr/>
        </p:nvSpPr>
        <p:spPr>
          <a:xfrm>
            <a:off x="8736680" y="5267946"/>
            <a:ext cx="620683" cy="400110"/>
          </a:xfrm>
          <a:prstGeom prst="rect">
            <a:avLst/>
          </a:prstGeom>
          <a:noFill/>
        </p:spPr>
        <p:txBody>
          <a:bodyPr wrap="none" rtlCol="0">
            <a:spAutoFit/>
          </a:bodyPr>
          <a:lstStyle/>
          <a:p>
            <a:r>
              <a:rPr lang="en-US" sz="2000" b="1" dirty="0">
                <a:solidFill>
                  <a:srgbClr val="FFFF00"/>
                </a:solidFill>
              </a:rPr>
              <a:t>Ack</a:t>
            </a:r>
            <a:endParaRPr lang="en-CA" sz="2000" b="1" dirty="0">
              <a:solidFill>
                <a:srgbClr val="FFFF00"/>
              </a:solidFill>
            </a:endParaRPr>
          </a:p>
        </p:txBody>
      </p:sp>
      <p:sp>
        <p:nvSpPr>
          <p:cNvPr id="20" name="TextBox 19">
            <a:extLst>
              <a:ext uri="{FF2B5EF4-FFF2-40B4-BE49-F238E27FC236}">
                <a16:creationId xmlns:a16="http://schemas.microsoft.com/office/drawing/2014/main" id="{B3C31FF2-6AFF-0CDE-F442-7C7A09212443}"/>
              </a:ext>
            </a:extLst>
          </p:cNvPr>
          <p:cNvSpPr txBox="1"/>
          <p:nvPr/>
        </p:nvSpPr>
        <p:spPr>
          <a:xfrm>
            <a:off x="10120091" y="1218061"/>
            <a:ext cx="457176" cy="400110"/>
          </a:xfrm>
          <a:prstGeom prst="rect">
            <a:avLst/>
          </a:prstGeom>
          <a:noFill/>
        </p:spPr>
        <p:txBody>
          <a:bodyPr wrap="none" rtlCol="0">
            <a:spAutoFit/>
          </a:bodyPr>
          <a:lstStyle/>
          <a:p>
            <a:r>
              <a:rPr lang="en-US" sz="2000" b="1" dirty="0">
                <a:solidFill>
                  <a:srgbClr val="FFFF00"/>
                </a:solidFill>
              </a:rPr>
              <a:t>80</a:t>
            </a:r>
            <a:endParaRPr lang="en-CA" sz="2000" b="1" dirty="0">
              <a:solidFill>
                <a:srgbClr val="FFFF00"/>
              </a:solidFill>
            </a:endParaRPr>
          </a:p>
        </p:txBody>
      </p:sp>
      <p:sp>
        <p:nvSpPr>
          <p:cNvPr id="22" name="TextBox 21">
            <a:extLst>
              <a:ext uri="{FF2B5EF4-FFF2-40B4-BE49-F238E27FC236}">
                <a16:creationId xmlns:a16="http://schemas.microsoft.com/office/drawing/2014/main" id="{47696791-9423-D5D9-0B12-467CB8CC9CD4}"/>
              </a:ext>
            </a:extLst>
          </p:cNvPr>
          <p:cNvSpPr txBox="1"/>
          <p:nvPr/>
        </p:nvSpPr>
        <p:spPr>
          <a:xfrm>
            <a:off x="5644733" y="1880136"/>
            <a:ext cx="1357038" cy="707886"/>
          </a:xfrm>
          <a:prstGeom prst="rect">
            <a:avLst/>
          </a:prstGeom>
          <a:noFill/>
        </p:spPr>
        <p:txBody>
          <a:bodyPr wrap="none" rtlCol="0">
            <a:spAutoFit/>
          </a:bodyPr>
          <a:lstStyle/>
          <a:p>
            <a:r>
              <a:rPr lang="en-US" sz="2000" b="1" dirty="0">
                <a:solidFill>
                  <a:srgbClr val="00B050"/>
                </a:solidFill>
              </a:rPr>
              <a:t>Host scan</a:t>
            </a:r>
          </a:p>
          <a:p>
            <a:r>
              <a:rPr lang="en-US" sz="2000" b="1" dirty="0">
                <a:solidFill>
                  <a:srgbClr val="FF0000"/>
                </a:solidFill>
              </a:rPr>
              <a:t>Not found</a:t>
            </a:r>
            <a:endParaRPr lang="en-CA" sz="2000" b="1" dirty="0">
              <a:solidFill>
                <a:srgbClr val="FF0000"/>
              </a:solidFill>
            </a:endParaRPr>
          </a:p>
        </p:txBody>
      </p:sp>
      <p:sp>
        <p:nvSpPr>
          <p:cNvPr id="23" name="TextBox 22">
            <a:extLst>
              <a:ext uri="{FF2B5EF4-FFF2-40B4-BE49-F238E27FC236}">
                <a16:creationId xmlns:a16="http://schemas.microsoft.com/office/drawing/2014/main" id="{6CD1A9B1-94B7-95F6-06FC-F1678B6CA0F0}"/>
              </a:ext>
            </a:extLst>
          </p:cNvPr>
          <p:cNvSpPr txBox="1"/>
          <p:nvPr/>
        </p:nvSpPr>
        <p:spPr>
          <a:xfrm>
            <a:off x="10484427" y="4348349"/>
            <a:ext cx="894604" cy="707886"/>
          </a:xfrm>
          <a:prstGeom prst="rect">
            <a:avLst/>
          </a:prstGeom>
          <a:noFill/>
        </p:spPr>
        <p:txBody>
          <a:bodyPr wrap="none" rtlCol="0">
            <a:spAutoFit/>
          </a:bodyPr>
          <a:lstStyle/>
          <a:p>
            <a:r>
              <a:rPr lang="en-US" sz="2000" b="1" dirty="0">
                <a:solidFill>
                  <a:srgbClr val="FFFF00"/>
                </a:solidFill>
              </a:rPr>
              <a:t>3306</a:t>
            </a:r>
          </a:p>
          <a:p>
            <a:r>
              <a:rPr lang="en-US" sz="2000" b="1" dirty="0" err="1">
                <a:solidFill>
                  <a:srgbClr val="FFFF00"/>
                </a:solidFill>
              </a:rPr>
              <a:t>mysql</a:t>
            </a:r>
            <a:endParaRPr lang="en-CA" sz="2000" b="1" dirty="0">
              <a:solidFill>
                <a:srgbClr val="FFFF00"/>
              </a:solidFill>
            </a:endParaRPr>
          </a:p>
        </p:txBody>
      </p:sp>
      <p:sp>
        <p:nvSpPr>
          <p:cNvPr id="24" name="TextBox 23">
            <a:extLst>
              <a:ext uri="{FF2B5EF4-FFF2-40B4-BE49-F238E27FC236}">
                <a16:creationId xmlns:a16="http://schemas.microsoft.com/office/drawing/2014/main" id="{4F107693-1CA9-E349-1425-B05CCF0B4D8C}"/>
              </a:ext>
            </a:extLst>
          </p:cNvPr>
          <p:cNvSpPr txBox="1"/>
          <p:nvPr/>
        </p:nvSpPr>
        <p:spPr>
          <a:xfrm>
            <a:off x="6684729" y="4882051"/>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25" name="TextBox 24">
            <a:extLst>
              <a:ext uri="{FF2B5EF4-FFF2-40B4-BE49-F238E27FC236}">
                <a16:creationId xmlns:a16="http://schemas.microsoft.com/office/drawing/2014/main" id="{91CFFC4A-B480-CCF5-3DDA-4309DD770383}"/>
              </a:ext>
            </a:extLst>
          </p:cNvPr>
          <p:cNvSpPr txBox="1"/>
          <p:nvPr/>
        </p:nvSpPr>
        <p:spPr>
          <a:xfrm>
            <a:off x="5229391" y="4914003"/>
            <a:ext cx="1353256" cy="1323439"/>
          </a:xfrm>
          <a:prstGeom prst="rect">
            <a:avLst/>
          </a:prstGeom>
          <a:noFill/>
        </p:spPr>
        <p:txBody>
          <a:bodyPr wrap="none" rtlCol="0">
            <a:spAutoFit/>
          </a:bodyPr>
          <a:lstStyle/>
          <a:p>
            <a:r>
              <a:rPr lang="en-US" sz="2000" b="1" dirty="0">
                <a:solidFill>
                  <a:srgbClr val="00B050"/>
                </a:solidFill>
              </a:rPr>
              <a:t>Port scan</a:t>
            </a:r>
          </a:p>
          <a:p>
            <a:r>
              <a:rPr lang="en-US" sz="2000" b="1" dirty="0">
                <a:solidFill>
                  <a:srgbClr val="00B050"/>
                </a:solidFill>
              </a:rPr>
              <a:t>Open port</a:t>
            </a:r>
          </a:p>
          <a:p>
            <a:r>
              <a:rPr lang="en-US" sz="2000" b="1" dirty="0">
                <a:solidFill>
                  <a:srgbClr val="00B050"/>
                </a:solidFill>
              </a:rPr>
              <a:t>+ </a:t>
            </a:r>
          </a:p>
          <a:p>
            <a:r>
              <a:rPr lang="en-US" sz="2000" b="1" dirty="0">
                <a:solidFill>
                  <a:srgbClr val="00B050"/>
                </a:solidFill>
              </a:rPr>
              <a:t>alive</a:t>
            </a:r>
            <a:endParaRPr lang="en-CA" sz="2000" b="1" dirty="0">
              <a:solidFill>
                <a:srgbClr val="00B050"/>
              </a:solidFill>
            </a:endParaRPr>
          </a:p>
        </p:txBody>
      </p:sp>
      <p:sp>
        <p:nvSpPr>
          <p:cNvPr id="27" name="Left Bracket 26">
            <a:extLst>
              <a:ext uri="{FF2B5EF4-FFF2-40B4-BE49-F238E27FC236}">
                <a16:creationId xmlns:a16="http://schemas.microsoft.com/office/drawing/2014/main" id="{3066D6B6-75AE-38FA-9C12-8A93595067A1}"/>
              </a:ext>
            </a:extLst>
          </p:cNvPr>
          <p:cNvSpPr/>
          <p:nvPr/>
        </p:nvSpPr>
        <p:spPr>
          <a:xfrm>
            <a:off x="6614558" y="4168696"/>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9" name="TextBox 28">
            <a:extLst>
              <a:ext uri="{FF2B5EF4-FFF2-40B4-BE49-F238E27FC236}">
                <a16:creationId xmlns:a16="http://schemas.microsoft.com/office/drawing/2014/main" id="{50880087-C772-E3D6-9890-EA967B5DCFB0}"/>
              </a:ext>
            </a:extLst>
          </p:cNvPr>
          <p:cNvSpPr txBox="1"/>
          <p:nvPr/>
        </p:nvSpPr>
        <p:spPr>
          <a:xfrm>
            <a:off x="8778406" y="6036628"/>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cxnSp>
        <p:nvCxnSpPr>
          <p:cNvPr id="31" name="Straight Connector 30">
            <a:extLst>
              <a:ext uri="{FF2B5EF4-FFF2-40B4-BE49-F238E27FC236}">
                <a16:creationId xmlns:a16="http://schemas.microsoft.com/office/drawing/2014/main" id="{E6D0E305-81FF-14A3-D73B-8526A87AA823}"/>
              </a:ext>
            </a:extLst>
          </p:cNvPr>
          <p:cNvCxnSpPr>
            <a:cxnSpLocks/>
          </p:cNvCxnSpPr>
          <p:nvPr/>
        </p:nvCxnSpPr>
        <p:spPr>
          <a:xfrm flipH="1">
            <a:off x="6831266" y="5945242"/>
            <a:ext cx="4807528"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4CC4225D-0AAE-E7B0-9228-4A6DE523C21D}"/>
              </a:ext>
            </a:extLst>
          </p:cNvPr>
          <p:cNvSpPr/>
          <p:nvPr/>
        </p:nvSpPr>
        <p:spPr>
          <a:xfrm>
            <a:off x="10676312" y="1118923"/>
            <a:ext cx="1418706" cy="7131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Firewall cashed you</a:t>
            </a:r>
            <a:endParaRPr lang="en-CA" dirty="0"/>
          </a:p>
        </p:txBody>
      </p:sp>
      <p:cxnSp>
        <p:nvCxnSpPr>
          <p:cNvPr id="35" name="Straight Arrow Connector 34">
            <a:extLst>
              <a:ext uri="{FF2B5EF4-FFF2-40B4-BE49-F238E27FC236}">
                <a16:creationId xmlns:a16="http://schemas.microsoft.com/office/drawing/2014/main" id="{922DDB2A-F081-B590-B2E9-DFE93F903EEF}"/>
              </a:ext>
            </a:extLst>
          </p:cNvPr>
          <p:cNvCxnSpPr/>
          <p:nvPr/>
        </p:nvCxnSpPr>
        <p:spPr>
          <a:xfrm>
            <a:off x="7770669" y="1991135"/>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5D483C9A-A882-1C01-9B33-34D2E57C3AF9}"/>
              </a:ext>
            </a:extLst>
          </p:cNvPr>
          <p:cNvSpPr txBox="1"/>
          <p:nvPr/>
        </p:nvSpPr>
        <p:spPr>
          <a:xfrm>
            <a:off x="8781361" y="1679983"/>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cxnSp>
        <p:nvCxnSpPr>
          <p:cNvPr id="38" name="Straight Arrow Connector 37">
            <a:extLst>
              <a:ext uri="{FF2B5EF4-FFF2-40B4-BE49-F238E27FC236}">
                <a16:creationId xmlns:a16="http://schemas.microsoft.com/office/drawing/2014/main" id="{7E3CF4C0-517E-A415-D196-5D84EA6D1126}"/>
              </a:ext>
            </a:extLst>
          </p:cNvPr>
          <p:cNvCxnSpPr/>
          <p:nvPr/>
        </p:nvCxnSpPr>
        <p:spPr>
          <a:xfrm>
            <a:off x="7770669" y="2530841"/>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8FA70CC1-1774-0A45-CDB0-FC3FE5BA42D6}"/>
              </a:ext>
            </a:extLst>
          </p:cNvPr>
          <p:cNvSpPr txBox="1"/>
          <p:nvPr/>
        </p:nvSpPr>
        <p:spPr>
          <a:xfrm>
            <a:off x="8781361" y="2219689"/>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40" name="Rectangle 39">
            <a:extLst>
              <a:ext uri="{FF2B5EF4-FFF2-40B4-BE49-F238E27FC236}">
                <a16:creationId xmlns:a16="http://schemas.microsoft.com/office/drawing/2014/main" id="{1FD685CE-AFE1-573F-F2D6-8D8CC1580E0B}"/>
              </a:ext>
            </a:extLst>
          </p:cNvPr>
          <p:cNvSpPr/>
          <p:nvPr/>
        </p:nvSpPr>
        <p:spPr>
          <a:xfrm>
            <a:off x="10676311" y="1863139"/>
            <a:ext cx="1418707" cy="609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 response</a:t>
            </a:r>
            <a:endParaRPr lang="en-CA" dirty="0"/>
          </a:p>
        </p:txBody>
      </p:sp>
      <p:sp>
        <p:nvSpPr>
          <p:cNvPr id="41" name="Rectangle 40">
            <a:extLst>
              <a:ext uri="{FF2B5EF4-FFF2-40B4-BE49-F238E27FC236}">
                <a16:creationId xmlns:a16="http://schemas.microsoft.com/office/drawing/2014/main" id="{C3E2E94F-0DFC-0267-09CC-2EAF34D0A713}"/>
              </a:ext>
            </a:extLst>
          </p:cNvPr>
          <p:cNvSpPr/>
          <p:nvPr/>
        </p:nvSpPr>
        <p:spPr>
          <a:xfrm>
            <a:off x="9653154" y="3782489"/>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 Server</a:t>
            </a:r>
            <a:endParaRPr lang="en-CA" dirty="0"/>
          </a:p>
        </p:txBody>
      </p:sp>
      <p:sp>
        <p:nvSpPr>
          <p:cNvPr id="42" name="Rectangle 41">
            <a:extLst>
              <a:ext uri="{FF2B5EF4-FFF2-40B4-BE49-F238E27FC236}">
                <a16:creationId xmlns:a16="http://schemas.microsoft.com/office/drawing/2014/main" id="{3A5D30C9-45B2-D4F4-96DA-043ED692C0F6}"/>
              </a:ext>
            </a:extLst>
          </p:cNvPr>
          <p:cNvSpPr/>
          <p:nvPr/>
        </p:nvSpPr>
        <p:spPr>
          <a:xfrm>
            <a:off x="7277777" y="3747678"/>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43" name="Rectangle 42">
            <a:extLst>
              <a:ext uri="{FF2B5EF4-FFF2-40B4-BE49-F238E27FC236}">
                <a16:creationId xmlns:a16="http://schemas.microsoft.com/office/drawing/2014/main" id="{2E4D1A37-40B2-0117-DF3B-81EBAD5AD6AB}"/>
              </a:ext>
            </a:extLst>
          </p:cNvPr>
          <p:cNvSpPr/>
          <p:nvPr/>
        </p:nvSpPr>
        <p:spPr>
          <a:xfrm>
            <a:off x="5144545" y="4202381"/>
            <a:ext cx="1247047" cy="379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Using -</a:t>
            </a:r>
            <a:r>
              <a:rPr lang="en-US" dirty="0" err="1"/>
              <a:t>Pn</a:t>
            </a:r>
            <a:endParaRPr lang="en-CA" dirty="0"/>
          </a:p>
        </p:txBody>
      </p:sp>
      <p:sp>
        <p:nvSpPr>
          <p:cNvPr id="7" name="Footer Placeholder 6">
            <a:extLst>
              <a:ext uri="{FF2B5EF4-FFF2-40B4-BE49-F238E27FC236}">
                <a16:creationId xmlns:a16="http://schemas.microsoft.com/office/drawing/2014/main" id="{B3FB02BA-9229-6102-E4AF-9E82452C7F7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3086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04D3-5DDD-8785-3593-D0B20E7E895D}"/>
              </a:ext>
            </a:extLst>
          </p:cNvPr>
          <p:cNvSpPr>
            <a:spLocks noGrp="1"/>
          </p:cNvSpPr>
          <p:nvPr>
            <p:ph type="title"/>
          </p:nvPr>
        </p:nvSpPr>
        <p:spPr>
          <a:xfrm>
            <a:off x="1956769" y="245046"/>
            <a:ext cx="2617551" cy="1325563"/>
          </a:xfrm>
        </p:spPr>
        <p:txBody>
          <a:bodyPr/>
          <a:lstStyle/>
          <a:p>
            <a:r>
              <a:rPr lang="en-US" dirty="0"/>
              <a:t>Full Scan</a:t>
            </a:r>
            <a:endParaRPr lang="en-CA" dirty="0"/>
          </a:p>
        </p:txBody>
      </p:sp>
      <p:sp>
        <p:nvSpPr>
          <p:cNvPr id="4" name="Rectangle 3">
            <a:extLst>
              <a:ext uri="{FF2B5EF4-FFF2-40B4-BE49-F238E27FC236}">
                <a16:creationId xmlns:a16="http://schemas.microsoft.com/office/drawing/2014/main" id="{871B7533-437F-7F40-F9D2-737EB8F2B043}"/>
              </a:ext>
            </a:extLst>
          </p:cNvPr>
          <p:cNvSpPr/>
          <p:nvPr/>
        </p:nvSpPr>
        <p:spPr>
          <a:xfrm>
            <a:off x="1647546" y="1920326"/>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5" name="Rectangle 4">
            <a:extLst>
              <a:ext uri="{FF2B5EF4-FFF2-40B4-BE49-F238E27FC236}">
                <a16:creationId xmlns:a16="http://schemas.microsoft.com/office/drawing/2014/main" id="{D482FCBC-D216-F787-F2B0-B3DC72E31AED}"/>
              </a:ext>
            </a:extLst>
          </p:cNvPr>
          <p:cNvSpPr/>
          <p:nvPr/>
        </p:nvSpPr>
        <p:spPr>
          <a:xfrm>
            <a:off x="4016674" y="1922995"/>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Metasploitable</a:t>
            </a:r>
            <a:r>
              <a:rPr lang="en-US" dirty="0"/>
              <a:t> </a:t>
            </a:r>
            <a:endParaRPr lang="en-CA" dirty="0"/>
          </a:p>
        </p:txBody>
      </p:sp>
      <p:cxnSp>
        <p:nvCxnSpPr>
          <p:cNvPr id="6" name="Straight Arrow Connector 5">
            <a:extLst>
              <a:ext uri="{FF2B5EF4-FFF2-40B4-BE49-F238E27FC236}">
                <a16:creationId xmlns:a16="http://schemas.microsoft.com/office/drawing/2014/main" id="{2E60A51D-5F4C-5CC9-E1F1-60F1B9B3CD51}"/>
              </a:ext>
            </a:extLst>
          </p:cNvPr>
          <p:cNvCxnSpPr/>
          <p:nvPr/>
        </p:nvCxnSpPr>
        <p:spPr>
          <a:xfrm>
            <a:off x="2125528" y="2751601"/>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42A507-EA95-E098-8824-2B29CD454A10}"/>
              </a:ext>
            </a:extLst>
          </p:cNvPr>
          <p:cNvCxnSpPr/>
          <p:nvPr/>
        </p:nvCxnSpPr>
        <p:spPr>
          <a:xfrm>
            <a:off x="2125528" y="3640601"/>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0F39E7-AC83-9583-D99A-339979DF1EB9}"/>
              </a:ext>
            </a:extLst>
          </p:cNvPr>
          <p:cNvCxnSpPr/>
          <p:nvPr/>
        </p:nvCxnSpPr>
        <p:spPr>
          <a:xfrm>
            <a:off x="2134188" y="4215853"/>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0DDA986-6AC9-0C72-280C-2B8BE23EBF68}"/>
              </a:ext>
            </a:extLst>
          </p:cNvPr>
          <p:cNvCxnSpPr>
            <a:cxnSpLocks/>
          </p:cNvCxnSpPr>
          <p:nvPr/>
        </p:nvCxnSpPr>
        <p:spPr>
          <a:xfrm flipH="1">
            <a:off x="2073574" y="3177008"/>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CD264B1-3B80-27D0-58F8-E63C78E5DFAB}"/>
              </a:ext>
            </a:extLst>
          </p:cNvPr>
          <p:cNvSpPr txBox="1"/>
          <p:nvPr/>
        </p:nvSpPr>
        <p:spPr>
          <a:xfrm>
            <a:off x="3127904" y="2937271"/>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1" name="TextBox 10">
            <a:extLst>
              <a:ext uri="{FF2B5EF4-FFF2-40B4-BE49-F238E27FC236}">
                <a16:creationId xmlns:a16="http://schemas.microsoft.com/office/drawing/2014/main" id="{8D777FCB-E416-E02F-98A6-9BF01F6AC168}"/>
              </a:ext>
            </a:extLst>
          </p:cNvPr>
          <p:cNvSpPr txBox="1"/>
          <p:nvPr/>
        </p:nvSpPr>
        <p:spPr>
          <a:xfrm>
            <a:off x="3136220" y="2440449"/>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2" name="TextBox 11">
            <a:extLst>
              <a:ext uri="{FF2B5EF4-FFF2-40B4-BE49-F238E27FC236}">
                <a16:creationId xmlns:a16="http://schemas.microsoft.com/office/drawing/2014/main" id="{35B1830C-B9F9-0D7A-A033-F35E43DE1442}"/>
              </a:ext>
            </a:extLst>
          </p:cNvPr>
          <p:cNvSpPr txBox="1"/>
          <p:nvPr/>
        </p:nvSpPr>
        <p:spPr>
          <a:xfrm>
            <a:off x="3136220" y="3389095"/>
            <a:ext cx="620683" cy="400110"/>
          </a:xfrm>
          <a:prstGeom prst="rect">
            <a:avLst/>
          </a:prstGeom>
          <a:noFill/>
        </p:spPr>
        <p:txBody>
          <a:bodyPr wrap="none" rtlCol="0">
            <a:spAutoFit/>
          </a:bodyPr>
          <a:lstStyle/>
          <a:p>
            <a:r>
              <a:rPr lang="en-US" sz="2000" b="1" dirty="0">
                <a:solidFill>
                  <a:srgbClr val="FFFF00"/>
                </a:solidFill>
              </a:rPr>
              <a:t>Ack</a:t>
            </a:r>
            <a:endParaRPr lang="en-CA" sz="2000" b="1" dirty="0">
              <a:solidFill>
                <a:srgbClr val="FFFF00"/>
              </a:solidFill>
            </a:endParaRPr>
          </a:p>
        </p:txBody>
      </p:sp>
      <p:sp>
        <p:nvSpPr>
          <p:cNvPr id="13" name="TextBox 12">
            <a:extLst>
              <a:ext uri="{FF2B5EF4-FFF2-40B4-BE49-F238E27FC236}">
                <a16:creationId xmlns:a16="http://schemas.microsoft.com/office/drawing/2014/main" id="{ED00F7E0-F080-01FA-DF6C-586CC1BDD57C}"/>
              </a:ext>
            </a:extLst>
          </p:cNvPr>
          <p:cNvSpPr txBox="1"/>
          <p:nvPr/>
        </p:nvSpPr>
        <p:spPr>
          <a:xfrm>
            <a:off x="4783172" y="2764250"/>
            <a:ext cx="965329" cy="400110"/>
          </a:xfrm>
          <a:prstGeom prst="rect">
            <a:avLst/>
          </a:prstGeom>
          <a:noFill/>
        </p:spPr>
        <p:txBody>
          <a:bodyPr wrap="none" rtlCol="0">
            <a:spAutoFit/>
          </a:bodyPr>
          <a:lstStyle/>
          <a:p>
            <a:r>
              <a:rPr lang="en-US" sz="2000" b="1" dirty="0">
                <a:solidFill>
                  <a:srgbClr val="FFFF00"/>
                </a:solidFill>
              </a:rPr>
              <a:t>80/443</a:t>
            </a:r>
            <a:endParaRPr lang="en-CA" sz="2000" b="1" dirty="0">
              <a:solidFill>
                <a:srgbClr val="FFFF00"/>
              </a:solidFill>
            </a:endParaRPr>
          </a:p>
        </p:txBody>
      </p:sp>
      <p:sp>
        <p:nvSpPr>
          <p:cNvPr id="15" name="TextBox 14">
            <a:extLst>
              <a:ext uri="{FF2B5EF4-FFF2-40B4-BE49-F238E27FC236}">
                <a16:creationId xmlns:a16="http://schemas.microsoft.com/office/drawing/2014/main" id="{92741CC8-D6CD-0D95-7DAC-E8A85B27BA60}"/>
              </a:ext>
            </a:extLst>
          </p:cNvPr>
          <p:cNvSpPr txBox="1"/>
          <p:nvPr/>
        </p:nvSpPr>
        <p:spPr>
          <a:xfrm>
            <a:off x="-6984" y="3337381"/>
            <a:ext cx="1357038" cy="1323439"/>
          </a:xfrm>
          <a:prstGeom prst="rect">
            <a:avLst/>
          </a:prstGeom>
          <a:noFill/>
        </p:spPr>
        <p:txBody>
          <a:bodyPr wrap="none" rtlCol="0">
            <a:spAutoFit/>
          </a:bodyPr>
          <a:lstStyle/>
          <a:p>
            <a:r>
              <a:rPr lang="en-US" sz="2000" b="1" dirty="0">
                <a:solidFill>
                  <a:srgbClr val="00B050"/>
                </a:solidFill>
              </a:rPr>
              <a:t>Host scan</a:t>
            </a:r>
          </a:p>
          <a:p>
            <a:r>
              <a:rPr lang="en-US" sz="2000" b="1" dirty="0">
                <a:solidFill>
                  <a:srgbClr val="00B050"/>
                </a:solidFill>
              </a:rPr>
              <a:t>Alive</a:t>
            </a:r>
          </a:p>
          <a:p>
            <a:r>
              <a:rPr lang="en-CA" sz="2000" b="1" dirty="0">
                <a:solidFill>
                  <a:srgbClr val="00B050"/>
                </a:solidFill>
              </a:rPr>
              <a:t>Or</a:t>
            </a:r>
          </a:p>
          <a:p>
            <a:r>
              <a:rPr lang="en-CA" sz="2000" b="1" dirty="0">
                <a:solidFill>
                  <a:srgbClr val="00B050"/>
                </a:solidFill>
              </a:rPr>
              <a:t>Open port</a:t>
            </a:r>
            <a:endParaRPr lang="en-US" sz="2000" b="1" dirty="0">
              <a:solidFill>
                <a:srgbClr val="00B050"/>
              </a:solidFill>
            </a:endParaRPr>
          </a:p>
        </p:txBody>
      </p:sp>
      <p:sp>
        <p:nvSpPr>
          <p:cNvPr id="16" name="Left Bracket 15">
            <a:extLst>
              <a:ext uri="{FF2B5EF4-FFF2-40B4-BE49-F238E27FC236}">
                <a16:creationId xmlns:a16="http://schemas.microsoft.com/office/drawing/2014/main" id="{BE45C060-4ADC-75D9-9854-203F47F0F84D}"/>
              </a:ext>
            </a:extLst>
          </p:cNvPr>
          <p:cNvSpPr/>
          <p:nvPr/>
        </p:nvSpPr>
        <p:spPr>
          <a:xfrm>
            <a:off x="1383322" y="2701866"/>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7" name="TextBox 16">
            <a:extLst>
              <a:ext uri="{FF2B5EF4-FFF2-40B4-BE49-F238E27FC236}">
                <a16:creationId xmlns:a16="http://schemas.microsoft.com/office/drawing/2014/main" id="{7D4B9990-C713-32A3-0F41-7A94BA75EB4B}"/>
              </a:ext>
            </a:extLst>
          </p:cNvPr>
          <p:cNvSpPr txBox="1"/>
          <p:nvPr/>
        </p:nvSpPr>
        <p:spPr>
          <a:xfrm>
            <a:off x="3177942" y="3945855"/>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cxnSp>
        <p:nvCxnSpPr>
          <p:cNvPr id="18" name="Straight Connector 17">
            <a:extLst>
              <a:ext uri="{FF2B5EF4-FFF2-40B4-BE49-F238E27FC236}">
                <a16:creationId xmlns:a16="http://schemas.microsoft.com/office/drawing/2014/main" id="{DA63CA2A-7385-34B3-9F32-46E7F7222A7B}"/>
              </a:ext>
            </a:extLst>
          </p:cNvPr>
          <p:cNvCxnSpPr>
            <a:cxnSpLocks/>
          </p:cNvCxnSpPr>
          <p:nvPr/>
        </p:nvCxnSpPr>
        <p:spPr>
          <a:xfrm flipH="1">
            <a:off x="1128001" y="3996567"/>
            <a:ext cx="4807528"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9708AF48-BE17-1F36-3C62-75EA10136C29}"/>
              </a:ext>
            </a:extLst>
          </p:cNvPr>
          <p:cNvSpPr/>
          <p:nvPr/>
        </p:nvSpPr>
        <p:spPr>
          <a:xfrm>
            <a:off x="7686578" y="1877832"/>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20" name="Rectangle 19">
            <a:extLst>
              <a:ext uri="{FF2B5EF4-FFF2-40B4-BE49-F238E27FC236}">
                <a16:creationId xmlns:a16="http://schemas.microsoft.com/office/drawing/2014/main" id="{7FDF2BDA-0294-E988-B084-B789563CCB6F}"/>
              </a:ext>
            </a:extLst>
          </p:cNvPr>
          <p:cNvSpPr/>
          <p:nvPr/>
        </p:nvSpPr>
        <p:spPr>
          <a:xfrm>
            <a:off x="10055706" y="1880501"/>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Metasploitable</a:t>
            </a:r>
            <a:r>
              <a:rPr lang="en-US" dirty="0"/>
              <a:t> </a:t>
            </a:r>
            <a:endParaRPr lang="en-CA" dirty="0"/>
          </a:p>
        </p:txBody>
      </p:sp>
      <p:cxnSp>
        <p:nvCxnSpPr>
          <p:cNvPr id="21" name="Straight Arrow Connector 20">
            <a:extLst>
              <a:ext uri="{FF2B5EF4-FFF2-40B4-BE49-F238E27FC236}">
                <a16:creationId xmlns:a16="http://schemas.microsoft.com/office/drawing/2014/main" id="{BD55D3D6-345D-8449-21C7-004C8080721E}"/>
              </a:ext>
            </a:extLst>
          </p:cNvPr>
          <p:cNvCxnSpPr/>
          <p:nvPr/>
        </p:nvCxnSpPr>
        <p:spPr>
          <a:xfrm>
            <a:off x="8164560" y="2709107"/>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1FBAE33-E100-2119-1FC4-4850E9F57202}"/>
              </a:ext>
            </a:extLst>
          </p:cNvPr>
          <p:cNvCxnSpPr/>
          <p:nvPr/>
        </p:nvCxnSpPr>
        <p:spPr>
          <a:xfrm>
            <a:off x="8176584" y="4087603"/>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E2063B3-A2C5-4422-EC4A-58375F0E07A7}"/>
              </a:ext>
            </a:extLst>
          </p:cNvPr>
          <p:cNvCxnSpPr>
            <a:cxnSpLocks/>
          </p:cNvCxnSpPr>
          <p:nvPr/>
        </p:nvCxnSpPr>
        <p:spPr>
          <a:xfrm flipH="1">
            <a:off x="8112606" y="3134514"/>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E79D035-C99F-CF81-AE59-FC6FDE1CC9D1}"/>
              </a:ext>
            </a:extLst>
          </p:cNvPr>
          <p:cNvSpPr txBox="1"/>
          <p:nvPr/>
        </p:nvSpPr>
        <p:spPr>
          <a:xfrm>
            <a:off x="9166936" y="2894777"/>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26" name="TextBox 25">
            <a:extLst>
              <a:ext uri="{FF2B5EF4-FFF2-40B4-BE49-F238E27FC236}">
                <a16:creationId xmlns:a16="http://schemas.microsoft.com/office/drawing/2014/main" id="{87687143-E493-19F1-E717-CBA7E6B48397}"/>
              </a:ext>
            </a:extLst>
          </p:cNvPr>
          <p:cNvSpPr txBox="1"/>
          <p:nvPr/>
        </p:nvSpPr>
        <p:spPr>
          <a:xfrm>
            <a:off x="9175252" y="2397955"/>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28" name="TextBox 27">
            <a:extLst>
              <a:ext uri="{FF2B5EF4-FFF2-40B4-BE49-F238E27FC236}">
                <a16:creationId xmlns:a16="http://schemas.microsoft.com/office/drawing/2014/main" id="{BDB71BAE-FBF8-EFB5-8FAD-69D1C425F43F}"/>
              </a:ext>
            </a:extLst>
          </p:cNvPr>
          <p:cNvSpPr txBox="1"/>
          <p:nvPr/>
        </p:nvSpPr>
        <p:spPr>
          <a:xfrm>
            <a:off x="10822204" y="2721756"/>
            <a:ext cx="965329" cy="400110"/>
          </a:xfrm>
          <a:prstGeom prst="rect">
            <a:avLst/>
          </a:prstGeom>
          <a:noFill/>
        </p:spPr>
        <p:txBody>
          <a:bodyPr wrap="none" rtlCol="0">
            <a:spAutoFit/>
          </a:bodyPr>
          <a:lstStyle/>
          <a:p>
            <a:r>
              <a:rPr lang="en-US" sz="2000" b="1" dirty="0">
                <a:solidFill>
                  <a:srgbClr val="FFFF00"/>
                </a:solidFill>
              </a:rPr>
              <a:t>80/443</a:t>
            </a:r>
            <a:endParaRPr lang="en-CA" sz="2000" b="1" dirty="0">
              <a:solidFill>
                <a:srgbClr val="FFFF00"/>
              </a:solidFill>
            </a:endParaRPr>
          </a:p>
        </p:txBody>
      </p:sp>
      <p:sp>
        <p:nvSpPr>
          <p:cNvPr id="30" name="TextBox 29">
            <a:extLst>
              <a:ext uri="{FF2B5EF4-FFF2-40B4-BE49-F238E27FC236}">
                <a16:creationId xmlns:a16="http://schemas.microsoft.com/office/drawing/2014/main" id="{B3DF6465-46D3-C0D1-8E86-C79B90F99947}"/>
              </a:ext>
            </a:extLst>
          </p:cNvPr>
          <p:cNvSpPr txBox="1"/>
          <p:nvPr/>
        </p:nvSpPr>
        <p:spPr>
          <a:xfrm>
            <a:off x="6137583" y="3134514"/>
            <a:ext cx="1357038" cy="707886"/>
          </a:xfrm>
          <a:prstGeom prst="rect">
            <a:avLst/>
          </a:prstGeom>
          <a:noFill/>
        </p:spPr>
        <p:txBody>
          <a:bodyPr wrap="none" rtlCol="0">
            <a:spAutoFit/>
          </a:bodyPr>
          <a:lstStyle/>
          <a:p>
            <a:r>
              <a:rPr lang="en-US" sz="2000" b="1" dirty="0">
                <a:solidFill>
                  <a:srgbClr val="00B050"/>
                </a:solidFill>
              </a:rPr>
              <a:t>Host scan</a:t>
            </a:r>
          </a:p>
          <a:p>
            <a:r>
              <a:rPr lang="en-US" sz="2000" b="1" dirty="0">
                <a:solidFill>
                  <a:srgbClr val="00B050"/>
                </a:solidFill>
              </a:rPr>
              <a:t>alive</a:t>
            </a:r>
            <a:endParaRPr lang="en-CA" sz="2000" b="1" dirty="0">
              <a:solidFill>
                <a:srgbClr val="00B050"/>
              </a:solidFill>
            </a:endParaRPr>
          </a:p>
        </p:txBody>
      </p:sp>
      <p:sp>
        <p:nvSpPr>
          <p:cNvPr id="31" name="Left Bracket 30">
            <a:extLst>
              <a:ext uri="{FF2B5EF4-FFF2-40B4-BE49-F238E27FC236}">
                <a16:creationId xmlns:a16="http://schemas.microsoft.com/office/drawing/2014/main" id="{27ABB5C7-EFD9-7329-5E84-ECFB4FBB0955}"/>
              </a:ext>
            </a:extLst>
          </p:cNvPr>
          <p:cNvSpPr/>
          <p:nvPr/>
        </p:nvSpPr>
        <p:spPr>
          <a:xfrm>
            <a:off x="7422354" y="2659372"/>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32" name="TextBox 31">
            <a:extLst>
              <a:ext uri="{FF2B5EF4-FFF2-40B4-BE49-F238E27FC236}">
                <a16:creationId xmlns:a16="http://schemas.microsoft.com/office/drawing/2014/main" id="{7651256F-D3CB-6D0B-4500-0E1CF06C994B}"/>
              </a:ext>
            </a:extLst>
          </p:cNvPr>
          <p:cNvSpPr txBox="1"/>
          <p:nvPr/>
        </p:nvSpPr>
        <p:spPr>
          <a:xfrm>
            <a:off x="9220338" y="3817605"/>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sp>
        <p:nvSpPr>
          <p:cNvPr id="34" name="Title 1">
            <a:extLst>
              <a:ext uri="{FF2B5EF4-FFF2-40B4-BE49-F238E27FC236}">
                <a16:creationId xmlns:a16="http://schemas.microsoft.com/office/drawing/2014/main" id="{79AD1A5A-7782-9FCE-941B-D500B2DC72C4}"/>
              </a:ext>
            </a:extLst>
          </p:cNvPr>
          <p:cNvSpPr txBox="1">
            <a:spLocks/>
          </p:cNvSpPr>
          <p:nvPr/>
        </p:nvSpPr>
        <p:spPr>
          <a:xfrm>
            <a:off x="8329953" y="139446"/>
            <a:ext cx="24816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Half Scan</a:t>
            </a:r>
            <a:endParaRPr lang="en-CA" dirty="0"/>
          </a:p>
        </p:txBody>
      </p:sp>
      <p:sp>
        <p:nvSpPr>
          <p:cNvPr id="35" name="Content Placeholder 2">
            <a:extLst>
              <a:ext uri="{FF2B5EF4-FFF2-40B4-BE49-F238E27FC236}">
                <a16:creationId xmlns:a16="http://schemas.microsoft.com/office/drawing/2014/main" id="{D8A6FC53-1772-EFA2-2640-70645A1224C0}"/>
              </a:ext>
            </a:extLst>
          </p:cNvPr>
          <p:cNvSpPr>
            <a:spLocks noGrp="1"/>
          </p:cNvSpPr>
          <p:nvPr>
            <p:ph idx="1"/>
          </p:nvPr>
        </p:nvSpPr>
        <p:spPr>
          <a:xfrm>
            <a:off x="1350054" y="5083906"/>
            <a:ext cx="4575464" cy="1093057"/>
          </a:xfrm>
          <a:ln>
            <a:solidFill>
              <a:schemeClr val="tx1"/>
            </a:solidFill>
          </a:ln>
        </p:spPr>
        <p:txBody>
          <a:bodyPr>
            <a:normAutofit/>
          </a:bodyPr>
          <a:lstStyle/>
          <a:p>
            <a:r>
              <a:rPr lang="en-CA" sz="2000" dirty="0"/>
              <a:t>Open session </a:t>
            </a:r>
            <a:r>
              <a:rPr lang="en-CA" sz="2000" dirty="0">
                <a:sym typeface="Wingdings" panose="05000000000000000000" pitchFamily="2" charset="2"/>
              </a:rPr>
              <a:t> Session ID</a:t>
            </a:r>
            <a:endParaRPr lang="en-CA" sz="2000" dirty="0"/>
          </a:p>
          <a:p>
            <a:r>
              <a:rPr lang="en-CA" sz="2000" dirty="0"/>
              <a:t>Saved at log file inside server</a:t>
            </a:r>
          </a:p>
        </p:txBody>
      </p:sp>
      <p:sp>
        <p:nvSpPr>
          <p:cNvPr id="3" name="TextBox 2">
            <a:extLst>
              <a:ext uri="{FF2B5EF4-FFF2-40B4-BE49-F238E27FC236}">
                <a16:creationId xmlns:a16="http://schemas.microsoft.com/office/drawing/2014/main" id="{C6C1F4FD-4FAF-AE36-CC2F-D5C0047BD0CF}"/>
              </a:ext>
            </a:extLst>
          </p:cNvPr>
          <p:cNvSpPr txBox="1"/>
          <p:nvPr/>
        </p:nvSpPr>
        <p:spPr>
          <a:xfrm>
            <a:off x="1454554" y="3030913"/>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22" name="TextBox 21">
            <a:extLst>
              <a:ext uri="{FF2B5EF4-FFF2-40B4-BE49-F238E27FC236}">
                <a16:creationId xmlns:a16="http://schemas.microsoft.com/office/drawing/2014/main" id="{F8D5F753-434E-A73C-0C82-A2550A3617E6}"/>
              </a:ext>
            </a:extLst>
          </p:cNvPr>
          <p:cNvSpPr txBox="1"/>
          <p:nvPr/>
        </p:nvSpPr>
        <p:spPr>
          <a:xfrm>
            <a:off x="7445476" y="2983438"/>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14" name="Footer Placeholder 13">
            <a:extLst>
              <a:ext uri="{FF2B5EF4-FFF2-40B4-BE49-F238E27FC236}">
                <a16:creationId xmlns:a16="http://schemas.microsoft.com/office/drawing/2014/main" id="{6449E617-6F19-970F-2807-313D79D6A40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37105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04D3-5DDD-8785-3593-D0B20E7E895D}"/>
              </a:ext>
            </a:extLst>
          </p:cNvPr>
          <p:cNvSpPr>
            <a:spLocks noGrp="1"/>
          </p:cNvSpPr>
          <p:nvPr>
            <p:ph type="title"/>
          </p:nvPr>
        </p:nvSpPr>
        <p:spPr>
          <a:xfrm>
            <a:off x="1956769" y="245046"/>
            <a:ext cx="2617551" cy="1325563"/>
          </a:xfrm>
        </p:spPr>
        <p:txBody>
          <a:bodyPr/>
          <a:lstStyle/>
          <a:p>
            <a:r>
              <a:rPr lang="en-US" dirty="0"/>
              <a:t>Full Scan</a:t>
            </a:r>
            <a:endParaRPr lang="en-CA" dirty="0"/>
          </a:p>
        </p:txBody>
      </p:sp>
      <p:sp>
        <p:nvSpPr>
          <p:cNvPr id="4" name="Rectangle 3">
            <a:extLst>
              <a:ext uri="{FF2B5EF4-FFF2-40B4-BE49-F238E27FC236}">
                <a16:creationId xmlns:a16="http://schemas.microsoft.com/office/drawing/2014/main" id="{871B7533-437F-7F40-F9D2-737EB8F2B043}"/>
              </a:ext>
            </a:extLst>
          </p:cNvPr>
          <p:cNvSpPr/>
          <p:nvPr/>
        </p:nvSpPr>
        <p:spPr>
          <a:xfrm>
            <a:off x="1647546" y="1920326"/>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5" name="Rectangle 4">
            <a:extLst>
              <a:ext uri="{FF2B5EF4-FFF2-40B4-BE49-F238E27FC236}">
                <a16:creationId xmlns:a16="http://schemas.microsoft.com/office/drawing/2014/main" id="{D482FCBC-D216-F787-F2B0-B3DC72E31AED}"/>
              </a:ext>
            </a:extLst>
          </p:cNvPr>
          <p:cNvSpPr/>
          <p:nvPr/>
        </p:nvSpPr>
        <p:spPr>
          <a:xfrm>
            <a:off x="4016674" y="1922995"/>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Metasploitable</a:t>
            </a:r>
            <a:r>
              <a:rPr lang="en-US" dirty="0"/>
              <a:t> </a:t>
            </a:r>
            <a:endParaRPr lang="en-CA" dirty="0"/>
          </a:p>
        </p:txBody>
      </p:sp>
      <p:cxnSp>
        <p:nvCxnSpPr>
          <p:cNvPr id="6" name="Straight Arrow Connector 5">
            <a:extLst>
              <a:ext uri="{FF2B5EF4-FFF2-40B4-BE49-F238E27FC236}">
                <a16:creationId xmlns:a16="http://schemas.microsoft.com/office/drawing/2014/main" id="{2E60A51D-5F4C-5CC9-E1F1-60F1B9B3CD51}"/>
              </a:ext>
            </a:extLst>
          </p:cNvPr>
          <p:cNvCxnSpPr/>
          <p:nvPr/>
        </p:nvCxnSpPr>
        <p:spPr>
          <a:xfrm>
            <a:off x="2125528" y="2751601"/>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0DDA986-6AC9-0C72-280C-2B8BE23EBF68}"/>
              </a:ext>
            </a:extLst>
          </p:cNvPr>
          <p:cNvCxnSpPr>
            <a:cxnSpLocks/>
          </p:cNvCxnSpPr>
          <p:nvPr/>
        </p:nvCxnSpPr>
        <p:spPr>
          <a:xfrm flipH="1">
            <a:off x="2073574" y="3177008"/>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D777FCB-E416-E02F-98A6-9BF01F6AC168}"/>
              </a:ext>
            </a:extLst>
          </p:cNvPr>
          <p:cNvSpPr txBox="1"/>
          <p:nvPr/>
        </p:nvSpPr>
        <p:spPr>
          <a:xfrm>
            <a:off x="3136220" y="2440449"/>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3" name="TextBox 12">
            <a:extLst>
              <a:ext uri="{FF2B5EF4-FFF2-40B4-BE49-F238E27FC236}">
                <a16:creationId xmlns:a16="http://schemas.microsoft.com/office/drawing/2014/main" id="{ED00F7E0-F080-01FA-DF6C-586CC1BDD57C}"/>
              </a:ext>
            </a:extLst>
          </p:cNvPr>
          <p:cNvSpPr txBox="1"/>
          <p:nvPr/>
        </p:nvSpPr>
        <p:spPr>
          <a:xfrm>
            <a:off x="4783172" y="2764250"/>
            <a:ext cx="965329" cy="400110"/>
          </a:xfrm>
          <a:prstGeom prst="rect">
            <a:avLst/>
          </a:prstGeom>
          <a:noFill/>
        </p:spPr>
        <p:txBody>
          <a:bodyPr wrap="none" rtlCol="0">
            <a:spAutoFit/>
          </a:bodyPr>
          <a:lstStyle/>
          <a:p>
            <a:r>
              <a:rPr lang="en-US" sz="2000" b="1" dirty="0">
                <a:solidFill>
                  <a:srgbClr val="FFFF00"/>
                </a:solidFill>
              </a:rPr>
              <a:t>80/443</a:t>
            </a:r>
            <a:endParaRPr lang="en-CA" sz="2000" b="1" dirty="0">
              <a:solidFill>
                <a:srgbClr val="FFFF00"/>
              </a:solidFill>
            </a:endParaRPr>
          </a:p>
        </p:txBody>
      </p:sp>
      <p:sp>
        <p:nvSpPr>
          <p:cNvPr id="15" name="TextBox 14">
            <a:extLst>
              <a:ext uri="{FF2B5EF4-FFF2-40B4-BE49-F238E27FC236}">
                <a16:creationId xmlns:a16="http://schemas.microsoft.com/office/drawing/2014/main" id="{92741CC8-D6CD-0D95-7DAC-E8A85B27BA60}"/>
              </a:ext>
            </a:extLst>
          </p:cNvPr>
          <p:cNvSpPr txBox="1"/>
          <p:nvPr/>
        </p:nvSpPr>
        <p:spPr>
          <a:xfrm>
            <a:off x="314353" y="2740889"/>
            <a:ext cx="1206138" cy="707886"/>
          </a:xfrm>
          <a:prstGeom prst="rect">
            <a:avLst/>
          </a:prstGeom>
          <a:noFill/>
        </p:spPr>
        <p:txBody>
          <a:bodyPr wrap="square" rtlCol="0">
            <a:spAutoFit/>
          </a:bodyPr>
          <a:lstStyle/>
          <a:p>
            <a:r>
              <a:rPr lang="en-CA" sz="2000" b="1" dirty="0">
                <a:solidFill>
                  <a:srgbClr val="00B050"/>
                </a:solidFill>
              </a:rPr>
              <a:t>Closed port</a:t>
            </a:r>
          </a:p>
        </p:txBody>
      </p:sp>
      <p:sp>
        <p:nvSpPr>
          <p:cNvPr id="16" name="Left Bracket 15">
            <a:extLst>
              <a:ext uri="{FF2B5EF4-FFF2-40B4-BE49-F238E27FC236}">
                <a16:creationId xmlns:a16="http://schemas.microsoft.com/office/drawing/2014/main" id="{BE45C060-4ADC-75D9-9854-203F47F0F84D}"/>
              </a:ext>
            </a:extLst>
          </p:cNvPr>
          <p:cNvSpPr/>
          <p:nvPr/>
        </p:nvSpPr>
        <p:spPr>
          <a:xfrm>
            <a:off x="1559807" y="2492956"/>
            <a:ext cx="432951" cy="1093057"/>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7" name="TextBox 16">
            <a:extLst>
              <a:ext uri="{FF2B5EF4-FFF2-40B4-BE49-F238E27FC236}">
                <a16:creationId xmlns:a16="http://schemas.microsoft.com/office/drawing/2014/main" id="{7D4B9990-C713-32A3-0F41-7A94BA75EB4B}"/>
              </a:ext>
            </a:extLst>
          </p:cNvPr>
          <p:cNvSpPr txBox="1"/>
          <p:nvPr/>
        </p:nvSpPr>
        <p:spPr>
          <a:xfrm>
            <a:off x="3105104" y="2980201"/>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sp>
        <p:nvSpPr>
          <p:cNvPr id="34" name="Title 1">
            <a:extLst>
              <a:ext uri="{FF2B5EF4-FFF2-40B4-BE49-F238E27FC236}">
                <a16:creationId xmlns:a16="http://schemas.microsoft.com/office/drawing/2014/main" id="{79AD1A5A-7782-9FCE-941B-D500B2DC72C4}"/>
              </a:ext>
            </a:extLst>
          </p:cNvPr>
          <p:cNvSpPr txBox="1">
            <a:spLocks/>
          </p:cNvSpPr>
          <p:nvPr/>
        </p:nvSpPr>
        <p:spPr>
          <a:xfrm>
            <a:off x="8329953" y="139446"/>
            <a:ext cx="24816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Half Scan</a:t>
            </a:r>
            <a:endParaRPr lang="en-CA" dirty="0"/>
          </a:p>
        </p:txBody>
      </p:sp>
      <p:sp>
        <p:nvSpPr>
          <p:cNvPr id="38" name="Rectangle 37">
            <a:extLst>
              <a:ext uri="{FF2B5EF4-FFF2-40B4-BE49-F238E27FC236}">
                <a16:creationId xmlns:a16="http://schemas.microsoft.com/office/drawing/2014/main" id="{A5991235-F64A-186A-9E91-298EFA1228CF}"/>
              </a:ext>
            </a:extLst>
          </p:cNvPr>
          <p:cNvSpPr/>
          <p:nvPr/>
        </p:nvSpPr>
        <p:spPr>
          <a:xfrm>
            <a:off x="7408828" y="1996635"/>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39" name="Rectangle 38">
            <a:extLst>
              <a:ext uri="{FF2B5EF4-FFF2-40B4-BE49-F238E27FC236}">
                <a16:creationId xmlns:a16="http://schemas.microsoft.com/office/drawing/2014/main" id="{FE551EAC-CA46-18C4-CC8F-88B697D10F11}"/>
              </a:ext>
            </a:extLst>
          </p:cNvPr>
          <p:cNvSpPr/>
          <p:nvPr/>
        </p:nvSpPr>
        <p:spPr>
          <a:xfrm>
            <a:off x="9777956" y="1999304"/>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Metasploitable</a:t>
            </a:r>
            <a:r>
              <a:rPr lang="en-US" dirty="0"/>
              <a:t> </a:t>
            </a:r>
            <a:endParaRPr lang="en-CA" dirty="0"/>
          </a:p>
        </p:txBody>
      </p:sp>
      <p:cxnSp>
        <p:nvCxnSpPr>
          <p:cNvPr id="40" name="Straight Arrow Connector 39">
            <a:extLst>
              <a:ext uri="{FF2B5EF4-FFF2-40B4-BE49-F238E27FC236}">
                <a16:creationId xmlns:a16="http://schemas.microsoft.com/office/drawing/2014/main" id="{D1830F42-E550-1846-A131-F57294058663}"/>
              </a:ext>
            </a:extLst>
          </p:cNvPr>
          <p:cNvCxnSpPr/>
          <p:nvPr/>
        </p:nvCxnSpPr>
        <p:spPr>
          <a:xfrm>
            <a:off x="7886810" y="2827910"/>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C9EA4CD-5CE8-0317-4709-154B3841756A}"/>
              </a:ext>
            </a:extLst>
          </p:cNvPr>
          <p:cNvCxnSpPr>
            <a:cxnSpLocks/>
          </p:cNvCxnSpPr>
          <p:nvPr/>
        </p:nvCxnSpPr>
        <p:spPr>
          <a:xfrm flipH="1">
            <a:off x="7834856" y="3253317"/>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843971B-31BD-5C62-B900-BAC2FF5A80DB}"/>
              </a:ext>
            </a:extLst>
          </p:cNvPr>
          <p:cNvSpPr txBox="1"/>
          <p:nvPr/>
        </p:nvSpPr>
        <p:spPr>
          <a:xfrm>
            <a:off x="8897502" y="2516758"/>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43" name="TextBox 42">
            <a:extLst>
              <a:ext uri="{FF2B5EF4-FFF2-40B4-BE49-F238E27FC236}">
                <a16:creationId xmlns:a16="http://schemas.microsoft.com/office/drawing/2014/main" id="{697FAABA-92F5-C8F9-FDB5-DC2599DE1A90}"/>
              </a:ext>
            </a:extLst>
          </p:cNvPr>
          <p:cNvSpPr txBox="1"/>
          <p:nvPr/>
        </p:nvSpPr>
        <p:spPr>
          <a:xfrm>
            <a:off x="10544454" y="2840559"/>
            <a:ext cx="965329" cy="400110"/>
          </a:xfrm>
          <a:prstGeom prst="rect">
            <a:avLst/>
          </a:prstGeom>
          <a:noFill/>
        </p:spPr>
        <p:txBody>
          <a:bodyPr wrap="none" rtlCol="0">
            <a:spAutoFit/>
          </a:bodyPr>
          <a:lstStyle/>
          <a:p>
            <a:r>
              <a:rPr lang="en-US" sz="2000" b="1" dirty="0">
                <a:solidFill>
                  <a:srgbClr val="FFFF00"/>
                </a:solidFill>
              </a:rPr>
              <a:t>80/443</a:t>
            </a:r>
            <a:endParaRPr lang="en-CA" sz="2000" b="1" dirty="0">
              <a:solidFill>
                <a:srgbClr val="FFFF00"/>
              </a:solidFill>
            </a:endParaRPr>
          </a:p>
        </p:txBody>
      </p:sp>
      <p:sp>
        <p:nvSpPr>
          <p:cNvPr id="44" name="TextBox 43">
            <a:extLst>
              <a:ext uri="{FF2B5EF4-FFF2-40B4-BE49-F238E27FC236}">
                <a16:creationId xmlns:a16="http://schemas.microsoft.com/office/drawing/2014/main" id="{0ED1D2B3-21AC-AFA4-CFAE-C86208CF73CC}"/>
              </a:ext>
            </a:extLst>
          </p:cNvPr>
          <p:cNvSpPr txBox="1"/>
          <p:nvPr/>
        </p:nvSpPr>
        <p:spPr>
          <a:xfrm>
            <a:off x="6075635" y="2817198"/>
            <a:ext cx="1206138" cy="707886"/>
          </a:xfrm>
          <a:prstGeom prst="rect">
            <a:avLst/>
          </a:prstGeom>
          <a:noFill/>
        </p:spPr>
        <p:txBody>
          <a:bodyPr wrap="square" rtlCol="0">
            <a:spAutoFit/>
          </a:bodyPr>
          <a:lstStyle/>
          <a:p>
            <a:r>
              <a:rPr lang="en-CA" sz="2000" b="1" dirty="0">
                <a:solidFill>
                  <a:srgbClr val="00B050"/>
                </a:solidFill>
              </a:rPr>
              <a:t>Closed port</a:t>
            </a:r>
          </a:p>
        </p:txBody>
      </p:sp>
      <p:sp>
        <p:nvSpPr>
          <p:cNvPr id="45" name="Left Bracket 44">
            <a:extLst>
              <a:ext uri="{FF2B5EF4-FFF2-40B4-BE49-F238E27FC236}">
                <a16:creationId xmlns:a16="http://schemas.microsoft.com/office/drawing/2014/main" id="{FB9BD961-EC5A-F4A2-FC5E-D2E20FF4D87B}"/>
              </a:ext>
            </a:extLst>
          </p:cNvPr>
          <p:cNvSpPr/>
          <p:nvPr/>
        </p:nvSpPr>
        <p:spPr>
          <a:xfrm>
            <a:off x="7321089" y="2569265"/>
            <a:ext cx="432951" cy="1093057"/>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46" name="TextBox 45">
            <a:extLst>
              <a:ext uri="{FF2B5EF4-FFF2-40B4-BE49-F238E27FC236}">
                <a16:creationId xmlns:a16="http://schemas.microsoft.com/office/drawing/2014/main" id="{731D3874-AD23-6826-84D4-21A20B544553}"/>
              </a:ext>
            </a:extLst>
          </p:cNvPr>
          <p:cNvSpPr txBox="1"/>
          <p:nvPr/>
        </p:nvSpPr>
        <p:spPr>
          <a:xfrm>
            <a:off x="8866386" y="3056510"/>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sp>
        <p:nvSpPr>
          <p:cNvPr id="3" name="Footer Placeholder 2">
            <a:extLst>
              <a:ext uri="{FF2B5EF4-FFF2-40B4-BE49-F238E27FC236}">
                <a16:creationId xmlns:a16="http://schemas.microsoft.com/office/drawing/2014/main" id="{3243C97D-E39F-A5BD-2583-4A2A8CE8B6B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55869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E568-03C3-47A2-AFED-6A225E2280CA}"/>
              </a:ext>
            </a:extLst>
          </p:cNvPr>
          <p:cNvSpPr>
            <a:spLocks noGrp="1"/>
          </p:cNvSpPr>
          <p:nvPr>
            <p:ph type="title"/>
          </p:nvPr>
        </p:nvSpPr>
        <p:spPr/>
        <p:txBody>
          <a:bodyPr/>
          <a:lstStyle/>
          <a:p>
            <a:r>
              <a:rPr lang="en-US" dirty="0"/>
              <a:t>-</a:t>
            </a:r>
            <a:r>
              <a:rPr lang="en-US" dirty="0" err="1"/>
              <a:t>sS</a:t>
            </a:r>
            <a:r>
              <a:rPr lang="en-US" dirty="0"/>
              <a:t>  </a:t>
            </a:r>
            <a:r>
              <a:rPr lang="en-US" dirty="0">
                <a:sym typeface="Wingdings" panose="05000000000000000000" pitchFamily="2" charset="2"/>
              </a:rPr>
              <a:t> only for port scan (need </a:t>
            </a:r>
            <a:r>
              <a:rPr lang="en-US" dirty="0" err="1">
                <a:sym typeface="Wingdings" panose="05000000000000000000" pitchFamily="2" charset="2"/>
              </a:rPr>
              <a:t>sudo</a:t>
            </a:r>
            <a:r>
              <a:rPr lang="en-US" dirty="0">
                <a:sym typeface="Wingdings" panose="05000000000000000000" pitchFamily="2" charset="2"/>
              </a:rPr>
              <a:t> or root)</a:t>
            </a:r>
            <a:br>
              <a:rPr lang="en-US" dirty="0">
                <a:sym typeface="Wingdings" panose="05000000000000000000" pitchFamily="2" charset="2"/>
              </a:rPr>
            </a:br>
            <a:r>
              <a:rPr lang="en-US" dirty="0">
                <a:sym typeface="Wingdings" panose="05000000000000000000" pitchFamily="2" charset="2"/>
              </a:rPr>
              <a:t>root : no need –</a:t>
            </a:r>
            <a:r>
              <a:rPr lang="en-US" dirty="0" err="1">
                <a:sym typeface="Wingdings" panose="05000000000000000000" pitchFamily="2" charset="2"/>
              </a:rPr>
              <a:t>sS</a:t>
            </a:r>
            <a:r>
              <a:rPr lang="en-US" dirty="0">
                <a:sym typeface="Wingdings" panose="05000000000000000000" pitchFamily="2" charset="2"/>
              </a:rPr>
              <a:t> option</a:t>
            </a:r>
            <a:endParaRPr lang="en-CA" dirty="0"/>
          </a:p>
        </p:txBody>
      </p:sp>
      <p:sp>
        <p:nvSpPr>
          <p:cNvPr id="3" name="Content Placeholder 2">
            <a:extLst>
              <a:ext uri="{FF2B5EF4-FFF2-40B4-BE49-F238E27FC236}">
                <a16:creationId xmlns:a16="http://schemas.microsoft.com/office/drawing/2014/main" id="{75473597-0D39-1A3E-0383-2A2A58ACF58F}"/>
              </a:ext>
            </a:extLst>
          </p:cNvPr>
          <p:cNvSpPr>
            <a:spLocks noGrp="1"/>
          </p:cNvSpPr>
          <p:nvPr>
            <p:ph idx="1"/>
          </p:nvPr>
        </p:nvSpPr>
        <p:spPr>
          <a:xfrm>
            <a:off x="838200" y="1825624"/>
            <a:ext cx="5550960" cy="4388139"/>
          </a:xfrm>
        </p:spPr>
        <p:txBody>
          <a:bodyPr>
            <a:normAutofit/>
          </a:bodyPr>
          <a:lstStyle/>
          <a:p>
            <a:r>
              <a:rPr lang="en-US" sz="2400" dirty="0" err="1"/>
              <a:t>sudo</a:t>
            </a:r>
            <a:r>
              <a:rPr lang="en-US" sz="2400" dirty="0"/>
              <a:t> </a:t>
            </a:r>
            <a:r>
              <a:rPr lang="en-US" sz="2400" dirty="0" err="1"/>
              <a:t>nmap</a:t>
            </a:r>
            <a:r>
              <a:rPr lang="en-US" sz="2400" dirty="0"/>
              <a:t> 192.168.186.131 –p 22 –</a:t>
            </a:r>
            <a:r>
              <a:rPr lang="en-US" sz="2400" dirty="0" err="1"/>
              <a:t>sS</a:t>
            </a:r>
            <a:endParaRPr lang="en-US" sz="2400" dirty="0"/>
          </a:p>
          <a:p>
            <a:r>
              <a:rPr lang="en-CA" sz="2400" dirty="0"/>
              <a:t>No host scan</a:t>
            </a:r>
          </a:p>
          <a:p>
            <a:r>
              <a:rPr lang="en-CA" sz="2400" dirty="0"/>
              <a:t>Only port scan</a:t>
            </a:r>
          </a:p>
          <a:p>
            <a:endParaRPr lang="en-CA" sz="2400" dirty="0"/>
          </a:p>
          <a:p>
            <a:endParaRPr lang="en-CA" sz="2400" dirty="0"/>
          </a:p>
          <a:p>
            <a:r>
              <a:rPr lang="en-US" sz="2400" dirty="0" err="1"/>
              <a:t>sudo</a:t>
            </a:r>
            <a:r>
              <a:rPr lang="en-US" sz="2400" dirty="0"/>
              <a:t> </a:t>
            </a:r>
            <a:r>
              <a:rPr lang="en-US" sz="2400" dirty="0" err="1"/>
              <a:t>nmap</a:t>
            </a:r>
            <a:r>
              <a:rPr lang="en-US" sz="2400" dirty="0"/>
              <a:t> 192.168.186.131 –</a:t>
            </a:r>
            <a:r>
              <a:rPr lang="en-US" sz="2400" dirty="0" err="1"/>
              <a:t>Pn</a:t>
            </a:r>
            <a:r>
              <a:rPr lang="en-US" sz="2400" dirty="0"/>
              <a:t> –</a:t>
            </a:r>
            <a:r>
              <a:rPr lang="en-US" sz="2400" dirty="0" err="1"/>
              <a:t>sS</a:t>
            </a:r>
            <a:endParaRPr lang="en-US" sz="2400" dirty="0"/>
          </a:p>
          <a:p>
            <a:r>
              <a:rPr lang="en-US" sz="2400" dirty="0" err="1"/>
              <a:t>sudo</a:t>
            </a:r>
            <a:r>
              <a:rPr lang="en-US" sz="2400" dirty="0"/>
              <a:t> </a:t>
            </a:r>
            <a:r>
              <a:rPr lang="en-US" sz="2400" dirty="0" err="1"/>
              <a:t>nmap</a:t>
            </a:r>
            <a:r>
              <a:rPr lang="en-US" sz="2400" dirty="0"/>
              <a:t> 192.168.186.131 –</a:t>
            </a:r>
            <a:r>
              <a:rPr lang="en-US" sz="2400" dirty="0" err="1"/>
              <a:t>sn</a:t>
            </a:r>
            <a:r>
              <a:rPr lang="en-US" sz="2400" dirty="0"/>
              <a:t> –</a:t>
            </a:r>
            <a:r>
              <a:rPr lang="en-US" sz="2400" dirty="0" err="1"/>
              <a:t>sS</a:t>
            </a:r>
            <a:endParaRPr lang="en-US" sz="2400" dirty="0"/>
          </a:p>
          <a:p>
            <a:endParaRPr lang="en-CA" sz="2400" dirty="0"/>
          </a:p>
        </p:txBody>
      </p:sp>
      <p:sp>
        <p:nvSpPr>
          <p:cNvPr id="4" name="Rectangle 3">
            <a:extLst>
              <a:ext uri="{FF2B5EF4-FFF2-40B4-BE49-F238E27FC236}">
                <a16:creationId xmlns:a16="http://schemas.microsoft.com/office/drawing/2014/main" id="{37565670-290D-4123-40D4-B65BFBB65847}"/>
              </a:ext>
            </a:extLst>
          </p:cNvPr>
          <p:cNvSpPr/>
          <p:nvPr/>
        </p:nvSpPr>
        <p:spPr>
          <a:xfrm>
            <a:off x="7686578" y="1877832"/>
            <a:ext cx="955964" cy="29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kali</a:t>
            </a:r>
            <a:endParaRPr lang="en-CA" dirty="0"/>
          </a:p>
        </p:txBody>
      </p:sp>
      <p:sp>
        <p:nvSpPr>
          <p:cNvPr id="5" name="Rectangle 4">
            <a:extLst>
              <a:ext uri="{FF2B5EF4-FFF2-40B4-BE49-F238E27FC236}">
                <a16:creationId xmlns:a16="http://schemas.microsoft.com/office/drawing/2014/main" id="{2DD390EE-D8F6-F030-BD62-CD428BBA175A}"/>
              </a:ext>
            </a:extLst>
          </p:cNvPr>
          <p:cNvSpPr/>
          <p:nvPr/>
        </p:nvSpPr>
        <p:spPr>
          <a:xfrm>
            <a:off x="10055706" y="1880501"/>
            <a:ext cx="1918855" cy="318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Metasploitable</a:t>
            </a:r>
            <a:r>
              <a:rPr lang="en-US" dirty="0"/>
              <a:t> </a:t>
            </a:r>
            <a:endParaRPr lang="en-CA" dirty="0"/>
          </a:p>
        </p:txBody>
      </p:sp>
      <p:cxnSp>
        <p:nvCxnSpPr>
          <p:cNvPr id="6" name="Straight Arrow Connector 5">
            <a:extLst>
              <a:ext uri="{FF2B5EF4-FFF2-40B4-BE49-F238E27FC236}">
                <a16:creationId xmlns:a16="http://schemas.microsoft.com/office/drawing/2014/main" id="{1D428EF8-EEA0-C91F-53CA-699C36C3A385}"/>
              </a:ext>
            </a:extLst>
          </p:cNvPr>
          <p:cNvCxnSpPr/>
          <p:nvPr/>
        </p:nvCxnSpPr>
        <p:spPr>
          <a:xfrm>
            <a:off x="8164560" y="2709107"/>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094B231-5A80-F473-6B59-9A164979D1BB}"/>
              </a:ext>
            </a:extLst>
          </p:cNvPr>
          <p:cNvCxnSpPr/>
          <p:nvPr/>
        </p:nvCxnSpPr>
        <p:spPr>
          <a:xfrm>
            <a:off x="8176584" y="4087603"/>
            <a:ext cx="2722418" cy="228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E198BD5-00FF-C797-DE12-852F85331A87}"/>
              </a:ext>
            </a:extLst>
          </p:cNvPr>
          <p:cNvCxnSpPr>
            <a:cxnSpLocks/>
          </p:cNvCxnSpPr>
          <p:nvPr/>
        </p:nvCxnSpPr>
        <p:spPr>
          <a:xfrm flipH="1">
            <a:off x="8112606" y="3134514"/>
            <a:ext cx="2722418" cy="2286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DAF1BE4-9D2D-7601-D80D-94282985A104}"/>
              </a:ext>
            </a:extLst>
          </p:cNvPr>
          <p:cNvSpPr txBox="1"/>
          <p:nvPr/>
        </p:nvSpPr>
        <p:spPr>
          <a:xfrm>
            <a:off x="9166936" y="2894777"/>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0" name="TextBox 9">
            <a:extLst>
              <a:ext uri="{FF2B5EF4-FFF2-40B4-BE49-F238E27FC236}">
                <a16:creationId xmlns:a16="http://schemas.microsoft.com/office/drawing/2014/main" id="{218C1766-C168-68C8-D003-7501B4239E70}"/>
              </a:ext>
            </a:extLst>
          </p:cNvPr>
          <p:cNvSpPr txBox="1"/>
          <p:nvPr/>
        </p:nvSpPr>
        <p:spPr>
          <a:xfrm>
            <a:off x="9175252" y="2397955"/>
            <a:ext cx="613758" cy="400110"/>
          </a:xfrm>
          <a:prstGeom prst="rect">
            <a:avLst/>
          </a:prstGeom>
          <a:noFill/>
        </p:spPr>
        <p:txBody>
          <a:bodyPr wrap="none" rtlCol="0">
            <a:spAutoFit/>
          </a:bodyPr>
          <a:lstStyle/>
          <a:p>
            <a:r>
              <a:rPr lang="en-US" sz="2000" b="1" dirty="0">
                <a:solidFill>
                  <a:srgbClr val="FFFF00"/>
                </a:solidFill>
              </a:rPr>
              <a:t>Syn</a:t>
            </a:r>
            <a:endParaRPr lang="en-CA" sz="2000" b="1" dirty="0">
              <a:solidFill>
                <a:srgbClr val="FFFF00"/>
              </a:solidFill>
            </a:endParaRPr>
          </a:p>
        </p:txBody>
      </p:sp>
      <p:sp>
        <p:nvSpPr>
          <p:cNvPr id="11" name="TextBox 10">
            <a:extLst>
              <a:ext uri="{FF2B5EF4-FFF2-40B4-BE49-F238E27FC236}">
                <a16:creationId xmlns:a16="http://schemas.microsoft.com/office/drawing/2014/main" id="{284C9031-BB22-940A-BA64-3D92ABF1B3E2}"/>
              </a:ext>
            </a:extLst>
          </p:cNvPr>
          <p:cNvSpPr txBox="1"/>
          <p:nvPr/>
        </p:nvSpPr>
        <p:spPr>
          <a:xfrm>
            <a:off x="10822204" y="2721756"/>
            <a:ext cx="457176" cy="400110"/>
          </a:xfrm>
          <a:prstGeom prst="rect">
            <a:avLst/>
          </a:prstGeom>
          <a:noFill/>
        </p:spPr>
        <p:txBody>
          <a:bodyPr wrap="none" rtlCol="0">
            <a:spAutoFit/>
          </a:bodyPr>
          <a:lstStyle/>
          <a:p>
            <a:r>
              <a:rPr lang="en-US" sz="2000" b="1" dirty="0">
                <a:solidFill>
                  <a:srgbClr val="FFFF00"/>
                </a:solidFill>
              </a:rPr>
              <a:t>22</a:t>
            </a:r>
            <a:endParaRPr lang="en-CA" sz="2000" b="1" dirty="0">
              <a:solidFill>
                <a:srgbClr val="FFFF00"/>
              </a:solidFill>
            </a:endParaRPr>
          </a:p>
        </p:txBody>
      </p:sp>
      <p:sp>
        <p:nvSpPr>
          <p:cNvPr id="13" name="TextBox 12">
            <a:extLst>
              <a:ext uri="{FF2B5EF4-FFF2-40B4-BE49-F238E27FC236}">
                <a16:creationId xmlns:a16="http://schemas.microsoft.com/office/drawing/2014/main" id="{BC4CED06-DFFB-8633-8774-03B3BE3957AD}"/>
              </a:ext>
            </a:extLst>
          </p:cNvPr>
          <p:cNvSpPr txBox="1"/>
          <p:nvPr/>
        </p:nvSpPr>
        <p:spPr>
          <a:xfrm>
            <a:off x="6137583" y="3134514"/>
            <a:ext cx="1280222" cy="1323439"/>
          </a:xfrm>
          <a:prstGeom prst="rect">
            <a:avLst/>
          </a:prstGeom>
          <a:noFill/>
        </p:spPr>
        <p:txBody>
          <a:bodyPr wrap="none" rtlCol="0">
            <a:spAutoFit/>
          </a:bodyPr>
          <a:lstStyle/>
          <a:p>
            <a:r>
              <a:rPr lang="en-US" sz="2000" b="1" dirty="0">
                <a:solidFill>
                  <a:srgbClr val="00B050"/>
                </a:solidFill>
              </a:rPr>
              <a:t>Port scan</a:t>
            </a:r>
          </a:p>
          <a:p>
            <a:r>
              <a:rPr lang="en-US" sz="2000" b="1" dirty="0">
                <a:solidFill>
                  <a:srgbClr val="00B050"/>
                </a:solidFill>
              </a:rPr>
              <a:t>Alive</a:t>
            </a:r>
          </a:p>
          <a:p>
            <a:r>
              <a:rPr lang="en-US" sz="2000" b="1" dirty="0">
                <a:solidFill>
                  <a:srgbClr val="00B050"/>
                </a:solidFill>
              </a:rPr>
              <a:t>+ </a:t>
            </a:r>
          </a:p>
          <a:p>
            <a:r>
              <a:rPr lang="en-US" sz="2000" b="1" dirty="0">
                <a:solidFill>
                  <a:srgbClr val="00B050"/>
                </a:solidFill>
              </a:rPr>
              <a:t>open</a:t>
            </a:r>
            <a:endParaRPr lang="en-CA" sz="2000" b="1" dirty="0">
              <a:solidFill>
                <a:srgbClr val="00B050"/>
              </a:solidFill>
            </a:endParaRPr>
          </a:p>
        </p:txBody>
      </p:sp>
      <p:sp>
        <p:nvSpPr>
          <p:cNvPr id="14" name="Left Bracket 13">
            <a:extLst>
              <a:ext uri="{FF2B5EF4-FFF2-40B4-BE49-F238E27FC236}">
                <a16:creationId xmlns:a16="http://schemas.microsoft.com/office/drawing/2014/main" id="{96E78135-0B75-2E0E-1107-DE793C2CB108}"/>
              </a:ext>
            </a:extLst>
          </p:cNvPr>
          <p:cNvSpPr/>
          <p:nvPr/>
        </p:nvSpPr>
        <p:spPr>
          <a:xfrm>
            <a:off x="7422354" y="2659372"/>
            <a:ext cx="432951" cy="1950288"/>
          </a:xfrm>
          <a:prstGeom prst="leftBracket">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5" name="TextBox 14">
            <a:extLst>
              <a:ext uri="{FF2B5EF4-FFF2-40B4-BE49-F238E27FC236}">
                <a16:creationId xmlns:a16="http://schemas.microsoft.com/office/drawing/2014/main" id="{C5484043-A24D-EFD4-11E9-7AB24F7206C1}"/>
              </a:ext>
            </a:extLst>
          </p:cNvPr>
          <p:cNvSpPr txBox="1"/>
          <p:nvPr/>
        </p:nvSpPr>
        <p:spPr>
          <a:xfrm>
            <a:off x="9220338" y="3817605"/>
            <a:ext cx="626069" cy="400110"/>
          </a:xfrm>
          <a:prstGeom prst="rect">
            <a:avLst/>
          </a:prstGeom>
          <a:noFill/>
        </p:spPr>
        <p:txBody>
          <a:bodyPr wrap="none" rtlCol="0">
            <a:spAutoFit/>
          </a:bodyPr>
          <a:lstStyle/>
          <a:p>
            <a:r>
              <a:rPr lang="en-US" sz="2000" b="1" dirty="0">
                <a:solidFill>
                  <a:srgbClr val="FF0000"/>
                </a:solidFill>
              </a:rPr>
              <a:t>RST</a:t>
            </a:r>
            <a:endParaRPr lang="en-CA" sz="2000" b="1" dirty="0">
              <a:solidFill>
                <a:srgbClr val="FF0000"/>
              </a:solidFill>
            </a:endParaRPr>
          </a:p>
        </p:txBody>
      </p:sp>
      <p:sp>
        <p:nvSpPr>
          <p:cNvPr id="12" name="TextBox 11">
            <a:extLst>
              <a:ext uri="{FF2B5EF4-FFF2-40B4-BE49-F238E27FC236}">
                <a16:creationId xmlns:a16="http://schemas.microsoft.com/office/drawing/2014/main" id="{43959254-668F-DDFB-2F7A-4C950A96DE7B}"/>
              </a:ext>
            </a:extLst>
          </p:cNvPr>
          <p:cNvSpPr txBox="1"/>
          <p:nvPr/>
        </p:nvSpPr>
        <p:spPr>
          <a:xfrm>
            <a:off x="7491313" y="2954310"/>
            <a:ext cx="1164614" cy="707886"/>
          </a:xfrm>
          <a:prstGeom prst="rect">
            <a:avLst/>
          </a:prstGeom>
          <a:noFill/>
        </p:spPr>
        <p:txBody>
          <a:bodyPr wrap="none" rtlCol="0">
            <a:spAutoFit/>
          </a:bodyPr>
          <a:lstStyle/>
          <a:p>
            <a:r>
              <a:rPr lang="en-US" sz="2000" b="1" dirty="0">
                <a:solidFill>
                  <a:srgbClr val="FFFF00"/>
                </a:solidFill>
              </a:rPr>
              <a:t>Random</a:t>
            </a:r>
          </a:p>
          <a:p>
            <a:r>
              <a:rPr lang="en-US" sz="2000" b="1" dirty="0">
                <a:solidFill>
                  <a:srgbClr val="FFFF00"/>
                </a:solidFill>
              </a:rPr>
              <a:t>port</a:t>
            </a:r>
            <a:endParaRPr lang="en-CA" sz="2000" b="1" dirty="0">
              <a:solidFill>
                <a:srgbClr val="FFFF00"/>
              </a:solidFill>
            </a:endParaRPr>
          </a:p>
        </p:txBody>
      </p:sp>
      <p:sp>
        <p:nvSpPr>
          <p:cNvPr id="16" name="Footer Placeholder 15">
            <a:extLst>
              <a:ext uri="{FF2B5EF4-FFF2-40B4-BE49-F238E27FC236}">
                <a16:creationId xmlns:a16="http://schemas.microsoft.com/office/drawing/2014/main" id="{FBBE0D31-8B0B-E534-7FC9-30B5F6E413F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85464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CB94F-07CF-0B75-3304-D67478F7CC77}"/>
              </a:ext>
            </a:extLst>
          </p:cNvPr>
          <p:cNvPicPr>
            <a:picLocks noChangeAspect="1"/>
          </p:cNvPicPr>
          <p:nvPr/>
        </p:nvPicPr>
        <p:blipFill>
          <a:blip r:embed="rId2"/>
          <a:stretch>
            <a:fillRect/>
          </a:stretch>
        </p:blipFill>
        <p:spPr>
          <a:xfrm>
            <a:off x="838200" y="1513982"/>
            <a:ext cx="7254798" cy="2584091"/>
          </a:xfrm>
          <a:prstGeom prst="rect">
            <a:avLst/>
          </a:prstGeom>
        </p:spPr>
      </p:pic>
      <p:pic>
        <p:nvPicPr>
          <p:cNvPr id="7" name="Picture 6">
            <a:extLst>
              <a:ext uri="{FF2B5EF4-FFF2-40B4-BE49-F238E27FC236}">
                <a16:creationId xmlns:a16="http://schemas.microsoft.com/office/drawing/2014/main" id="{5A8D8D5B-A7BA-A372-C700-89174950BC8A}"/>
              </a:ext>
            </a:extLst>
          </p:cNvPr>
          <p:cNvPicPr>
            <a:picLocks noChangeAspect="1"/>
          </p:cNvPicPr>
          <p:nvPr/>
        </p:nvPicPr>
        <p:blipFill>
          <a:blip r:embed="rId3"/>
          <a:stretch>
            <a:fillRect/>
          </a:stretch>
        </p:blipFill>
        <p:spPr>
          <a:xfrm>
            <a:off x="838200" y="4387722"/>
            <a:ext cx="9949437" cy="1174586"/>
          </a:xfrm>
          <a:prstGeom prst="rect">
            <a:avLst/>
          </a:prstGeom>
        </p:spPr>
      </p:pic>
      <p:sp>
        <p:nvSpPr>
          <p:cNvPr id="2" name="Rectangle 1">
            <a:extLst>
              <a:ext uri="{FF2B5EF4-FFF2-40B4-BE49-F238E27FC236}">
                <a16:creationId xmlns:a16="http://schemas.microsoft.com/office/drawing/2014/main" id="{34ECEDAA-F49F-9D93-5139-275555536954}"/>
              </a:ext>
            </a:extLst>
          </p:cNvPr>
          <p:cNvSpPr/>
          <p:nvPr/>
        </p:nvSpPr>
        <p:spPr>
          <a:xfrm>
            <a:off x="1258645" y="1749073"/>
            <a:ext cx="4034117" cy="28412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C152EB74-6AE1-DBF6-26D6-657F4FA5CA08}"/>
              </a:ext>
            </a:extLst>
          </p:cNvPr>
          <p:cNvSpPr/>
          <p:nvPr/>
        </p:nvSpPr>
        <p:spPr>
          <a:xfrm>
            <a:off x="7845633" y="4816816"/>
            <a:ext cx="2707619" cy="74549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86851345-F141-C394-663E-3BE808E79801}"/>
              </a:ext>
            </a:extLst>
          </p:cNvPr>
          <p:cNvSpPr txBox="1"/>
          <p:nvPr/>
        </p:nvSpPr>
        <p:spPr>
          <a:xfrm>
            <a:off x="9176274" y="2104074"/>
            <a:ext cx="2204582" cy="1569660"/>
          </a:xfrm>
          <a:prstGeom prst="rect">
            <a:avLst/>
          </a:prstGeom>
          <a:noFill/>
        </p:spPr>
        <p:txBody>
          <a:bodyPr wrap="square" rtlCol="0">
            <a:spAutoFit/>
          </a:bodyPr>
          <a:lstStyle/>
          <a:p>
            <a:pPr algn="ctr"/>
            <a:r>
              <a:rPr lang="en-US" sz="3200" b="1" dirty="0"/>
              <a:t>Only </a:t>
            </a:r>
          </a:p>
          <a:p>
            <a:pPr algn="ctr"/>
            <a:r>
              <a:rPr lang="en-US" sz="3200" b="1" dirty="0"/>
              <a:t>Port Scan</a:t>
            </a:r>
          </a:p>
          <a:p>
            <a:pPr algn="ctr"/>
            <a:r>
              <a:rPr lang="en-US" sz="3200" b="1" dirty="0"/>
              <a:t>Half Scan</a:t>
            </a:r>
            <a:endParaRPr lang="en-CA" sz="3200" b="1" dirty="0"/>
          </a:p>
        </p:txBody>
      </p:sp>
      <p:sp>
        <p:nvSpPr>
          <p:cNvPr id="6" name="Rectangle 5">
            <a:extLst>
              <a:ext uri="{FF2B5EF4-FFF2-40B4-BE49-F238E27FC236}">
                <a16:creationId xmlns:a16="http://schemas.microsoft.com/office/drawing/2014/main" id="{7E933936-5AEF-AB97-AADB-427E7B4AE6C8}"/>
              </a:ext>
            </a:extLst>
          </p:cNvPr>
          <p:cNvSpPr/>
          <p:nvPr/>
        </p:nvSpPr>
        <p:spPr>
          <a:xfrm>
            <a:off x="4883972" y="1749071"/>
            <a:ext cx="408790" cy="284123"/>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ooter Placeholder 7">
            <a:extLst>
              <a:ext uri="{FF2B5EF4-FFF2-40B4-BE49-F238E27FC236}">
                <a16:creationId xmlns:a16="http://schemas.microsoft.com/office/drawing/2014/main" id="{6F9A436A-3901-5729-84D3-78639A0A569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029564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32A7-795B-8983-5F3D-05949691F795}"/>
              </a:ext>
            </a:extLst>
          </p:cNvPr>
          <p:cNvSpPr>
            <a:spLocks noGrp="1"/>
          </p:cNvSpPr>
          <p:nvPr>
            <p:ph type="title"/>
          </p:nvPr>
        </p:nvSpPr>
        <p:spPr/>
        <p:txBody>
          <a:bodyPr/>
          <a:lstStyle/>
          <a:p>
            <a:r>
              <a:rPr lang="en-US" dirty="0"/>
              <a:t>Day 14</a:t>
            </a:r>
            <a:endParaRPr lang="en-CA" dirty="0"/>
          </a:p>
        </p:txBody>
      </p:sp>
      <p:sp>
        <p:nvSpPr>
          <p:cNvPr id="3" name="Content Placeholder 2">
            <a:extLst>
              <a:ext uri="{FF2B5EF4-FFF2-40B4-BE49-F238E27FC236}">
                <a16:creationId xmlns:a16="http://schemas.microsoft.com/office/drawing/2014/main" id="{D1EA06DB-2D35-FE08-337A-166E2E5C6C91}"/>
              </a:ext>
            </a:extLst>
          </p:cNvPr>
          <p:cNvSpPr>
            <a:spLocks noGrp="1"/>
          </p:cNvSpPr>
          <p:nvPr>
            <p:ph idx="1"/>
          </p:nvPr>
        </p:nvSpPr>
        <p:spPr/>
        <p:txBody>
          <a:bodyPr>
            <a:normAutofit lnSpcReduction="10000"/>
          </a:bodyPr>
          <a:lstStyle/>
          <a:p>
            <a:r>
              <a:rPr lang="en-US" dirty="0"/>
              <a:t>Outline</a:t>
            </a:r>
          </a:p>
          <a:p>
            <a:pPr lvl="1"/>
            <a:r>
              <a:rPr lang="en-US" dirty="0">
                <a:sym typeface="Wingdings" panose="05000000000000000000" pitchFamily="2" charset="2"/>
              </a:rPr>
              <a:t>-O  OS Version</a:t>
            </a:r>
          </a:p>
          <a:p>
            <a:pPr lvl="1"/>
            <a:r>
              <a:rPr lang="en-US" dirty="0">
                <a:sym typeface="Wingdings" panose="05000000000000000000" pitchFamily="2" charset="2"/>
              </a:rPr>
              <a:t>-</a:t>
            </a:r>
            <a:r>
              <a:rPr lang="en-US" dirty="0" err="1">
                <a:sym typeface="Wingdings" panose="05000000000000000000" pitchFamily="2" charset="2"/>
              </a:rPr>
              <a:t>sV</a:t>
            </a:r>
            <a:r>
              <a:rPr lang="en-US" dirty="0">
                <a:sym typeface="Wingdings" panose="05000000000000000000" pitchFamily="2" charset="2"/>
              </a:rPr>
              <a:t>  Port Version</a:t>
            </a:r>
          </a:p>
          <a:p>
            <a:pPr lvl="1"/>
            <a:r>
              <a:rPr lang="en-US" dirty="0">
                <a:sym typeface="Wingdings" panose="05000000000000000000" pitchFamily="2" charset="2"/>
              </a:rPr>
              <a:t>-f  </a:t>
            </a:r>
            <a:r>
              <a:rPr lang="en-CA" dirty="0"/>
              <a:t>fragmentation of the packets</a:t>
            </a:r>
            <a:endParaRPr lang="en-US" dirty="0">
              <a:sym typeface="Wingdings" panose="05000000000000000000" pitchFamily="2" charset="2"/>
            </a:endParaRPr>
          </a:p>
          <a:p>
            <a:pPr lvl="1"/>
            <a:r>
              <a:rPr lang="en-US" dirty="0">
                <a:sym typeface="Wingdings" panose="05000000000000000000" pitchFamily="2" charset="2"/>
              </a:rPr>
              <a:t>-T  Time</a:t>
            </a:r>
          </a:p>
          <a:p>
            <a:pPr lvl="1"/>
            <a:r>
              <a:rPr lang="en-US" dirty="0">
                <a:sym typeface="Wingdings" panose="05000000000000000000" pitchFamily="2" charset="2"/>
              </a:rPr>
              <a:t>-D  </a:t>
            </a:r>
            <a:r>
              <a:rPr lang="en-CA" dirty="0"/>
              <a:t>decoy scan</a:t>
            </a:r>
            <a:endParaRPr lang="en-US" dirty="0">
              <a:sym typeface="Wingdings" panose="05000000000000000000" pitchFamily="2" charset="2"/>
            </a:endParaRPr>
          </a:p>
          <a:p>
            <a:pPr lvl="1"/>
            <a:r>
              <a:rPr lang="en-US" dirty="0">
                <a:sym typeface="Wingdings" panose="05000000000000000000" pitchFamily="2" charset="2"/>
              </a:rPr>
              <a:t>-g  </a:t>
            </a:r>
            <a:r>
              <a:rPr lang="en-US" dirty="0" err="1">
                <a:sym typeface="Wingdings" panose="05000000000000000000" pitchFamily="2" charset="2"/>
              </a:rPr>
              <a:t>Src</a:t>
            </a:r>
            <a:r>
              <a:rPr lang="en-US" dirty="0">
                <a:sym typeface="Wingdings" panose="05000000000000000000" pitchFamily="2" charset="2"/>
              </a:rPr>
              <a:t> Port change</a:t>
            </a:r>
          </a:p>
          <a:p>
            <a:pPr lvl="1"/>
            <a:r>
              <a:rPr lang="en-US" dirty="0">
                <a:sym typeface="Wingdings" panose="05000000000000000000" pitchFamily="2" charset="2"/>
              </a:rPr>
              <a:t>-</a:t>
            </a:r>
            <a:r>
              <a:rPr lang="en-US" dirty="0" err="1">
                <a:sym typeface="Wingdings" panose="05000000000000000000" pitchFamily="2" charset="2"/>
              </a:rPr>
              <a:t>sT</a:t>
            </a:r>
            <a:r>
              <a:rPr lang="en-US" dirty="0">
                <a:sym typeface="Wingdings" panose="05000000000000000000" pitchFamily="2" charset="2"/>
              </a:rPr>
              <a:t>  TCP scan</a:t>
            </a:r>
          </a:p>
          <a:p>
            <a:pPr lvl="1"/>
            <a:r>
              <a:rPr lang="en-CA" dirty="0"/>
              <a:t>-</a:t>
            </a:r>
            <a:r>
              <a:rPr lang="en-CA" dirty="0" err="1"/>
              <a:t>sU</a:t>
            </a:r>
            <a:r>
              <a:rPr lang="en-CA" dirty="0"/>
              <a:t> </a:t>
            </a:r>
            <a:r>
              <a:rPr lang="en-CA" dirty="0">
                <a:sym typeface="Wingdings" panose="05000000000000000000" pitchFamily="2" charset="2"/>
              </a:rPr>
              <a:t> UDP scan</a:t>
            </a:r>
          </a:p>
          <a:p>
            <a:pPr lvl="1"/>
            <a:r>
              <a:rPr lang="en-US" dirty="0">
                <a:sym typeface="Wingdings" panose="05000000000000000000" pitchFamily="2" charset="2"/>
              </a:rPr>
              <a:t>-</a:t>
            </a:r>
            <a:r>
              <a:rPr lang="en-US" dirty="0" err="1">
                <a:sym typeface="Wingdings" panose="05000000000000000000" pitchFamily="2" charset="2"/>
              </a:rPr>
              <a:t>sC</a:t>
            </a:r>
            <a:r>
              <a:rPr lang="en-US" dirty="0">
                <a:sym typeface="Wingdings" panose="05000000000000000000" pitchFamily="2" charset="2"/>
              </a:rPr>
              <a:t>  </a:t>
            </a:r>
            <a:r>
              <a:rPr lang="en-US" dirty="0" err="1">
                <a:sym typeface="Wingdings" panose="05000000000000000000" pitchFamily="2" charset="2"/>
              </a:rPr>
              <a:t>nmap</a:t>
            </a:r>
            <a:r>
              <a:rPr lang="en-US" dirty="0">
                <a:sym typeface="Wingdings" panose="05000000000000000000" pitchFamily="2" charset="2"/>
              </a:rPr>
              <a:t> Script</a:t>
            </a:r>
            <a:endParaRPr lang="en-CA" dirty="0"/>
          </a:p>
          <a:p>
            <a:pPr lvl="1"/>
            <a:r>
              <a:rPr lang="en-CA" dirty="0"/>
              <a:t>--script </a:t>
            </a:r>
            <a:r>
              <a:rPr lang="en-CA" dirty="0">
                <a:sym typeface="Wingdings" panose="05000000000000000000" pitchFamily="2" charset="2"/>
              </a:rPr>
              <a:t> </a:t>
            </a:r>
            <a:r>
              <a:rPr lang="en-CA" dirty="0" err="1">
                <a:sym typeface="Wingdings" panose="05000000000000000000" pitchFamily="2" charset="2"/>
              </a:rPr>
              <a:t>nmap</a:t>
            </a:r>
            <a:r>
              <a:rPr lang="en-CA" dirty="0">
                <a:sym typeface="Wingdings" panose="05000000000000000000" pitchFamily="2" charset="2"/>
              </a:rPr>
              <a:t> script</a:t>
            </a:r>
            <a:endParaRPr lang="en-CA" dirty="0"/>
          </a:p>
          <a:p>
            <a:endParaRPr lang="en-US" dirty="0">
              <a:sym typeface="Wingdings" panose="05000000000000000000" pitchFamily="2" charset="2"/>
            </a:endParaRPr>
          </a:p>
          <a:p>
            <a:pPr lvl="1"/>
            <a:endParaRPr lang="en-US" dirty="0"/>
          </a:p>
          <a:p>
            <a:pPr lvl="1"/>
            <a:endParaRPr lang="en-CA" dirty="0"/>
          </a:p>
        </p:txBody>
      </p:sp>
      <p:sp>
        <p:nvSpPr>
          <p:cNvPr id="4" name="Footer Placeholder 3">
            <a:extLst>
              <a:ext uri="{FF2B5EF4-FFF2-40B4-BE49-F238E27FC236}">
                <a16:creationId xmlns:a16="http://schemas.microsoft.com/office/drawing/2014/main" id="{D3FBE5AE-1C75-26E8-82C9-1C2B3991563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603912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25FC-F634-7363-3EB5-D92AD3D95C5A}"/>
              </a:ext>
            </a:extLst>
          </p:cNvPr>
          <p:cNvSpPr>
            <a:spLocks noGrp="1"/>
          </p:cNvSpPr>
          <p:nvPr>
            <p:ph type="title"/>
          </p:nvPr>
        </p:nvSpPr>
        <p:spPr/>
        <p:txBody>
          <a:bodyPr/>
          <a:lstStyle/>
          <a:p>
            <a:r>
              <a:rPr lang="en-US" dirty="0"/>
              <a:t>Day 13</a:t>
            </a:r>
            <a:endParaRPr lang="en-CA" dirty="0"/>
          </a:p>
        </p:txBody>
      </p:sp>
      <p:sp>
        <p:nvSpPr>
          <p:cNvPr id="3" name="Content Placeholder 2">
            <a:extLst>
              <a:ext uri="{FF2B5EF4-FFF2-40B4-BE49-F238E27FC236}">
                <a16:creationId xmlns:a16="http://schemas.microsoft.com/office/drawing/2014/main" id="{0FEE3688-47B9-16BE-DBCA-54945F38B20D}"/>
              </a:ext>
            </a:extLst>
          </p:cNvPr>
          <p:cNvSpPr>
            <a:spLocks noGrp="1"/>
          </p:cNvSpPr>
          <p:nvPr>
            <p:ph idx="1"/>
          </p:nvPr>
        </p:nvSpPr>
        <p:spPr>
          <a:xfrm>
            <a:off x="838200" y="1825625"/>
            <a:ext cx="10515600" cy="4667250"/>
          </a:xfrm>
        </p:spPr>
        <p:txBody>
          <a:bodyPr>
            <a:normAutofit/>
          </a:bodyPr>
          <a:lstStyle/>
          <a:p>
            <a:r>
              <a:rPr lang="en-US" dirty="0"/>
              <a:t>Outline</a:t>
            </a:r>
          </a:p>
          <a:p>
            <a:pPr lvl="1"/>
            <a:r>
              <a:rPr lang="en-US" dirty="0"/>
              <a:t>Nmap </a:t>
            </a:r>
          </a:p>
          <a:p>
            <a:pPr lvl="1"/>
            <a:r>
              <a:rPr lang="en-US" dirty="0"/>
              <a:t>Kali + </a:t>
            </a:r>
            <a:r>
              <a:rPr lang="en-US" dirty="0" err="1"/>
              <a:t>metasploitable</a:t>
            </a:r>
            <a:r>
              <a:rPr lang="en-US" dirty="0"/>
              <a:t> </a:t>
            </a:r>
          </a:p>
          <a:p>
            <a:pPr lvl="1"/>
            <a:r>
              <a:rPr lang="en-US" dirty="0"/>
              <a:t>Nmap + </a:t>
            </a:r>
            <a:r>
              <a:rPr lang="en-US" dirty="0" err="1"/>
              <a:t>wireshark</a:t>
            </a:r>
            <a:endParaRPr lang="en-US" dirty="0"/>
          </a:p>
          <a:p>
            <a:pPr lvl="1"/>
            <a:r>
              <a:rPr lang="en-US" dirty="0"/>
              <a:t>Nmap network + device</a:t>
            </a:r>
          </a:p>
          <a:p>
            <a:pPr lvl="1"/>
            <a:r>
              <a:rPr lang="en-US" dirty="0"/>
              <a:t>Host scan</a:t>
            </a:r>
          </a:p>
          <a:p>
            <a:pPr lvl="1"/>
            <a:r>
              <a:rPr lang="en-US" dirty="0"/>
              <a:t>Port scan</a:t>
            </a:r>
          </a:p>
          <a:p>
            <a:pPr lvl="1"/>
            <a:r>
              <a:rPr lang="en-US" dirty="0"/>
              <a:t>Option </a:t>
            </a:r>
          </a:p>
          <a:p>
            <a:pPr lvl="2"/>
            <a:r>
              <a:rPr lang="en-US" dirty="0"/>
              <a:t>-p </a:t>
            </a:r>
            <a:r>
              <a:rPr lang="en-US" dirty="0">
                <a:sym typeface="Wingdings" panose="05000000000000000000" pitchFamily="2" charset="2"/>
              </a:rPr>
              <a:t> port</a:t>
            </a:r>
            <a:endParaRPr lang="en-US" dirty="0"/>
          </a:p>
          <a:p>
            <a:pPr lvl="2"/>
            <a:r>
              <a:rPr lang="en-US" dirty="0"/>
              <a:t>-</a:t>
            </a:r>
            <a:r>
              <a:rPr lang="en-US" dirty="0" err="1"/>
              <a:t>sn</a:t>
            </a:r>
            <a:r>
              <a:rPr lang="en-US" dirty="0"/>
              <a:t> </a:t>
            </a:r>
            <a:r>
              <a:rPr lang="en-US" dirty="0">
                <a:sym typeface="Wingdings" panose="05000000000000000000" pitchFamily="2" charset="2"/>
              </a:rPr>
              <a:t> no port scan</a:t>
            </a:r>
            <a:endParaRPr lang="en-US" dirty="0"/>
          </a:p>
          <a:p>
            <a:pPr lvl="2"/>
            <a:r>
              <a:rPr lang="en-US" dirty="0"/>
              <a:t>-</a:t>
            </a:r>
            <a:r>
              <a:rPr lang="en-US" dirty="0" err="1"/>
              <a:t>Pn</a:t>
            </a:r>
            <a:r>
              <a:rPr lang="en-US" dirty="0"/>
              <a:t> </a:t>
            </a:r>
            <a:r>
              <a:rPr lang="en-US" dirty="0">
                <a:sym typeface="Wingdings" panose="05000000000000000000" pitchFamily="2" charset="2"/>
              </a:rPr>
              <a:t> no host scan</a:t>
            </a:r>
            <a:endParaRPr lang="en-US" dirty="0"/>
          </a:p>
          <a:p>
            <a:pPr lvl="2"/>
            <a:r>
              <a:rPr lang="en-US" dirty="0"/>
              <a:t>-</a:t>
            </a:r>
            <a:r>
              <a:rPr lang="en-US" dirty="0" err="1"/>
              <a:t>sS</a:t>
            </a:r>
            <a:r>
              <a:rPr lang="en-US" dirty="0"/>
              <a:t> </a:t>
            </a:r>
            <a:r>
              <a:rPr lang="en-US" dirty="0">
                <a:sym typeface="Wingdings" panose="05000000000000000000" pitchFamily="2" charset="2"/>
              </a:rPr>
              <a:t> half scan + no host scan</a:t>
            </a:r>
          </a:p>
          <a:p>
            <a:pPr lvl="1"/>
            <a:endParaRPr lang="en-CA" dirty="0"/>
          </a:p>
        </p:txBody>
      </p:sp>
      <p:sp>
        <p:nvSpPr>
          <p:cNvPr id="4" name="Footer Placeholder 3">
            <a:extLst>
              <a:ext uri="{FF2B5EF4-FFF2-40B4-BE49-F238E27FC236}">
                <a16:creationId xmlns:a16="http://schemas.microsoft.com/office/drawing/2014/main" id="{A6957F2B-D0B6-46A6-94AE-C25EB4FD748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1992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27212-897F-C33F-6E6C-460638E2EF72}"/>
              </a:ext>
            </a:extLst>
          </p:cNvPr>
          <p:cNvSpPr>
            <a:spLocks noGrp="1"/>
          </p:cNvSpPr>
          <p:nvPr>
            <p:ph type="title"/>
          </p:nvPr>
        </p:nvSpPr>
        <p:spPr/>
        <p:txBody>
          <a:bodyPr/>
          <a:lstStyle/>
          <a:p>
            <a:r>
              <a:rPr lang="en-US" dirty="0"/>
              <a:t>Revision </a:t>
            </a:r>
            <a:endParaRPr lang="en-CA" dirty="0"/>
          </a:p>
        </p:txBody>
      </p:sp>
      <p:sp>
        <p:nvSpPr>
          <p:cNvPr id="3" name="Content Placeholder 2">
            <a:extLst>
              <a:ext uri="{FF2B5EF4-FFF2-40B4-BE49-F238E27FC236}">
                <a16:creationId xmlns:a16="http://schemas.microsoft.com/office/drawing/2014/main" id="{E52E21F8-0638-1FB5-C4A3-15602E26A9D4}"/>
              </a:ext>
            </a:extLst>
          </p:cNvPr>
          <p:cNvSpPr>
            <a:spLocks noGrp="1"/>
          </p:cNvSpPr>
          <p:nvPr>
            <p:ph idx="1"/>
          </p:nvPr>
        </p:nvSpPr>
        <p:spPr/>
        <p:txBody>
          <a:bodyPr>
            <a:normAutofit/>
          </a:bodyPr>
          <a:lstStyle/>
          <a:p>
            <a:r>
              <a:rPr lang="en-US" sz="2000" dirty="0"/>
              <a:t>Nmap 192.168.186.0/24 </a:t>
            </a:r>
            <a:r>
              <a:rPr lang="en-US" sz="2000" dirty="0">
                <a:sym typeface="Wingdings" panose="05000000000000000000" pitchFamily="2" charset="2"/>
              </a:rPr>
              <a:t> scan NID</a:t>
            </a:r>
          </a:p>
          <a:p>
            <a:r>
              <a:rPr lang="en-US" sz="2000" dirty="0"/>
              <a:t>Nmap 192.168.186.131 </a:t>
            </a:r>
            <a:r>
              <a:rPr lang="en-US" sz="2000" dirty="0">
                <a:sym typeface="Wingdings" panose="05000000000000000000" pitchFamily="2" charset="2"/>
              </a:rPr>
              <a:t> scan one device (host + 1000 port most famous scan)</a:t>
            </a:r>
            <a:endParaRPr lang="en-CA" sz="2000" dirty="0"/>
          </a:p>
          <a:p>
            <a:r>
              <a:rPr lang="en-US" sz="2000" dirty="0"/>
              <a:t>Nmap 192.168.186.131 –p 80 </a:t>
            </a:r>
            <a:r>
              <a:rPr lang="en-US" sz="2000" dirty="0">
                <a:sym typeface="Wingdings" panose="05000000000000000000" pitchFamily="2" charset="2"/>
              </a:rPr>
              <a:t> scan one device (host + port 80 scan)</a:t>
            </a:r>
            <a:endParaRPr lang="en-CA" sz="2000" dirty="0"/>
          </a:p>
          <a:p>
            <a:endParaRPr lang="en-CA" sz="2000" dirty="0"/>
          </a:p>
        </p:txBody>
      </p:sp>
      <p:sp>
        <p:nvSpPr>
          <p:cNvPr id="4" name="Footer Placeholder 3">
            <a:extLst>
              <a:ext uri="{FF2B5EF4-FFF2-40B4-BE49-F238E27FC236}">
                <a16:creationId xmlns:a16="http://schemas.microsoft.com/office/drawing/2014/main" id="{675BE7A8-3B16-AE19-B6D6-5893B44F6C1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846867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0990-2E46-B73F-3401-BA73B76A4B53}"/>
              </a:ext>
            </a:extLst>
          </p:cNvPr>
          <p:cNvSpPr>
            <a:spLocks noGrp="1"/>
          </p:cNvSpPr>
          <p:nvPr>
            <p:ph type="title"/>
          </p:nvPr>
        </p:nvSpPr>
        <p:spPr/>
        <p:txBody>
          <a:bodyPr/>
          <a:lstStyle/>
          <a:p>
            <a:r>
              <a:rPr lang="en-US" dirty="0"/>
              <a:t>-O </a:t>
            </a:r>
            <a:r>
              <a:rPr lang="en-US" dirty="0">
                <a:sym typeface="Wingdings" panose="05000000000000000000" pitchFamily="2" charset="2"/>
              </a:rPr>
              <a:t> </a:t>
            </a:r>
            <a:r>
              <a:rPr lang="en-US" dirty="0"/>
              <a:t>OS version</a:t>
            </a:r>
            <a:endParaRPr lang="en-CA" dirty="0"/>
          </a:p>
        </p:txBody>
      </p:sp>
      <p:sp>
        <p:nvSpPr>
          <p:cNvPr id="3" name="Content Placeholder 2">
            <a:extLst>
              <a:ext uri="{FF2B5EF4-FFF2-40B4-BE49-F238E27FC236}">
                <a16:creationId xmlns:a16="http://schemas.microsoft.com/office/drawing/2014/main" id="{7BD6CA50-8199-EB53-3FDF-52749535C175}"/>
              </a:ext>
            </a:extLst>
          </p:cNvPr>
          <p:cNvSpPr>
            <a:spLocks noGrp="1"/>
          </p:cNvSpPr>
          <p:nvPr>
            <p:ph idx="1"/>
          </p:nvPr>
        </p:nvSpPr>
        <p:spPr>
          <a:xfrm>
            <a:off x="838200" y="1825625"/>
            <a:ext cx="4756355" cy="4351338"/>
          </a:xfrm>
        </p:spPr>
        <p:txBody>
          <a:bodyPr/>
          <a:lstStyle/>
          <a:p>
            <a:r>
              <a:rPr lang="en-US" dirty="0"/>
              <a:t>Q: how to find OS type &amp; version?</a:t>
            </a:r>
          </a:p>
          <a:p>
            <a:r>
              <a:rPr lang="en-US" dirty="0"/>
              <a:t>TTL</a:t>
            </a:r>
          </a:p>
          <a:p>
            <a:r>
              <a:rPr lang="en-US" dirty="0"/>
              <a:t>Window size</a:t>
            </a:r>
            <a:endParaRPr lang="en-CA" dirty="0"/>
          </a:p>
        </p:txBody>
      </p:sp>
      <p:pic>
        <p:nvPicPr>
          <p:cNvPr id="5" name="Picture 4">
            <a:extLst>
              <a:ext uri="{FF2B5EF4-FFF2-40B4-BE49-F238E27FC236}">
                <a16:creationId xmlns:a16="http://schemas.microsoft.com/office/drawing/2014/main" id="{480893E2-8F9D-D7D9-87F2-7557BCBE6643}"/>
              </a:ext>
            </a:extLst>
          </p:cNvPr>
          <p:cNvPicPr>
            <a:picLocks noChangeAspect="1"/>
          </p:cNvPicPr>
          <p:nvPr/>
        </p:nvPicPr>
        <p:blipFill>
          <a:blip r:embed="rId2"/>
          <a:srcRect t="10609"/>
          <a:stretch/>
        </p:blipFill>
        <p:spPr>
          <a:xfrm>
            <a:off x="5928853" y="6166"/>
            <a:ext cx="6263148" cy="6851834"/>
          </a:xfrm>
          <a:prstGeom prst="rect">
            <a:avLst/>
          </a:prstGeom>
        </p:spPr>
      </p:pic>
      <p:sp>
        <p:nvSpPr>
          <p:cNvPr id="6" name="Rectangle: Rounded Corners 5">
            <a:extLst>
              <a:ext uri="{FF2B5EF4-FFF2-40B4-BE49-F238E27FC236}">
                <a16:creationId xmlns:a16="http://schemas.microsoft.com/office/drawing/2014/main" id="{1FBFD1CF-5255-BB0A-73FA-E2CE29CA3D3D}"/>
              </a:ext>
            </a:extLst>
          </p:cNvPr>
          <p:cNvSpPr/>
          <p:nvPr/>
        </p:nvSpPr>
        <p:spPr>
          <a:xfrm>
            <a:off x="6196961" y="231518"/>
            <a:ext cx="2425930" cy="201101"/>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C65081CF-543C-E295-51A8-FD3CF76104F7}"/>
              </a:ext>
            </a:extLst>
          </p:cNvPr>
          <p:cNvSpPr/>
          <p:nvPr/>
        </p:nvSpPr>
        <p:spPr>
          <a:xfrm>
            <a:off x="5928853" y="5407742"/>
            <a:ext cx="1710812" cy="181896"/>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40DB9F36-6EAB-35F2-469E-E12E80005848}"/>
              </a:ext>
            </a:extLst>
          </p:cNvPr>
          <p:cNvSpPr/>
          <p:nvPr/>
        </p:nvSpPr>
        <p:spPr>
          <a:xfrm>
            <a:off x="6882583" y="5730900"/>
            <a:ext cx="1710812" cy="181896"/>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BD3990B8-CB14-F8FA-133D-A1CA77B40109}"/>
              </a:ext>
            </a:extLst>
          </p:cNvPr>
          <p:cNvSpPr/>
          <p:nvPr/>
        </p:nvSpPr>
        <p:spPr>
          <a:xfrm>
            <a:off x="8304903" y="225707"/>
            <a:ext cx="317988" cy="20110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ooter Placeholder 8">
            <a:extLst>
              <a:ext uri="{FF2B5EF4-FFF2-40B4-BE49-F238E27FC236}">
                <a16:creationId xmlns:a16="http://schemas.microsoft.com/office/drawing/2014/main" id="{2E0C1175-6850-99E9-591B-3D3DF22BD15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53813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C93A-A5E6-BF80-0040-5B602FD3D1A9}"/>
              </a:ext>
            </a:extLst>
          </p:cNvPr>
          <p:cNvSpPr>
            <a:spLocks noGrp="1"/>
          </p:cNvSpPr>
          <p:nvPr>
            <p:ph type="title"/>
          </p:nvPr>
        </p:nvSpPr>
        <p:spPr/>
        <p:txBody>
          <a:bodyPr/>
          <a:lstStyle/>
          <a:p>
            <a:r>
              <a:rPr lang="en-US" dirty="0"/>
              <a:t>Using -O</a:t>
            </a:r>
            <a:endParaRPr lang="en-CA" dirty="0"/>
          </a:p>
        </p:txBody>
      </p:sp>
      <p:sp>
        <p:nvSpPr>
          <p:cNvPr id="3" name="Content Placeholder 2">
            <a:extLst>
              <a:ext uri="{FF2B5EF4-FFF2-40B4-BE49-F238E27FC236}">
                <a16:creationId xmlns:a16="http://schemas.microsoft.com/office/drawing/2014/main" id="{C1D91BA3-CC7E-DBDE-A589-57A4A0C17B7E}"/>
              </a:ext>
            </a:extLst>
          </p:cNvPr>
          <p:cNvSpPr>
            <a:spLocks noGrp="1"/>
          </p:cNvSpPr>
          <p:nvPr>
            <p:ph idx="1"/>
          </p:nvPr>
        </p:nvSpPr>
        <p:spPr>
          <a:xfrm>
            <a:off x="838199" y="1825625"/>
            <a:ext cx="9338187" cy="4351338"/>
          </a:xfrm>
        </p:spPr>
        <p:txBody>
          <a:bodyPr>
            <a:normAutofit/>
          </a:bodyPr>
          <a:lstStyle/>
          <a:p>
            <a:r>
              <a:rPr lang="en-US" sz="2400" dirty="0"/>
              <a:t>Need a lot of time.</a:t>
            </a:r>
          </a:p>
          <a:p>
            <a:r>
              <a:rPr lang="en-US" sz="2400" dirty="0"/>
              <a:t>Danger, Traffic become un-normal </a:t>
            </a:r>
            <a:r>
              <a:rPr lang="en-US" sz="2400" dirty="0">
                <a:sym typeface="Wingdings" panose="05000000000000000000" pitchFamily="2" charset="2"/>
              </a:rPr>
              <a:t> Firewall will discover you</a:t>
            </a:r>
            <a:endParaRPr lang="en-CA" sz="2400" dirty="0"/>
          </a:p>
        </p:txBody>
      </p:sp>
      <p:pic>
        <p:nvPicPr>
          <p:cNvPr id="5" name="Picture 4">
            <a:extLst>
              <a:ext uri="{FF2B5EF4-FFF2-40B4-BE49-F238E27FC236}">
                <a16:creationId xmlns:a16="http://schemas.microsoft.com/office/drawing/2014/main" id="{1A072CA0-DB33-9E24-05B0-BF72D4F2F390}"/>
              </a:ext>
            </a:extLst>
          </p:cNvPr>
          <p:cNvPicPr>
            <a:picLocks noChangeAspect="1"/>
          </p:cNvPicPr>
          <p:nvPr/>
        </p:nvPicPr>
        <p:blipFill>
          <a:blip r:embed="rId2"/>
          <a:stretch>
            <a:fillRect/>
          </a:stretch>
        </p:blipFill>
        <p:spPr>
          <a:xfrm>
            <a:off x="4827640" y="2935344"/>
            <a:ext cx="7250896" cy="3787092"/>
          </a:xfrm>
          <a:prstGeom prst="rect">
            <a:avLst/>
          </a:prstGeom>
        </p:spPr>
      </p:pic>
      <p:sp>
        <p:nvSpPr>
          <p:cNvPr id="4" name="Rectangle: Rounded Corners 3">
            <a:extLst>
              <a:ext uri="{FF2B5EF4-FFF2-40B4-BE49-F238E27FC236}">
                <a16:creationId xmlns:a16="http://schemas.microsoft.com/office/drawing/2014/main" id="{929F45DB-3CD3-164A-D68F-EF41391CC93F}"/>
              </a:ext>
            </a:extLst>
          </p:cNvPr>
          <p:cNvSpPr/>
          <p:nvPr/>
        </p:nvSpPr>
        <p:spPr>
          <a:xfrm>
            <a:off x="5174983" y="3136083"/>
            <a:ext cx="3280527" cy="209546"/>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FA69EDD9-DB27-1703-6E04-2097FCEB2AB4}"/>
              </a:ext>
            </a:extLst>
          </p:cNvPr>
          <p:cNvSpPr/>
          <p:nvPr/>
        </p:nvSpPr>
        <p:spPr>
          <a:xfrm>
            <a:off x="4827640" y="5169278"/>
            <a:ext cx="2035739" cy="209546"/>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896D6214-FD13-DD9F-5B19-69928EF28F8F}"/>
              </a:ext>
            </a:extLst>
          </p:cNvPr>
          <p:cNvSpPr/>
          <p:nvPr/>
        </p:nvSpPr>
        <p:spPr>
          <a:xfrm>
            <a:off x="4827640" y="5551010"/>
            <a:ext cx="3089988" cy="209546"/>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7E07A745-4E6D-D8D2-C992-1197ACEC56EF}"/>
              </a:ext>
            </a:extLst>
          </p:cNvPr>
          <p:cNvSpPr/>
          <p:nvPr/>
        </p:nvSpPr>
        <p:spPr>
          <a:xfrm>
            <a:off x="7616414" y="3136083"/>
            <a:ext cx="311972" cy="20954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ooter Placeholder 8">
            <a:extLst>
              <a:ext uri="{FF2B5EF4-FFF2-40B4-BE49-F238E27FC236}">
                <a16:creationId xmlns:a16="http://schemas.microsoft.com/office/drawing/2014/main" id="{131B7DE2-B09B-E5BA-F157-E0D6E5E048C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74780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AE16D-9994-9950-4972-331B506C5FF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D8DBCA63-03C2-B44F-DFFB-345B13C0693C}"/>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157C80C1-A1E2-71E4-E24E-657DFB9CD38E}"/>
              </a:ext>
            </a:extLst>
          </p:cNvPr>
          <p:cNvPicPr>
            <a:picLocks noChangeAspect="1"/>
          </p:cNvPicPr>
          <p:nvPr/>
        </p:nvPicPr>
        <p:blipFill>
          <a:blip r:embed="rId2"/>
          <a:stretch>
            <a:fillRect/>
          </a:stretch>
        </p:blipFill>
        <p:spPr>
          <a:xfrm>
            <a:off x="70596" y="180521"/>
            <a:ext cx="12050807" cy="6496957"/>
          </a:xfrm>
          <a:prstGeom prst="rect">
            <a:avLst/>
          </a:prstGeom>
        </p:spPr>
      </p:pic>
      <p:sp>
        <p:nvSpPr>
          <p:cNvPr id="4" name="Footer Placeholder 3">
            <a:extLst>
              <a:ext uri="{FF2B5EF4-FFF2-40B4-BE49-F238E27FC236}">
                <a16:creationId xmlns:a16="http://schemas.microsoft.com/office/drawing/2014/main" id="{FA8296F3-8708-1BD9-B85A-CA45EA98261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79036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82BE-520F-CB4F-F4A7-94D9ED2E1E89}"/>
              </a:ext>
            </a:extLst>
          </p:cNvPr>
          <p:cNvSpPr>
            <a:spLocks noGrp="1"/>
          </p:cNvSpPr>
          <p:nvPr>
            <p:ph type="title"/>
          </p:nvPr>
        </p:nvSpPr>
        <p:spPr/>
        <p:txBody>
          <a:bodyPr/>
          <a:lstStyle/>
          <a:p>
            <a:r>
              <a:rPr lang="en-US" dirty="0"/>
              <a:t>-</a:t>
            </a:r>
            <a:r>
              <a:rPr lang="en-US" dirty="0" err="1"/>
              <a:t>sV</a:t>
            </a:r>
            <a:r>
              <a:rPr lang="en-US" dirty="0"/>
              <a:t> </a:t>
            </a:r>
            <a:r>
              <a:rPr lang="en-US" dirty="0">
                <a:sym typeface="Wingdings" panose="05000000000000000000" pitchFamily="2" charset="2"/>
              </a:rPr>
              <a:t> Port Version</a:t>
            </a:r>
            <a:endParaRPr lang="en-CA" dirty="0"/>
          </a:p>
        </p:txBody>
      </p:sp>
      <p:sp>
        <p:nvSpPr>
          <p:cNvPr id="3" name="Content Placeholder 2">
            <a:extLst>
              <a:ext uri="{FF2B5EF4-FFF2-40B4-BE49-F238E27FC236}">
                <a16:creationId xmlns:a16="http://schemas.microsoft.com/office/drawing/2014/main" id="{5C2C3AA3-EC9F-5D71-4A46-140B6B5FA52A}"/>
              </a:ext>
            </a:extLst>
          </p:cNvPr>
          <p:cNvSpPr>
            <a:spLocks noGrp="1"/>
          </p:cNvSpPr>
          <p:nvPr>
            <p:ph idx="1"/>
          </p:nvPr>
        </p:nvSpPr>
        <p:spPr/>
        <p:txBody>
          <a:bodyPr/>
          <a:lstStyle/>
          <a:p>
            <a:r>
              <a:rPr lang="en-US" dirty="0"/>
              <a:t>To get version details of HTTP </a:t>
            </a:r>
            <a:r>
              <a:rPr lang="en-US" dirty="0">
                <a:sym typeface="Wingdings" panose="05000000000000000000" pitchFamily="2" charset="2"/>
              </a:rPr>
              <a:t> request the page (more time &amp; data sending throw the network).</a:t>
            </a:r>
            <a:endParaRPr lang="en-CA" dirty="0"/>
          </a:p>
        </p:txBody>
      </p:sp>
      <p:pic>
        <p:nvPicPr>
          <p:cNvPr id="5" name="Picture 4">
            <a:extLst>
              <a:ext uri="{FF2B5EF4-FFF2-40B4-BE49-F238E27FC236}">
                <a16:creationId xmlns:a16="http://schemas.microsoft.com/office/drawing/2014/main" id="{A654CB2B-C8E9-DE9C-342F-FAF397D6C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4748" y="3720156"/>
            <a:ext cx="8054575" cy="2889418"/>
          </a:xfrm>
          <a:prstGeom prst="rect">
            <a:avLst/>
          </a:prstGeom>
        </p:spPr>
      </p:pic>
      <p:sp>
        <p:nvSpPr>
          <p:cNvPr id="6" name="Rectangle: Rounded Corners 5">
            <a:extLst>
              <a:ext uri="{FF2B5EF4-FFF2-40B4-BE49-F238E27FC236}">
                <a16:creationId xmlns:a16="http://schemas.microsoft.com/office/drawing/2014/main" id="{C4E7EAD4-B47D-1F3F-BBD0-99274CA70EBF}"/>
              </a:ext>
            </a:extLst>
          </p:cNvPr>
          <p:cNvSpPr/>
          <p:nvPr/>
        </p:nvSpPr>
        <p:spPr>
          <a:xfrm>
            <a:off x="4237703" y="4001294"/>
            <a:ext cx="3716593" cy="206912"/>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94343CE4-241D-3AFB-5814-FABF3833E7ED}"/>
              </a:ext>
            </a:extLst>
          </p:cNvPr>
          <p:cNvSpPr/>
          <p:nvPr/>
        </p:nvSpPr>
        <p:spPr>
          <a:xfrm>
            <a:off x="5974074" y="5225411"/>
            <a:ext cx="3716593" cy="206912"/>
          </a:xfrm>
          <a:prstGeom prst="round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EC67D3A-3A17-1D0E-2AAA-EC655E371C5E}"/>
              </a:ext>
            </a:extLst>
          </p:cNvPr>
          <p:cNvSpPr/>
          <p:nvPr/>
        </p:nvSpPr>
        <p:spPr>
          <a:xfrm>
            <a:off x="6917167" y="4001294"/>
            <a:ext cx="376518" cy="206912"/>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ooter Placeholder 7">
            <a:extLst>
              <a:ext uri="{FF2B5EF4-FFF2-40B4-BE49-F238E27FC236}">
                <a16:creationId xmlns:a16="http://schemas.microsoft.com/office/drawing/2014/main" id="{E559852E-0C0B-EFE1-7761-0DD0A33C484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084142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BD57-230D-7C42-78C4-F0A809DF41F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29C0F58-3DF6-FEA9-AB69-28EA30ED0880}"/>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18A41CFB-669C-D963-D113-B01C4F8D8F34}"/>
              </a:ext>
            </a:extLst>
          </p:cNvPr>
          <p:cNvPicPr>
            <a:picLocks noChangeAspect="1"/>
          </p:cNvPicPr>
          <p:nvPr/>
        </p:nvPicPr>
        <p:blipFill>
          <a:blip r:embed="rId2"/>
          <a:stretch>
            <a:fillRect/>
          </a:stretch>
        </p:blipFill>
        <p:spPr>
          <a:xfrm>
            <a:off x="89649" y="156706"/>
            <a:ext cx="12012701" cy="6544588"/>
          </a:xfrm>
          <a:prstGeom prst="rect">
            <a:avLst/>
          </a:prstGeom>
        </p:spPr>
      </p:pic>
      <p:sp>
        <p:nvSpPr>
          <p:cNvPr id="4" name="Footer Placeholder 3">
            <a:extLst>
              <a:ext uri="{FF2B5EF4-FFF2-40B4-BE49-F238E27FC236}">
                <a16:creationId xmlns:a16="http://schemas.microsoft.com/office/drawing/2014/main" id="{700F2463-86DE-5ACF-5D74-718F04080E7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31026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8027-E94D-68B3-58DB-648BBF1E36AC}"/>
              </a:ext>
            </a:extLst>
          </p:cNvPr>
          <p:cNvSpPr>
            <a:spLocks noGrp="1"/>
          </p:cNvSpPr>
          <p:nvPr>
            <p:ph type="title"/>
          </p:nvPr>
        </p:nvSpPr>
        <p:spPr/>
        <p:txBody>
          <a:bodyPr/>
          <a:lstStyle/>
          <a:p>
            <a:r>
              <a:rPr lang="en-US" dirty="0"/>
              <a:t>Follow </a:t>
            </a:r>
            <a:r>
              <a:rPr lang="en-US" dirty="0">
                <a:sym typeface="Wingdings" panose="05000000000000000000" pitchFamily="2" charset="2"/>
              </a:rPr>
              <a:t> TCP stream</a:t>
            </a:r>
            <a:endParaRPr lang="en-CA" dirty="0"/>
          </a:p>
        </p:txBody>
      </p:sp>
      <p:pic>
        <p:nvPicPr>
          <p:cNvPr id="5" name="Picture 4">
            <a:extLst>
              <a:ext uri="{FF2B5EF4-FFF2-40B4-BE49-F238E27FC236}">
                <a16:creationId xmlns:a16="http://schemas.microsoft.com/office/drawing/2014/main" id="{FAAE5AAC-2ACF-B8A7-0FDA-B58CA9190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00" y="3135205"/>
            <a:ext cx="962159" cy="1028844"/>
          </a:xfrm>
          <a:prstGeom prst="rect">
            <a:avLst/>
          </a:prstGeom>
        </p:spPr>
      </p:pic>
      <p:pic>
        <p:nvPicPr>
          <p:cNvPr id="7" name="Picture 6">
            <a:extLst>
              <a:ext uri="{FF2B5EF4-FFF2-40B4-BE49-F238E27FC236}">
                <a16:creationId xmlns:a16="http://schemas.microsoft.com/office/drawing/2014/main" id="{DE03CFBE-A169-2468-9F25-77D39BCCA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928" y="3135205"/>
            <a:ext cx="6154009" cy="2981741"/>
          </a:xfrm>
          <a:prstGeom prst="rect">
            <a:avLst/>
          </a:prstGeom>
        </p:spPr>
      </p:pic>
      <p:pic>
        <p:nvPicPr>
          <p:cNvPr id="9" name="Picture 8">
            <a:extLst>
              <a:ext uri="{FF2B5EF4-FFF2-40B4-BE49-F238E27FC236}">
                <a16:creationId xmlns:a16="http://schemas.microsoft.com/office/drawing/2014/main" id="{15179C6D-C4C1-CB91-B39A-5694F2E9F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5810" y="3135205"/>
            <a:ext cx="943107" cy="1066949"/>
          </a:xfrm>
          <a:prstGeom prst="rect">
            <a:avLst/>
          </a:prstGeom>
        </p:spPr>
      </p:pic>
      <p:pic>
        <p:nvPicPr>
          <p:cNvPr id="11" name="Picture 10">
            <a:extLst>
              <a:ext uri="{FF2B5EF4-FFF2-40B4-BE49-F238E27FC236}">
                <a16:creationId xmlns:a16="http://schemas.microsoft.com/office/drawing/2014/main" id="{531FD68B-7D0C-AD08-B162-63C14DBAF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1" y="3135205"/>
            <a:ext cx="2562583" cy="3543795"/>
          </a:xfrm>
          <a:prstGeom prst="rect">
            <a:avLst/>
          </a:prstGeom>
        </p:spPr>
      </p:pic>
      <p:sp>
        <p:nvSpPr>
          <p:cNvPr id="12" name="Content Placeholder 2">
            <a:extLst>
              <a:ext uri="{FF2B5EF4-FFF2-40B4-BE49-F238E27FC236}">
                <a16:creationId xmlns:a16="http://schemas.microsoft.com/office/drawing/2014/main" id="{10182F7E-A4A5-8BE8-26DF-DC63029CE622}"/>
              </a:ext>
            </a:extLst>
          </p:cNvPr>
          <p:cNvSpPr>
            <a:spLocks noGrp="1"/>
          </p:cNvSpPr>
          <p:nvPr>
            <p:ph idx="1"/>
          </p:nvPr>
        </p:nvSpPr>
        <p:spPr>
          <a:xfrm>
            <a:off x="838200" y="1825625"/>
            <a:ext cx="10515600" cy="4351338"/>
          </a:xfrm>
        </p:spPr>
        <p:txBody>
          <a:bodyPr>
            <a:normAutofit/>
          </a:bodyPr>
          <a:lstStyle/>
          <a:p>
            <a:r>
              <a:rPr lang="en-US" sz="2400" dirty="0"/>
              <a:t>Data is coming separated, TCP Stream Collects them and give it to you.</a:t>
            </a:r>
          </a:p>
          <a:p>
            <a:r>
              <a:rPr lang="en-US" sz="2400" dirty="0"/>
              <a:t>Notepad can compile “HTML” language.  </a:t>
            </a:r>
            <a:r>
              <a:rPr lang="ar-JO" sz="2400" dirty="0"/>
              <a:t> </a:t>
            </a:r>
            <a:endParaRPr lang="en-CA" sz="2400" dirty="0"/>
          </a:p>
        </p:txBody>
      </p:sp>
      <p:sp>
        <p:nvSpPr>
          <p:cNvPr id="3" name="Footer Placeholder 2">
            <a:extLst>
              <a:ext uri="{FF2B5EF4-FFF2-40B4-BE49-F238E27FC236}">
                <a16:creationId xmlns:a16="http://schemas.microsoft.com/office/drawing/2014/main" id="{008BE981-BB14-E367-BEF8-255CB606D63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06630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B874-4F4B-6C8E-F2C3-D811937E28C4}"/>
              </a:ext>
            </a:extLst>
          </p:cNvPr>
          <p:cNvSpPr>
            <a:spLocks noGrp="1"/>
          </p:cNvSpPr>
          <p:nvPr>
            <p:ph type="title"/>
          </p:nvPr>
        </p:nvSpPr>
        <p:spPr/>
        <p:txBody>
          <a:bodyPr/>
          <a:lstStyle/>
          <a:p>
            <a:r>
              <a:rPr lang="en-US" dirty="0"/>
              <a:t>404 Not Found Page</a:t>
            </a:r>
            <a:endParaRPr lang="en-CA" dirty="0"/>
          </a:p>
        </p:txBody>
      </p:sp>
      <p:pic>
        <p:nvPicPr>
          <p:cNvPr id="5" name="Content Placeholder 4">
            <a:extLst>
              <a:ext uri="{FF2B5EF4-FFF2-40B4-BE49-F238E27FC236}">
                <a16:creationId xmlns:a16="http://schemas.microsoft.com/office/drawing/2014/main" id="{54B0B64A-68B9-B8C2-F77E-BA82C701B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937" y="1413424"/>
            <a:ext cx="7942669" cy="5264984"/>
          </a:xfrm>
        </p:spPr>
      </p:pic>
      <p:sp>
        <p:nvSpPr>
          <p:cNvPr id="3" name="Footer Placeholder 2">
            <a:extLst>
              <a:ext uri="{FF2B5EF4-FFF2-40B4-BE49-F238E27FC236}">
                <a16:creationId xmlns:a16="http://schemas.microsoft.com/office/drawing/2014/main" id="{45603FE2-F04E-84DF-898B-6E3B180A869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403866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CA7E7-3EAB-6636-88F3-9853E4D9CAB3}"/>
              </a:ext>
            </a:extLst>
          </p:cNvPr>
          <p:cNvSpPr>
            <a:spLocks noGrp="1"/>
          </p:cNvSpPr>
          <p:nvPr>
            <p:ph type="title"/>
          </p:nvPr>
        </p:nvSpPr>
        <p:spPr/>
        <p:txBody>
          <a:bodyPr/>
          <a:lstStyle/>
          <a:p>
            <a:r>
              <a:rPr lang="en-US" dirty="0" err="1"/>
              <a:t>Metasploitable</a:t>
            </a:r>
            <a:r>
              <a:rPr lang="en-US" dirty="0"/>
              <a:t> Page HTTP</a:t>
            </a:r>
            <a:endParaRPr lang="en-CA" dirty="0"/>
          </a:p>
        </p:txBody>
      </p:sp>
      <p:pic>
        <p:nvPicPr>
          <p:cNvPr id="5" name="Content Placeholder 4">
            <a:extLst>
              <a:ext uri="{FF2B5EF4-FFF2-40B4-BE49-F238E27FC236}">
                <a16:creationId xmlns:a16="http://schemas.microsoft.com/office/drawing/2014/main" id="{83A0AD72-5BF8-B237-F37B-B6FA672B8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8489" y="1703387"/>
            <a:ext cx="1057423" cy="1057423"/>
          </a:xfrm>
        </p:spPr>
      </p:pic>
      <p:pic>
        <p:nvPicPr>
          <p:cNvPr id="7" name="Picture 6">
            <a:extLst>
              <a:ext uri="{FF2B5EF4-FFF2-40B4-BE49-F238E27FC236}">
                <a16:creationId xmlns:a16="http://schemas.microsoft.com/office/drawing/2014/main" id="{A0379C83-C489-9C90-793E-FCB8CA552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525" y="1703387"/>
            <a:ext cx="4967250" cy="5015632"/>
          </a:xfrm>
          <a:prstGeom prst="rect">
            <a:avLst/>
          </a:prstGeom>
        </p:spPr>
      </p:pic>
      <p:pic>
        <p:nvPicPr>
          <p:cNvPr id="9" name="Picture 8">
            <a:extLst>
              <a:ext uri="{FF2B5EF4-FFF2-40B4-BE49-F238E27FC236}">
                <a16:creationId xmlns:a16="http://schemas.microsoft.com/office/drawing/2014/main" id="{CCD69EF8-294A-2668-7F5A-D1C6A4D0F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5566" y="1690688"/>
            <a:ext cx="1175325" cy="1312864"/>
          </a:xfrm>
          <a:prstGeom prst="rect">
            <a:avLst/>
          </a:prstGeom>
        </p:spPr>
      </p:pic>
      <p:pic>
        <p:nvPicPr>
          <p:cNvPr id="11" name="Picture 10">
            <a:extLst>
              <a:ext uri="{FF2B5EF4-FFF2-40B4-BE49-F238E27FC236}">
                <a16:creationId xmlns:a16="http://schemas.microsoft.com/office/drawing/2014/main" id="{259B4B05-CF53-05FE-0DF9-0C6C45E62F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007" y="1690688"/>
            <a:ext cx="3277505" cy="2900977"/>
          </a:xfrm>
          <a:prstGeom prst="rect">
            <a:avLst/>
          </a:prstGeom>
        </p:spPr>
      </p:pic>
      <p:sp>
        <p:nvSpPr>
          <p:cNvPr id="3" name="Footer Placeholder 2">
            <a:extLst>
              <a:ext uri="{FF2B5EF4-FFF2-40B4-BE49-F238E27FC236}">
                <a16:creationId xmlns:a16="http://schemas.microsoft.com/office/drawing/2014/main" id="{67EEB70A-61FE-EA13-9327-0C696DF5522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916230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B2F4-2CF2-4F3E-34DA-A5CF0BC4A68A}"/>
              </a:ext>
            </a:extLst>
          </p:cNvPr>
          <p:cNvSpPr>
            <a:spLocks noGrp="1"/>
          </p:cNvSpPr>
          <p:nvPr>
            <p:ph type="title"/>
          </p:nvPr>
        </p:nvSpPr>
        <p:spPr/>
        <p:txBody>
          <a:bodyPr/>
          <a:lstStyle/>
          <a:p>
            <a:r>
              <a:rPr lang="en-US" dirty="0" err="1"/>
              <a:t>Metasploitable</a:t>
            </a:r>
            <a:r>
              <a:rPr lang="en-US" dirty="0"/>
              <a:t> Page HTTP</a:t>
            </a:r>
            <a:endParaRPr lang="en-CA" dirty="0"/>
          </a:p>
        </p:txBody>
      </p:sp>
      <p:pic>
        <p:nvPicPr>
          <p:cNvPr id="5" name="Content Placeholder 4">
            <a:extLst>
              <a:ext uri="{FF2B5EF4-FFF2-40B4-BE49-F238E27FC236}">
                <a16:creationId xmlns:a16="http://schemas.microsoft.com/office/drawing/2014/main" id="{8E2D3CB5-DD19-9992-D075-AD3C5E6BB4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597" y="1533727"/>
            <a:ext cx="6378806" cy="5193842"/>
          </a:xfrm>
        </p:spPr>
      </p:pic>
      <p:sp>
        <p:nvSpPr>
          <p:cNvPr id="3" name="Footer Placeholder 2">
            <a:extLst>
              <a:ext uri="{FF2B5EF4-FFF2-40B4-BE49-F238E27FC236}">
                <a16:creationId xmlns:a16="http://schemas.microsoft.com/office/drawing/2014/main" id="{9E826EA3-A350-3069-7A0D-76D844CD2F7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61433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9E57-F0D3-0DAA-8AEA-5B72EC8EF337}"/>
              </a:ext>
            </a:extLst>
          </p:cNvPr>
          <p:cNvSpPr>
            <a:spLocks noGrp="1"/>
          </p:cNvSpPr>
          <p:nvPr>
            <p:ph type="title"/>
          </p:nvPr>
        </p:nvSpPr>
        <p:spPr/>
        <p:txBody>
          <a:bodyPr/>
          <a:lstStyle/>
          <a:p>
            <a:r>
              <a:rPr lang="en-US" dirty="0"/>
              <a:t>Nmap </a:t>
            </a:r>
            <a:r>
              <a:rPr lang="en-US" sz="3600" dirty="0"/>
              <a:t>(Network Mapper) </a:t>
            </a:r>
            <a:endParaRPr lang="en-CA" dirty="0"/>
          </a:p>
        </p:txBody>
      </p:sp>
      <p:sp>
        <p:nvSpPr>
          <p:cNvPr id="3" name="Content Placeholder 2">
            <a:extLst>
              <a:ext uri="{FF2B5EF4-FFF2-40B4-BE49-F238E27FC236}">
                <a16:creationId xmlns:a16="http://schemas.microsoft.com/office/drawing/2014/main" id="{D4C376AB-6853-47DC-B316-96E77CFCBB44}"/>
              </a:ext>
            </a:extLst>
          </p:cNvPr>
          <p:cNvSpPr>
            <a:spLocks noGrp="1"/>
          </p:cNvSpPr>
          <p:nvPr>
            <p:ph idx="1"/>
          </p:nvPr>
        </p:nvSpPr>
        <p:spPr/>
        <p:txBody>
          <a:bodyPr>
            <a:normAutofit/>
          </a:bodyPr>
          <a:lstStyle/>
          <a:p>
            <a:r>
              <a:rPr lang="en-US" sz="2400" dirty="0"/>
              <a:t>is a powerful tool used for network discovery and security auditing.</a:t>
            </a:r>
          </a:p>
          <a:p>
            <a:r>
              <a:rPr lang="en-US" sz="2400" dirty="0"/>
              <a:t>Nmap supports many advanced scanning techniques, including: </a:t>
            </a:r>
          </a:p>
          <a:p>
            <a:pPr lvl="1"/>
            <a:r>
              <a:rPr lang="en-US" dirty="0"/>
              <a:t>port scanning </a:t>
            </a:r>
          </a:p>
          <a:p>
            <a:pPr lvl="1"/>
            <a:r>
              <a:rPr lang="en-US" dirty="0"/>
              <a:t>OS detection</a:t>
            </a:r>
          </a:p>
          <a:p>
            <a:pPr lvl="1"/>
            <a:r>
              <a:rPr lang="en-US" dirty="0"/>
              <a:t>version detection </a:t>
            </a:r>
          </a:p>
          <a:p>
            <a:pPr lvl="1"/>
            <a:r>
              <a:rPr lang="en-US" dirty="0"/>
              <a:t>vulnerability scanning</a:t>
            </a:r>
            <a:endParaRPr lang="en-CA" dirty="0"/>
          </a:p>
        </p:txBody>
      </p:sp>
      <p:sp>
        <p:nvSpPr>
          <p:cNvPr id="4" name="Footer Placeholder 3">
            <a:extLst>
              <a:ext uri="{FF2B5EF4-FFF2-40B4-BE49-F238E27FC236}">
                <a16:creationId xmlns:a16="http://schemas.microsoft.com/office/drawing/2014/main" id="{EBA04B0A-92E7-7AC8-1D4A-3B4DF50D7347}"/>
              </a:ext>
            </a:extLst>
          </p:cNvPr>
          <p:cNvSpPr>
            <a:spLocks noGrp="1"/>
          </p:cNvSpPr>
          <p:nvPr>
            <p:ph type="ftr" sz="quarter" idx="11"/>
          </p:nvPr>
        </p:nvSpPr>
        <p:spPr/>
        <p:txBody>
          <a:bodyPr/>
          <a:lstStyle/>
          <a:p>
            <a:r>
              <a:rPr lang="sv-SE"/>
              <a:t>INST. : ENG.ALI BANI BAKAR &amp; ENG.Dana Al-Mahrouk</a:t>
            </a:r>
            <a:endParaRPr lang="en-CA"/>
          </a:p>
        </p:txBody>
      </p:sp>
      <p:pic>
        <p:nvPicPr>
          <p:cNvPr id="7" name="Picture 6" descr="A blue eye with a black background&#10;&#10;Description automatically generated">
            <a:extLst>
              <a:ext uri="{FF2B5EF4-FFF2-40B4-BE49-F238E27FC236}">
                <a16:creationId xmlns:a16="http://schemas.microsoft.com/office/drawing/2014/main" id="{39E5C687-11DA-F685-DC56-7F474F1A2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936" y="182561"/>
            <a:ext cx="1828645" cy="1828645"/>
          </a:xfrm>
          <a:prstGeom prst="rect">
            <a:avLst/>
          </a:prstGeom>
        </p:spPr>
      </p:pic>
    </p:spTree>
    <p:extLst>
      <p:ext uri="{BB962C8B-B14F-4D97-AF65-F5344CB8AC3E}">
        <p14:creationId xmlns:p14="http://schemas.microsoft.com/office/powerpoint/2010/main" val="2130966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F02167-4B0A-94B0-B84C-D6BD96028313}"/>
              </a:ext>
            </a:extLst>
          </p:cNvPr>
          <p:cNvSpPr/>
          <p:nvPr/>
        </p:nvSpPr>
        <p:spPr>
          <a:xfrm>
            <a:off x="1268361" y="2949678"/>
            <a:ext cx="3598607" cy="27038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17917D2-ADA2-AFE4-32D4-CB9A32485D52}"/>
              </a:ext>
            </a:extLst>
          </p:cNvPr>
          <p:cNvSpPr/>
          <p:nvPr/>
        </p:nvSpPr>
        <p:spPr>
          <a:xfrm>
            <a:off x="2077629" y="3116826"/>
            <a:ext cx="1980070" cy="12978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A058DB3-979A-B767-D8FA-0165D50975F1}"/>
              </a:ext>
            </a:extLst>
          </p:cNvPr>
          <p:cNvSpPr>
            <a:spLocks noGrp="1"/>
          </p:cNvSpPr>
          <p:nvPr>
            <p:ph type="title"/>
          </p:nvPr>
        </p:nvSpPr>
        <p:spPr/>
        <p:txBody>
          <a:bodyPr/>
          <a:lstStyle/>
          <a:p>
            <a:r>
              <a:rPr lang="en-US" dirty="0"/>
              <a:t>Apache </a:t>
            </a:r>
            <a:endParaRPr lang="en-CA" dirty="0"/>
          </a:p>
        </p:txBody>
      </p:sp>
      <p:sp>
        <p:nvSpPr>
          <p:cNvPr id="5" name="Rectangle: Rounded Corners 4">
            <a:extLst>
              <a:ext uri="{FF2B5EF4-FFF2-40B4-BE49-F238E27FC236}">
                <a16:creationId xmlns:a16="http://schemas.microsoft.com/office/drawing/2014/main" id="{D764C58C-4C7B-2CD0-789D-B8D8B2AED354}"/>
              </a:ext>
            </a:extLst>
          </p:cNvPr>
          <p:cNvSpPr/>
          <p:nvPr/>
        </p:nvSpPr>
        <p:spPr>
          <a:xfrm>
            <a:off x="1268361" y="2172930"/>
            <a:ext cx="3598607" cy="5899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server (Before Apache)</a:t>
            </a:r>
            <a:endParaRPr lang="en-CA" dirty="0"/>
          </a:p>
        </p:txBody>
      </p:sp>
      <p:pic>
        <p:nvPicPr>
          <p:cNvPr id="8" name="Graphic 7" descr="Document with solid fill">
            <a:extLst>
              <a:ext uri="{FF2B5EF4-FFF2-40B4-BE49-F238E27FC236}">
                <a16:creationId xmlns:a16="http://schemas.microsoft.com/office/drawing/2014/main" id="{713F8501-9D89-0F6B-BA3A-0AA76A417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7629" y="3237373"/>
            <a:ext cx="743462" cy="743462"/>
          </a:xfrm>
          <a:prstGeom prst="rect">
            <a:avLst/>
          </a:prstGeom>
        </p:spPr>
      </p:pic>
      <p:pic>
        <p:nvPicPr>
          <p:cNvPr id="9" name="Graphic 8" descr="Document with solid fill">
            <a:extLst>
              <a:ext uri="{FF2B5EF4-FFF2-40B4-BE49-F238E27FC236}">
                <a16:creationId xmlns:a16="http://schemas.microsoft.com/office/drawing/2014/main" id="{A6035613-A041-4F91-9528-BD5F59AFAE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5933" y="3237373"/>
            <a:ext cx="743462" cy="743462"/>
          </a:xfrm>
          <a:prstGeom prst="rect">
            <a:avLst/>
          </a:prstGeom>
        </p:spPr>
      </p:pic>
      <p:pic>
        <p:nvPicPr>
          <p:cNvPr id="10" name="Graphic 9" descr="Document with solid fill">
            <a:extLst>
              <a:ext uri="{FF2B5EF4-FFF2-40B4-BE49-F238E27FC236}">
                <a16:creationId xmlns:a16="http://schemas.microsoft.com/office/drawing/2014/main" id="{51A0382C-1ADB-04E2-7BEE-62FAC39D30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4237" y="3237373"/>
            <a:ext cx="743462" cy="743462"/>
          </a:xfrm>
          <a:prstGeom prst="rect">
            <a:avLst/>
          </a:prstGeom>
        </p:spPr>
      </p:pic>
      <p:sp>
        <p:nvSpPr>
          <p:cNvPr id="12" name="TextBox 11">
            <a:extLst>
              <a:ext uri="{FF2B5EF4-FFF2-40B4-BE49-F238E27FC236}">
                <a16:creationId xmlns:a16="http://schemas.microsoft.com/office/drawing/2014/main" id="{4D8D2DDC-755B-9F25-4CC5-0295D6B9950A}"/>
              </a:ext>
            </a:extLst>
          </p:cNvPr>
          <p:cNvSpPr txBox="1"/>
          <p:nvPr/>
        </p:nvSpPr>
        <p:spPr>
          <a:xfrm>
            <a:off x="2532261" y="3972527"/>
            <a:ext cx="1070806" cy="369332"/>
          </a:xfrm>
          <a:prstGeom prst="rect">
            <a:avLst/>
          </a:prstGeom>
          <a:noFill/>
        </p:spPr>
        <p:txBody>
          <a:bodyPr wrap="none" rtlCol="0">
            <a:spAutoFit/>
          </a:bodyPr>
          <a:lstStyle/>
          <a:p>
            <a:r>
              <a:rPr lang="en-US" dirty="0"/>
              <a:t>File page</a:t>
            </a:r>
            <a:endParaRPr lang="en-CA" dirty="0"/>
          </a:p>
        </p:txBody>
      </p:sp>
      <p:sp>
        <p:nvSpPr>
          <p:cNvPr id="13" name="Oval 12">
            <a:extLst>
              <a:ext uri="{FF2B5EF4-FFF2-40B4-BE49-F238E27FC236}">
                <a16:creationId xmlns:a16="http://schemas.microsoft.com/office/drawing/2014/main" id="{8DAA8703-4438-E650-2642-991A665F5860}"/>
              </a:ext>
            </a:extLst>
          </p:cNvPr>
          <p:cNvSpPr/>
          <p:nvPr/>
        </p:nvSpPr>
        <p:spPr>
          <a:xfrm>
            <a:off x="2824519" y="5584724"/>
            <a:ext cx="265470" cy="26547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5E907D2B-E306-5C01-516F-9508644987FA}"/>
              </a:ext>
            </a:extLst>
          </p:cNvPr>
          <p:cNvSpPr txBox="1"/>
          <p:nvPr/>
        </p:nvSpPr>
        <p:spPr>
          <a:xfrm>
            <a:off x="2606036" y="5197874"/>
            <a:ext cx="702436" cy="369332"/>
          </a:xfrm>
          <a:prstGeom prst="rect">
            <a:avLst/>
          </a:prstGeom>
          <a:noFill/>
        </p:spPr>
        <p:txBody>
          <a:bodyPr wrap="none" rtlCol="0">
            <a:spAutoFit/>
          </a:bodyPr>
          <a:lstStyle/>
          <a:p>
            <a:r>
              <a:rPr lang="en-US" dirty="0"/>
              <a:t>HTTP</a:t>
            </a:r>
            <a:endParaRPr lang="en-CA" dirty="0"/>
          </a:p>
        </p:txBody>
      </p:sp>
      <p:sp>
        <p:nvSpPr>
          <p:cNvPr id="15" name="TextBox 14">
            <a:extLst>
              <a:ext uri="{FF2B5EF4-FFF2-40B4-BE49-F238E27FC236}">
                <a16:creationId xmlns:a16="http://schemas.microsoft.com/office/drawing/2014/main" id="{48571ED9-EF53-BE50-18A6-080184CECC2C}"/>
              </a:ext>
            </a:extLst>
          </p:cNvPr>
          <p:cNvSpPr txBox="1"/>
          <p:nvPr/>
        </p:nvSpPr>
        <p:spPr>
          <a:xfrm>
            <a:off x="2509855" y="5867712"/>
            <a:ext cx="894797" cy="369332"/>
          </a:xfrm>
          <a:prstGeom prst="rect">
            <a:avLst/>
          </a:prstGeom>
          <a:noFill/>
        </p:spPr>
        <p:txBody>
          <a:bodyPr wrap="none" rtlCol="0">
            <a:spAutoFit/>
          </a:bodyPr>
          <a:lstStyle/>
          <a:p>
            <a:r>
              <a:rPr lang="en-US" dirty="0"/>
              <a:t>Closed</a:t>
            </a:r>
            <a:endParaRPr lang="en-CA" dirty="0"/>
          </a:p>
        </p:txBody>
      </p:sp>
      <p:sp>
        <p:nvSpPr>
          <p:cNvPr id="16" name="Rectangle 15">
            <a:extLst>
              <a:ext uri="{FF2B5EF4-FFF2-40B4-BE49-F238E27FC236}">
                <a16:creationId xmlns:a16="http://schemas.microsoft.com/office/drawing/2014/main" id="{171DCFDC-B6B0-1DF2-5162-E029CFA63D42}"/>
              </a:ext>
            </a:extLst>
          </p:cNvPr>
          <p:cNvSpPr/>
          <p:nvPr/>
        </p:nvSpPr>
        <p:spPr>
          <a:xfrm>
            <a:off x="7325034" y="2949678"/>
            <a:ext cx="3598607" cy="27038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4AAF1DE3-CF4C-54B1-7121-1CA4925675E7}"/>
              </a:ext>
            </a:extLst>
          </p:cNvPr>
          <p:cNvSpPr/>
          <p:nvPr/>
        </p:nvSpPr>
        <p:spPr>
          <a:xfrm>
            <a:off x="8134302" y="3116826"/>
            <a:ext cx="1980070" cy="12978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8" name="Rectangle: Rounded Corners 17">
            <a:extLst>
              <a:ext uri="{FF2B5EF4-FFF2-40B4-BE49-F238E27FC236}">
                <a16:creationId xmlns:a16="http://schemas.microsoft.com/office/drawing/2014/main" id="{B7480F6B-EDC7-C628-C07F-F28FD26247A5}"/>
              </a:ext>
            </a:extLst>
          </p:cNvPr>
          <p:cNvSpPr/>
          <p:nvPr/>
        </p:nvSpPr>
        <p:spPr>
          <a:xfrm>
            <a:off x="7325034" y="2172930"/>
            <a:ext cx="3598607" cy="5899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server (After Apache)</a:t>
            </a:r>
            <a:endParaRPr lang="en-CA" dirty="0"/>
          </a:p>
        </p:txBody>
      </p:sp>
      <p:pic>
        <p:nvPicPr>
          <p:cNvPr id="19" name="Graphic 18" descr="Document with solid fill">
            <a:extLst>
              <a:ext uri="{FF2B5EF4-FFF2-40B4-BE49-F238E27FC236}">
                <a16:creationId xmlns:a16="http://schemas.microsoft.com/office/drawing/2014/main" id="{43B29B88-BE18-6EC6-AFD8-201640BDB4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4302" y="3237373"/>
            <a:ext cx="743462" cy="743462"/>
          </a:xfrm>
          <a:prstGeom prst="rect">
            <a:avLst/>
          </a:prstGeom>
        </p:spPr>
      </p:pic>
      <p:pic>
        <p:nvPicPr>
          <p:cNvPr id="20" name="Graphic 19" descr="Document with solid fill">
            <a:extLst>
              <a:ext uri="{FF2B5EF4-FFF2-40B4-BE49-F238E27FC236}">
                <a16:creationId xmlns:a16="http://schemas.microsoft.com/office/drawing/2014/main" id="{8ADBC750-68A8-4736-CD49-F45C939418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52606" y="3237373"/>
            <a:ext cx="743462" cy="743462"/>
          </a:xfrm>
          <a:prstGeom prst="rect">
            <a:avLst/>
          </a:prstGeom>
        </p:spPr>
      </p:pic>
      <p:pic>
        <p:nvPicPr>
          <p:cNvPr id="21" name="Graphic 20" descr="Document with solid fill">
            <a:extLst>
              <a:ext uri="{FF2B5EF4-FFF2-40B4-BE49-F238E27FC236}">
                <a16:creationId xmlns:a16="http://schemas.microsoft.com/office/drawing/2014/main" id="{642142F7-C1B1-BF03-86E7-193DA80D66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0910" y="3237373"/>
            <a:ext cx="743462" cy="743462"/>
          </a:xfrm>
          <a:prstGeom prst="rect">
            <a:avLst/>
          </a:prstGeom>
        </p:spPr>
      </p:pic>
      <p:sp>
        <p:nvSpPr>
          <p:cNvPr id="22" name="TextBox 21">
            <a:extLst>
              <a:ext uri="{FF2B5EF4-FFF2-40B4-BE49-F238E27FC236}">
                <a16:creationId xmlns:a16="http://schemas.microsoft.com/office/drawing/2014/main" id="{A1FCB651-F5B6-C70F-D55F-8C279936860D}"/>
              </a:ext>
            </a:extLst>
          </p:cNvPr>
          <p:cNvSpPr txBox="1"/>
          <p:nvPr/>
        </p:nvSpPr>
        <p:spPr>
          <a:xfrm>
            <a:off x="8588934" y="3972527"/>
            <a:ext cx="1070806" cy="369332"/>
          </a:xfrm>
          <a:prstGeom prst="rect">
            <a:avLst/>
          </a:prstGeom>
          <a:noFill/>
        </p:spPr>
        <p:txBody>
          <a:bodyPr wrap="none" rtlCol="0">
            <a:spAutoFit/>
          </a:bodyPr>
          <a:lstStyle/>
          <a:p>
            <a:r>
              <a:rPr lang="en-US" dirty="0"/>
              <a:t>File page</a:t>
            </a:r>
            <a:endParaRPr lang="en-CA" dirty="0"/>
          </a:p>
        </p:txBody>
      </p:sp>
      <p:sp>
        <p:nvSpPr>
          <p:cNvPr id="23" name="Oval 22">
            <a:extLst>
              <a:ext uri="{FF2B5EF4-FFF2-40B4-BE49-F238E27FC236}">
                <a16:creationId xmlns:a16="http://schemas.microsoft.com/office/drawing/2014/main" id="{97A02EDE-A292-205A-E81A-88FD63B43C6D}"/>
              </a:ext>
            </a:extLst>
          </p:cNvPr>
          <p:cNvSpPr/>
          <p:nvPr/>
        </p:nvSpPr>
        <p:spPr>
          <a:xfrm>
            <a:off x="9067270" y="5584724"/>
            <a:ext cx="265470" cy="265470"/>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AAFF8B35-64E0-3A52-7FF1-952D1E4C9C01}"/>
              </a:ext>
            </a:extLst>
          </p:cNvPr>
          <p:cNvSpPr txBox="1"/>
          <p:nvPr/>
        </p:nvSpPr>
        <p:spPr>
          <a:xfrm>
            <a:off x="8848787" y="5197874"/>
            <a:ext cx="702436" cy="369332"/>
          </a:xfrm>
          <a:prstGeom prst="rect">
            <a:avLst/>
          </a:prstGeom>
          <a:noFill/>
        </p:spPr>
        <p:txBody>
          <a:bodyPr wrap="none" rtlCol="0">
            <a:spAutoFit/>
          </a:bodyPr>
          <a:lstStyle/>
          <a:p>
            <a:r>
              <a:rPr lang="en-US" dirty="0"/>
              <a:t>HTTP</a:t>
            </a:r>
            <a:endParaRPr lang="en-CA" dirty="0"/>
          </a:p>
        </p:txBody>
      </p:sp>
      <p:sp>
        <p:nvSpPr>
          <p:cNvPr id="25" name="TextBox 24">
            <a:extLst>
              <a:ext uri="{FF2B5EF4-FFF2-40B4-BE49-F238E27FC236}">
                <a16:creationId xmlns:a16="http://schemas.microsoft.com/office/drawing/2014/main" id="{8B1DF790-9BAE-E7E2-3944-A8AC9DD4092E}"/>
              </a:ext>
            </a:extLst>
          </p:cNvPr>
          <p:cNvSpPr txBox="1"/>
          <p:nvPr/>
        </p:nvSpPr>
        <p:spPr>
          <a:xfrm>
            <a:off x="8688794" y="5867712"/>
            <a:ext cx="1081450" cy="646331"/>
          </a:xfrm>
          <a:prstGeom prst="rect">
            <a:avLst/>
          </a:prstGeom>
          <a:noFill/>
        </p:spPr>
        <p:txBody>
          <a:bodyPr wrap="none" rtlCol="0">
            <a:spAutoFit/>
          </a:bodyPr>
          <a:lstStyle/>
          <a:p>
            <a:pPr algn="ctr"/>
            <a:r>
              <a:rPr lang="en-US" dirty="0"/>
              <a:t>Open</a:t>
            </a:r>
          </a:p>
          <a:p>
            <a:pPr algn="ctr"/>
            <a:r>
              <a:rPr lang="en-US" dirty="0"/>
              <a:t>Listening</a:t>
            </a:r>
            <a:endParaRPr lang="en-CA" dirty="0"/>
          </a:p>
        </p:txBody>
      </p:sp>
      <p:cxnSp>
        <p:nvCxnSpPr>
          <p:cNvPr id="27" name="Straight Connector 26">
            <a:extLst>
              <a:ext uri="{FF2B5EF4-FFF2-40B4-BE49-F238E27FC236}">
                <a16:creationId xmlns:a16="http://schemas.microsoft.com/office/drawing/2014/main" id="{0CE06596-BDA2-A397-4C46-F60912D3A7C5}"/>
              </a:ext>
            </a:extLst>
          </p:cNvPr>
          <p:cNvCxnSpPr>
            <a:stCxn id="17" idx="2"/>
            <a:endCxn id="23" idx="0"/>
          </p:cNvCxnSpPr>
          <p:nvPr/>
        </p:nvCxnSpPr>
        <p:spPr>
          <a:xfrm>
            <a:off x="9124337" y="4414684"/>
            <a:ext cx="75668" cy="11700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AC0223B-8784-5F1F-1660-33D588B642E6}"/>
              </a:ext>
            </a:extLst>
          </p:cNvPr>
          <p:cNvSpPr txBox="1"/>
          <p:nvPr/>
        </p:nvSpPr>
        <p:spPr>
          <a:xfrm>
            <a:off x="9131428" y="4707681"/>
            <a:ext cx="839589" cy="369332"/>
          </a:xfrm>
          <a:prstGeom prst="rect">
            <a:avLst/>
          </a:prstGeom>
          <a:noFill/>
        </p:spPr>
        <p:txBody>
          <a:bodyPr wrap="none" rtlCol="0">
            <a:spAutoFit/>
          </a:bodyPr>
          <a:lstStyle/>
          <a:p>
            <a:r>
              <a:rPr lang="en-US" dirty="0"/>
              <a:t>Linked</a:t>
            </a:r>
            <a:endParaRPr lang="en-CA" dirty="0"/>
          </a:p>
        </p:txBody>
      </p:sp>
      <p:sp>
        <p:nvSpPr>
          <p:cNvPr id="3" name="Footer Placeholder 2">
            <a:extLst>
              <a:ext uri="{FF2B5EF4-FFF2-40B4-BE49-F238E27FC236}">
                <a16:creationId xmlns:a16="http://schemas.microsoft.com/office/drawing/2014/main" id="{DB2AC0E4-F14F-623A-CAEE-84B39707D35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78956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82B6-202A-0204-DE6A-53969CD14026}"/>
              </a:ext>
            </a:extLst>
          </p:cNvPr>
          <p:cNvSpPr>
            <a:spLocks noGrp="1"/>
          </p:cNvSpPr>
          <p:nvPr>
            <p:ph type="title"/>
          </p:nvPr>
        </p:nvSpPr>
        <p:spPr/>
        <p:txBody>
          <a:bodyPr/>
          <a:lstStyle/>
          <a:p>
            <a:r>
              <a:rPr lang="en-US" dirty="0"/>
              <a:t>-p- </a:t>
            </a:r>
            <a:r>
              <a:rPr lang="en-US" dirty="0">
                <a:sym typeface="Wingdings" panose="05000000000000000000" pitchFamily="2" charset="2"/>
              </a:rPr>
              <a:t> all TCP ports</a:t>
            </a:r>
            <a:endParaRPr lang="en-CA" dirty="0"/>
          </a:p>
        </p:txBody>
      </p:sp>
      <p:sp>
        <p:nvSpPr>
          <p:cNvPr id="3" name="Content Placeholder 2">
            <a:extLst>
              <a:ext uri="{FF2B5EF4-FFF2-40B4-BE49-F238E27FC236}">
                <a16:creationId xmlns:a16="http://schemas.microsoft.com/office/drawing/2014/main" id="{1F5E9009-55E9-684C-4A24-D3C986992963}"/>
              </a:ext>
            </a:extLst>
          </p:cNvPr>
          <p:cNvSpPr>
            <a:spLocks noGrp="1"/>
          </p:cNvSpPr>
          <p:nvPr>
            <p:ph idx="1"/>
          </p:nvPr>
        </p:nvSpPr>
        <p:spPr>
          <a:xfrm>
            <a:off x="838200" y="1825625"/>
            <a:ext cx="5525729" cy="4351338"/>
          </a:xfrm>
        </p:spPr>
        <p:txBody>
          <a:bodyPr/>
          <a:lstStyle/>
          <a:p>
            <a:r>
              <a:rPr lang="en-US" dirty="0"/>
              <a:t>Scanning all TCP ports.</a:t>
            </a:r>
            <a:endParaRPr lang="en-CA" dirty="0"/>
          </a:p>
        </p:txBody>
      </p:sp>
      <p:pic>
        <p:nvPicPr>
          <p:cNvPr id="5" name="Picture 4">
            <a:extLst>
              <a:ext uri="{FF2B5EF4-FFF2-40B4-BE49-F238E27FC236}">
                <a16:creationId xmlns:a16="http://schemas.microsoft.com/office/drawing/2014/main" id="{24B85BEF-762C-5895-26EB-003D16F6EE36}"/>
              </a:ext>
            </a:extLst>
          </p:cNvPr>
          <p:cNvPicPr>
            <a:picLocks noChangeAspect="1"/>
          </p:cNvPicPr>
          <p:nvPr/>
        </p:nvPicPr>
        <p:blipFill>
          <a:blip r:embed="rId2"/>
          <a:srcRect r="6334"/>
          <a:stretch/>
        </p:blipFill>
        <p:spPr>
          <a:xfrm>
            <a:off x="6666271" y="-8463"/>
            <a:ext cx="5525729" cy="6866463"/>
          </a:xfrm>
          <a:prstGeom prst="rect">
            <a:avLst/>
          </a:prstGeom>
        </p:spPr>
      </p:pic>
      <p:sp>
        <p:nvSpPr>
          <p:cNvPr id="6" name="Rectangle 5">
            <a:extLst>
              <a:ext uri="{FF2B5EF4-FFF2-40B4-BE49-F238E27FC236}">
                <a16:creationId xmlns:a16="http://schemas.microsoft.com/office/drawing/2014/main" id="{0B288D42-80BF-2638-BFA7-D44F28A961B4}"/>
              </a:ext>
            </a:extLst>
          </p:cNvPr>
          <p:cNvSpPr/>
          <p:nvPr/>
        </p:nvSpPr>
        <p:spPr>
          <a:xfrm>
            <a:off x="7000568" y="176980"/>
            <a:ext cx="2202426" cy="19797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5A9AC9F6-D154-F0EB-E919-817E36911B65}"/>
              </a:ext>
            </a:extLst>
          </p:cNvPr>
          <p:cNvSpPr/>
          <p:nvPr/>
        </p:nvSpPr>
        <p:spPr>
          <a:xfrm>
            <a:off x="7595420" y="857634"/>
            <a:ext cx="1981200" cy="19797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B826AF9-8EB7-BC2A-F97A-C812C3E023F2}"/>
              </a:ext>
            </a:extLst>
          </p:cNvPr>
          <p:cNvSpPr/>
          <p:nvPr/>
        </p:nvSpPr>
        <p:spPr>
          <a:xfrm>
            <a:off x="6666270" y="5709853"/>
            <a:ext cx="2094271" cy="68111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D2112D5C-B1CE-FADF-E1E7-75EA5636026A}"/>
              </a:ext>
            </a:extLst>
          </p:cNvPr>
          <p:cNvSpPr/>
          <p:nvPr/>
        </p:nvSpPr>
        <p:spPr>
          <a:xfrm>
            <a:off x="8828690" y="176979"/>
            <a:ext cx="374304" cy="19797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ooter Placeholder 8">
            <a:extLst>
              <a:ext uri="{FF2B5EF4-FFF2-40B4-BE49-F238E27FC236}">
                <a16:creationId xmlns:a16="http://schemas.microsoft.com/office/drawing/2014/main" id="{816F11A9-368D-B189-4880-B2704FDFE98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04710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579AC-5078-5177-EF91-03223AADD338}"/>
              </a:ext>
            </a:extLst>
          </p:cNvPr>
          <p:cNvSpPr>
            <a:spLocks noGrp="1"/>
          </p:cNvSpPr>
          <p:nvPr>
            <p:ph type="title"/>
          </p:nvPr>
        </p:nvSpPr>
        <p:spPr>
          <a:xfrm>
            <a:off x="277761" y="319194"/>
            <a:ext cx="10515600" cy="1325563"/>
          </a:xfrm>
        </p:spPr>
        <p:txBody>
          <a:bodyPr>
            <a:normAutofit/>
          </a:bodyPr>
          <a:lstStyle/>
          <a:p>
            <a:r>
              <a:rPr lang="en-US" sz="3600" dirty="0"/>
              <a:t>Windows XP </a:t>
            </a:r>
            <a:r>
              <a:rPr lang="en-US" sz="2400" dirty="0">
                <a:sym typeface="Wingdings" panose="05000000000000000000" pitchFamily="2" charset="2"/>
              </a:rPr>
              <a:t> 192.168.186.129</a:t>
            </a:r>
            <a:endParaRPr lang="en-CA" sz="3600" dirty="0"/>
          </a:p>
        </p:txBody>
      </p:sp>
      <p:sp>
        <p:nvSpPr>
          <p:cNvPr id="3" name="Content Placeholder 2">
            <a:extLst>
              <a:ext uri="{FF2B5EF4-FFF2-40B4-BE49-F238E27FC236}">
                <a16:creationId xmlns:a16="http://schemas.microsoft.com/office/drawing/2014/main" id="{A5A1365B-EBBB-FADD-8EE7-DC99A163FC00}"/>
              </a:ext>
            </a:extLst>
          </p:cNvPr>
          <p:cNvSpPr>
            <a:spLocks noGrp="1"/>
          </p:cNvSpPr>
          <p:nvPr>
            <p:ph idx="1"/>
          </p:nvPr>
        </p:nvSpPr>
        <p:spPr>
          <a:xfrm>
            <a:off x="838199" y="1825625"/>
            <a:ext cx="5002161" cy="2791136"/>
          </a:xfrm>
        </p:spPr>
        <p:txBody>
          <a:bodyPr>
            <a:normAutofit/>
          </a:bodyPr>
          <a:lstStyle/>
          <a:p>
            <a:r>
              <a:rPr lang="en-US" sz="2000" dirty="0"/>
              <a:t>Why kali can’t find windows </a:t>
            </a:r>
            <a:r>
              <a:rPr lang="en-US" sz="2000" dirty="0" err="1"/>
              <a:t>xp</a:t>
            </a:r>
            <a:r>
              <a:rPr lang="en-US" sz="2000" dirty="0"/>
              <a:t>?</a:t>
            </a:r>
          </a:p>
          <a:p>
            <a:r>
              <a:rPr lang="en-CA" sz="2000" dirty="0"/>
              <a:t>In host scan using port 80, firewall know that this is not secure connection so he block it.</a:t>
            </a:r>
          </a:p>
          <a:p>
            <a:r>
              <a:rPr lang="en-CA" sz="2000" dirty="0"/>
              <a:t>Firewall deny open session  with port 80.</a:t>
            </a:r>
          </a:p>
        </p:txBody>
      </p:sp>
      <p:pic>
        <p:nvPicPr>
          <p:cNvPr id="5" name="Picture 4">
            <a:extLst>
              <a:ext uri="{FF2B5EF4-FFF2-40B4-BE49-F238E27FC236}">
                <a16:creationId xmlns:a16="http://schemas.microsoft.com/office/drawing/2014/main" id="{F5268C48-51D2-7E83-1D3B-46C936AF5AEE}"/>
              </a:ext>
            </a:extLst>
          </p:cNvPr>
          <p:cNvPicPr>
            <a:picLocks noChangeAspect="1"/>
          </p:cNvPicPr>
          <p:nvPr/>
        </p:nvPicPr>
        <p:blipFill>
          <a:blip r:embed="rId2"/>
          <a:srcRect t="29344"/>
          <a:stretch/>
        </p:blipFill>
        <p:spPr>
          <a:xfrm>
            <a:off x="5923051" y="928204"/>
            <a:ext cx="6068272" cy="3688557"/>
          </a:xfrm>
          <a:prstGeom prst="rect">
            <a:avLst/>
          </a:prstGeom>
        </p:spPr>
      </p:pic>
      <p:pic>
        <p:nvPicPr>
          <p:cNvPr id="9" name="Picture 8">
            <a:extLst>
              <a:ext uri="{FF2B5EF4-FFF2-40B4-BE49-F238E27FC236}">
                <a16:creationId xmlns:a16="http://schemas.microsoft.com/office/drawing/2014/main" id="{1A6E79DB-B2E0-4AA4-9BAF-780F50614D55}"/>
              </a:ext>
            </a:extLst>
          </p:cNvPr>
          <p:cNvPicPr>
            <a:picLocks noChangeAspect="1"/>
          </p:cNvPicPr>
          <p:nvPr/>
        </p:nvPicPr>
        <p:blipFill>
          <a:blip r:embed="rId3"/>
          <a:stretch>
            <a:fillRect/>
          </a:stretch>
        </p:blipFill>
        <p:spPr>
          <a:xfrm>
            <a:off x="200677" y="4943312"/>
            <a:ext cx="11790646" cy="1742810"/>
          </a:xfrm>
          <a:prstGeom prst="rect">
            <a:avLst/>
          </a:prstGeom>
        </p:spPr>
      </p:pic>
      <p:sp>
        <p:nvSpPr>
          <p:cNvPr id="10" name="Rectangle 9">
            <a:extLst>
              <a:ext uri="{FF2B5EF4-FFF2-40B4-BE49-F238E27FC236}">
                <a16:creationId xmlns:a16="http://schemas.microsoft.com/office/drawing/2014/main" id="{E33A7A3D-0AC5-6482-AACF-D7A7274834B7}"/>
              </a:ext>
            </a:extLst>
          </p:cNvPr>
          <p:cNvSpPr/>
          <p:nvPr/>
        </p:nvSpPr>
        <p:spPr>
          <a:xfrm>
            <a:off x="727588" y="5316489"/>
            <a:ext cx="3028336" cy="30756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9C08C45-A04A-EBCE-6896-B4EFEE269E9E}"/>
              </a:ext>
            </a:extLst>
          </p:cNvPr>
          <p:cNvSpPr/>
          <p:nvPr/>
        </p:nvSpPr>
        <p:spPr>
          <a:xfrm>
            <a:off x="997975" y="5901443"/>
            <a:ext cx="2325328" cy="30756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8E88E211-AA1C-CA1A-0D11-A46AE20F0DA8}"/>
              </a:ext>
            </a:extLst>
          </p:cNvPr>
          <p:cNvSpPr/>
          <p:nvPr/>
        </p:nvSpPr>
        <p:spPr>
          <a:xfrm>
            <a:off x="10477155" y="5876863"/>
            <a:ext cx="1213400" cy="33214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CE53731E-97AC-384B-7D8E-AA0DBA69614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04671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CCA5-FCD5-2D6A-B294-1472E0CFD38C}"/>
              </a:ext>
            </a:extLst>
          </p:cNvPr>
          <p:cNvSpPr>
            <a:spLocks noGrp="1"/>
          </p:cNvSpPr>
          <p:nvPr>
            <p:ph type="title"/>
          </p:nvPr>
        </p:nvSpPr>
        <p:spPr/>
        <p:txBody>
          <a:bodyPr/>
          <a:lstStyle/>
          <a:p>
            <a:r>
              <a:rPr lang="en-US" dirty="0"/>
              <a:t>Solution 1 </a:t>
            </a:r>
            <a:r>
              <a:rPr lang="en-US" dirty="0">
                <a:sym typeface="Wingdings" panose="05000000000000000000" pitchFamily="2" charset="2"/>
              </a:rPr>
              <a:t> </a:t>
            </a:r>
            <a:r>
              <a:rPr lang="en-US" dirty="0"/>
              <a:t>Use -</a:t>
            </a:r>
            <a:r>
              <a:rPr lang="en-US" dirty="0" err="1"/>
              <a:t>Pn</a:t>
            </a:r>
            <a:endParaRPr lang="en-CA" dirty="0"/>
          </a:p>
        </p:txBody>
      </p:sp>
      <p:sp>
        <p:nvSpPr>
          <p:cNvPr id="3" name="Content Placeholder 2">
            <a:extLst>
              <a:ext uri="{FF2B5EF4-FFF2-40B4-BE49-F238E27FC236}">
                <a16:creationId xmlns:a16="http://schemas.microsoft.com/office/drawing/2014/main" id="{3F572084-4955-4735-C35B-E5F6D72FB44C}"/>
              </a:ext>
            </a:extLst>
          </p:cNvPr>
          <p:cNvSpPr>
            <a:spLocks noGrp="1"/>
          </p:cNvSpPr>
          <p:nvPr>
            <p:ph idx="1"/>
          </p:nvPr>
        </p:nvSpPr>
        <p:spPr>
          <a:xfrm>
            <a:off x="838200" y="1825625"/>
            <a:ext cx="10980174" cy="4351338"/>
          </a:xfrm>
        </p:spPr>
        <p:txBody>
          <a:bodyPr>
            <a:normAutofit/>
          </a:bodyPr>
          <a:lstStyle/>
          <a:p>
            <a:r>
              <a:rPr lang="en-US" sz="2400" dirty="0"/>
              <a:t>With –</a:t>
            </a:r>
            <a:r>
              <a:rPr lang="en-US" sz="2400" dirty="0" err="1"/>
              <a:t>Pn</a:t>
            </a:r>
            <a:r>
              <a:rPr lang="en-US" sz="2400" dirty="0"/>
              <a:t> we skip host scan &amp; direct make the port scan </a:t>
            </a:r>
            <a:r>
              <a:rPr lang="en-US" sz="2400" dirty="0">
                <a:sym typeface="Wingdings" panose="05000000000000000000" pitchFamily="2" charset="2"/>
              </a:rPr>
              <a:t> here at port 445</a:t>
            </a:r>
          </a:p>
          <a:p>
            <a:endParaRPr lang="en-US" sz="2400" dirty="0">
              <a:sym typeface="Wingdings" panose="05000000000000000000" pitchFamily="2" charset="2"/>
            </a:endParaRPr>
          </a:p>
          <a:p>
            <a:r>
              <a:rPr lang="en-US" sz="2400" dirty="0">
                <a:sym typeface="Wingdings" panose="05000000000000000000" pitchFamily="2" charset="2"/>
              </a:rPr>
              <a:t>Port is filtered (there are firewall on it).</a:t>
            </a:r>
            <a:endParaRPr lang="en-CA" sz="2400" dirty="0"/>
          </a:p>
        </p:txBody>
      </p:sp>
      <p:pic>
        <p:nvPicPr>
          <p:cNvPr id="5" name="Picture 4">
            <a:extLst>
              <a:ext uri="{FF2B5EF4-FFF2-40B4-BE49-F238E27FC236}">
                <a16:creationId xmlns:a16="http://schemas.microsoft.com/office/drawing/2014/main" id="{DF6359BC-E7E7-86CD-A5E2-6077080B7EC9}"/>
              </a:ext>
            </a:extLst>
          </p:cNvPr>
          <p:cNvPicPr>
            <a:picLocks noChangeAspect="1"/>
          </p:cNvPicPr>
          <p:nvPr/>
        </p:nvPicPr>
        <p:blipFill>
          <a:blip r:embed="rId2"/>
          <a:stretch>
            <a:fillRect/>
          </a:stretch>
        </p:blipFill>
        <p:spPr>
          <a:xfrm>
            <a:off x="738405" y="3829178"/>
            <a:ext cx="5845337" cy="2663697"/>
          </a:xfrm>
          <a:prstGeom prst="rect">
            <a:avLst/>
          </a:prstGeom>
        </p:spPr>
      </p:pic>
      <p:sp>
        <p:nvSpPr>
          <p:cNvPr id="6" name="Rectangle 5">
            <a:extLst>
              <a:ext uri="{FF2B5EF4-FFF2-40B4-BE49-F238E27FC236}">
                <a16:creationId xmlns:a16="http://schemas.microsoft.com/office/drawing/2014/main" id="{3F4C5992-EDFC-7C68-CED5-99AF84BB7215}"/>
              </a:ext>
            </a:extLst>
          </p:cNvPr>
          <p:cNvSpPr/>
          <p:nvPr/>
        </p:nvSpPr>
        <p:spPr>
          <a:xfrm>
            <a:off x="1288026" y="4208206"/>
            <a:ext cx="4807973" cy="33429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BA85182F-2D96-808C-89A1-76A78F64006A}"/>
              </a:ext>
            </a:extLst>
          </p:cNvPr>
          <p:cNvSpPr/>
          <p:nvPr/>
        </p:nvSpPr>
        <p:spPr>
          <a:xfrm>
            <a:off x="737420" y="5096645"/>
            <a:ext cx="1700980" cy="33429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D41C1B92-ACB4-8F86-6EBD-596328EEB97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152997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A518-AC0C-D30F-D5FC-8D67C84CEDB8}"/>
              </a:ext>
            </a:extLst>
          </p:cNvPr>
          <p:cNvSpPr>
            <a:spLocks noGrp="1"/>
          </p:cNvSpPr>
          <p:nvPr>
            <p:ph type="title"/>
          </p:nvPr>
        </p:nvSpPr>
        <p:spPr/>
        <p:txBody>
          <a:bodyPr/>
          <a:lstStyle/>
          <a:p>
            <a:r>
              <a:rPr lang="en-US" dirty="0"/>
              <a:t>Solution 2 </a:t>
            </a:r>
            <a:r>
              <a:rPr lang="en-US" dirty="0">
                <a:sym typeface="Wingdings" panose="05000000000000000000" pitchFamily="2" charset="2"/>
              </a:rPr>
              <a:t> -T Change behaver</a:t>
            </a:r>
            <a:endParaRPr lang="en-CA" dirty="0"/>
          </a:p>
        </p:txBody>
      </p:sp>
      <p:sp>
        <p:nvSpPr>
          <p:cNvPr id="3" name="Content Placeholder 2">
            <a:extLst>
              <a:ext uri="{FF2B5EF4-FFF2-40B4-BE49-F238E27FC236}">
                <a16:creationId xmlns:a16="http://schemas.microsoft.com/office/drawing/2014/main" id="{472ADE27-7BE5-DDA7-CC82-66573301B71A}"/>
              </a:ext>
            </a:extLst>
          </p:cNvPr>
          <p:cNvSpPr>
            <a:spLocks noGrp="1"/>
          </p:cNvSpPr>
          <p:nvPr>
            <p:ph idx="1"/>
          </p:nvPr>
        </p:nvSpPr>
        <p:spPr>
          <a:xfrm>
            <a:off x="838200" y="1825625"/>
            <a:ext cx="10714703" cy="4351338"/>
          </a:xfrm>
        </p:spPr>
        <p:txBody>
          <a:bodyPr>
            <a:normAutofit/>
          </a:bodyPr>
          <a:lstStyle/>
          <a:p>
            <a:r>
              <a:rPr lang="en-US" sz="2400" dirty="0"/>
              <a:t>-T </a:t>
            </a:r>
            <a:r>
              <a:rPr lang="en-US" sz="2400" dirty="0">
                <a:sym typeface="Wingdings" panose="05000000000000000000" pitchFamily="2" charset="2"/>
              </a:rPr>
              <a:t></a:t>
            </a:r>
            <a:r>
              <a:rPr lang="en-US" sz="2400" dirty="0"/>
              <a:t> change time between each packet.</a:t>
            </a:r>
          </a:p>
          <a:p>
            <a:r>
              <a:rPr lang="en-US" sz="2400" dirty="0"/>
              <a:t>Closed port </a:t>
            </a:r>
            <a:r>
              <a:rPr lang="en-US" sz="2400" dirty="0">
                <a:sym typeface="Wingdings" panose="05000000000000000000" pitchFamily="2" charset="2"/>
              </a:rPr>
              <a:t> response reset massage  RST</a:t>
            </a:r>
          </a:p>
          <a:p>
            <a:r>
              <a:rPr lang="en-US" sz="2400" dirty="0">
                <a:sym typeface="Wingdings" panose="05000000000000000000" pitchFamily="2" charset="2"/>
              </a:rPr>
              <a:t>Filtered port</a:t>
            </a:r>
            <a:r>
              <a:rPr lang="en-US" sz="2400" dirty="0"/>
              <a:t> </a:t>
            </a:r>
            <a:r>
              <a:rPr lang="en-US" sz="2400" dirty="0">
                <a:sym typeface="Wingdings" panose="05000000000000000000" pitchFamily="2" charset="2"/>
              </a:rPr>
              <a:t> no response</a:t>
            </a:r>
            <a:endParaRPr lang="en-CA" sz="2400" dirty="0"/>
          </a:p>
        </p:txBody>
      </p:sp>
      <p:pic>
        <p:nvPicPr>
          <p:cNvPr id="5" name="Picture 4">
            <a:extLst>
              <a:ext uri="{FF2B5EF4-FFF2-40B4-BE49-F238E27FC236}">
                <a16:creationId xmlns:a16="http://schemas.microsoft.com/office/drawing/2014/main" id="{27CD5B53-5E0B-75F2-B616-B5835BE87064}"/>
              </a:ext>
            </a:extLst>
          </p:cNvPr>
          <p:cNvPicPr>
            <a:picLocks noChangeAspect="1"/>
          </p:cNvPicPr>
          <p:nvPr/>
        </p:nvPicPr>
        <p:blipFill>
          <a:blip r:embed="rId2"/>
          <a:stretch>
            <a:fillRect/>
          </a:stretch>
        </p:blipFill>
        <p:spPr>
          <a:xfrm>
            <a:off x="2090454" y="4164965"/>
            <a:ext cx="8482520" cy="2327910"/>
          </a:xfrm>
          <a:prstGeom prst="rect">
            <a:avLst/>
          </a:prstGeom>
        </p:spPr>
      </p:pic>
      <p:sp>
        <p:nvSpPr>
          <p:cNvPr id="6" name="Rectangle 5">
            <a:extLst>
              <a:ext uri="{FF2B5EF4-FFF2-40B4-BE49-F238E27FC236}">
                <a16:creationId xmlns:a16="http://schemas.microsoft.com/office/drawing/2014/main" id="{A2FD56C7-0EDE-EF1E-C9E1-784925A1A20D}"/>
              </a:ext>
            </a:extLst>
          </p:cNvPr>
          <p:cNvSpPr/>
          <p:nvPr/>
        </p:nvSpPr>
        <p:spPr>
          <a:xfrm>
            <a:off x="2615381" y="4522840"/>
            <a:ext cx="4267199" cy="31463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0E5C26A-BE8A-097A-8035-0EB0C6C155C2}"/>
              </a:ext>
            </a:extLst>
          </p:cNvPr>
          <p:cNvSpPr/>
          <p:nvPr/>
        </p:nvSpPr>
        <p:spPr>
          <a:xfrm>
            <a:off x="2090454" y="5289593"/>
            <a:ext cx="1458991" cy="31463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6E19E79-ACAA-385F-4B57-B62B4D09BD6B}"/>
              </a:ext>
            </a:extLst>
          </p:cNvPr>
          <p:cNvSpPr/>
          <p:nvPr/>
        </p:nvSpPr>
        <p:spPr>
          <a:xfrm>
            <a:off x="2090454" y="5584560"/>
            <a:ext cx="2884669" cy="258404"/>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84DBDCE-04B6-971F-3A86-2FA22077C740}"/>
              </a:ext>
            </a:extLst>
          </p:cNvPr>
          <p:cNvSpPr/>
          <p:nvPr/>
        </p:nvSpPr>
        <p:spPr>
          <a:xfrm>
            <a:off x="8319189" y="5604224"/>
            <a:ext cx="1985018" cy="23874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3CCC62B-DA73-63F4-9F8B-91134329F9E6}"/>
              </a:ext>
            </a:extLst>
          </p:cNvPr>
          <p:cNvSpPr/>
          <p:nvPr/>
        </p:nvSpPr>
        <p:spPr>
          <a:xfrm>
            <a:off x="3532788" y="5842964"/>
            <a:ext cx="4706644" cy="25840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BF40658A-C47C-1C6B-D67C-B40E32D26C69}"/>
              </a:ext>
            </a:extLst>
          </p:cNvPr>
          <p:cNvSpPr/>
          <p:nvPr/>
        </p:nvSpPr>
        <p:spPr>
          <a:xfrm>
            <a:off x="5927256" y="4522840"/>
            <a:ext cx="955324" cy="314632"/>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ooter Placeholder 10">
            <a:extLst>
              <a:ext uri="{FF2B5EF4-FFF2-40B4-BE49-F238E27FC236}">
                <a16:creationId xmlns:a16="http://schemas.microsoft.com/office/drawing/2014/main" id="{B4C76DE1-0D25-F1AB-40BD-947BE5EE920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607627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819DD-81B7-1D6A-8BC0-09B076D46587}"/>
              </a:ext>
            </a:extLst>
          </p:cNvPr>
          <p:cNvSpPr>
            <a:spLocks noGrp="1"/>
          </p:cNvSpPr>
          <p:nvPr>
            <p:ph type="title"/>
          </p:nvPr>
        </p:nvSpPr>
        <p:spPr/>
        <p:txBody>
          <a:bodyPr/>
          <a:lstStyle/>
          <a:p>
            <a:r>
              <a:rPr lang="en-US" dirty="0"/>
              <a:t>Solution 3 </a:t>
            </a:r>
            <a:r>
              <a:rPr lang="en-US" dirty="0">
                <a:sym typeface="Wingdings" panose="05000000000000000000" pitchFamily="2" charset="2"/>
              </a:rPr>
              <a:t> -D Decoy </a:t>
            </a:r>
            <a:endParaRPr lang="en-CA" dirty="0"/>
          </a:p>
        </p:txBody>
      </p:sp>
      <p:sp>
        <p:nvSpPr>
          <p:cNvPr id="3" name="Content Placeholder 2">
            <a:extLst>
              <a:ext uri="{FF2B5EF4-FFF2-40B4-BE49-F238E27FC236}">
                <a16:creationId xmlns:a16="http://schemas.microsoft.com/office/drawing/2014/main" id="{E3F1812B-9D9C-9972-2CCC-EB99A1AD1ABB}"/>
              </a:ext>
            </a:extLst>
          </p:cNvPr>
          <p:cNvSpPr>
            <a:spLocks noGrp="1"/>
          </p:cNvSpPr>
          <p:nvPr>
            <p:ph idx="1"/>
          </p:nvPr>
        </p:nvSpPr>
        <p:spPr/>
        <p:txBody>
          <a:bodyPr>
            <a:normAutofit/>
          </a:bodyPr>
          <a:lstStyle/>
          <a:p>
            <a:r>
              <a:rPr lang="en-US" sz="2400" dirty="0"/>
              <a:t>Firewall camouflages that there are many devices wanting to communicate with it at the same time, it will not be able to keep up with the traffic and will allow all traffic to enter</a:t>
            </a:r>
            <a:endParaRPr lang="en-CA" sz="2400" dirty="0"/>
          </a:p>
        </p:txBody>
      </p:sp>
      <p:pic>
        <p:nvPicPr>
          <p:cNvPr id="6" name="Picture 5">
            <a:extLst>
              <a:ext uri="{FF2B5EF4-FFF2-40B4-BE49-F238E27FC236}">
                <a16:creationId xmlns:a16="http://schemas.microsoft.com/office/drawing/2014/main" id="{DE1BD4A8-A522-352F-67F2-0D67C9288F35}"/>
              </a:ext>
            </a:extLst>
          </p:cNvPr>
          <p:cNvPicPr>
            <a:picLocks noChangeAspect="1"/>
          </p:cNvPicPr>
          <p:nvPr/>
        </p:nvPicPr>
        <p:blipFill>
          <a:blip r:embed="rId2"/>
          <a:stretch>
            <a:fillRect/>
          </a:stretch>
        </p:blipFill>
        <p:spPr>
          <a:xfrm>
            <a:off x="1404284" y="4438580"/>
            <a:ext cx="9536905" cy="1873320"/>
          </a:xfrm>
          <a:prstGeom prst="rect">
            <a:avLst/>
          </a:prstGeom>
        </p:spPr>
      </p:pic>
      <p:sp>
        <p:nvSpPr>
          <p:cNvPr id="7" name="Rectangle 6">
            <a:extLst>
              <a:ext uri="{FF2B5EF4-FFF2-40B4-BE49-F238E27FC236}">
                <a16:creationId xmlns:a16="http://schemas.microsoft.com/office/drawing/2014/main" id="{6E862F93-C00D-7160-10C3-DDC8B04F7837}"/>
              </a:ext>
            </a:extLst>
          </p:cNvPr>
          <p:cNvSpPr/>
          <p:nvPr/>
        </p:nvSpPr>
        <p:spPr>
          <a:xfrm>
            <a:off x="1905537" y="4771318"/>
            <a:ext cx="6264428" cy="20818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2AEFA166-E77B-C1DF-D31D-CDFE4909953C}"/>
              </a:ext>
            </a:extLst>
          </p:cNvPr>
          <p:cNvSpPr/>
          <p:nvPr/>
        </p:nvSpPr>
        <p:spPr>
          <a:xfrm>
            <a:off x="5037751" y="4771318"/>
            <a:ext cx="394561" cy="20432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20BC15B2-A157-6D6F-46A2-EEFB4906C7E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000978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4D-7224-E8A1-B608-CEEB78ACDF63}"/>
              </a:ext>
            </a:extLst>
          </p:cNvPr>
          <p:cNvSpPr>
            <a:spLocks noGrp="1"/>
          </p:cNvSpPr>
          <p:nvPr>
            <p:ph type="title"/>
          </p:nvPr>
        </p:nvSpPr>
        <p:spPr/>
        <p:txBody>
          <a:bodyPr/>
          <a:lstStyle/>
          <a:p>
            <a:r>
              <a:rPr lang="en-US" dirty="0"/>
              <a:t>-D </a:t>
            </a:r>
            <a:r>
              <a:rPr lang="en-US" dirty="0">
                <a:sym typeface="Wingdings" panose="05000000000000000000" pitchFamily="2" charset="2"/>
              </a:rPr>
              <a:t> </a:t>
            </a:r>
            <a:r>
              <a:rPr lang="en-CA" dirty="0"/>
              <a:t>decoy scanning</a:t>
            </a:r>
          </a:p>
        </p:txBody>
      </p:sp>
      <p:sp>
        <p:nvSpPr>
          <p:cNvPr id="3" name="Content Placeholder 2">
            <a:extLst>
              <a:ext uri="{FF2B5EF4-FFF2-40B4-BE49-F238E27FC236}">
                <a16:creationId xmlns:a16="http://schemas.microsoft.com/office/drawing/2014/main" id="{DD85209A-7D3A-F10A-6CD1-D312EE607087}"/>
              </a:ext>
            </a:extLst>
          </p:cNvPr>
          <p:cNvSpPr>
            <a:spLocks noGrp="1"/>
          </p:cNvSpPr>
          <p:nvPr>
            <p:ph idx="1"/>
          </p:nvPr>
        </p:nvSpPr>
        <p:spPr/>
        <p:txBody>
          <a:bodyPr>
            <a:normAutofit/>
          </a:bodyPr>
          <a:lstStyle/>
          <a:p>
            <a:r>
              <a:rPr lang="en-US" sz="2400" dirty="0"/>
              <a:t>Q: why we can’t change our IP Address?</a:t>
            </a:r>
          </a:p>
          <a:p>
            <a:r>
              <a:rPr lang="en-US" sz="2400" dirty="0"/>
              <a:t>Kali will not get any response, the response message it not contain our IP.</a:t>
            </a:r>
          </a:p>
          <a:p>
            <a:endParaRPr lang="en-US" sz="2400" dirty="0"/>
          </a:p>
          <a:p>
            <a:r>
              <a:rPr lang="en-US" sz="2400" dirty="0"/>
              <a:t>-S </a:t>
            </a:r>
            <a:r>
              <a:rPr lang="en-US" sz="2400" dirty="0">
                <a:sym typeface="Wingdings" panose="05000000000000000000" pitchFamily="2" charset="2"/>
              </a:rPr>
              <a:t> </a:t>
            </a:r>
            <a:r>
              <a:rPr lang="en-US" sz="2400" dirty="0"/>
              <a:t>fake </a:t>
            </a:r>
            <a:r>
              <a:rPr lang="en-US" sz="2400" dirty="0" err="1"/>
              <a:t>src</a:t>
            </a:r>
            <a:r>
              <a:rPr lang="en-US" sz="2400" dirty="0"/>
              <a:t> </a:t>
            </a:r>
            <a:r>
              <a:rPr lang="en-US" sz="2400" dirty="0" err="1"/>
              <a:t>ip</a:t>
            </a:r>
            <a:r>
              <a:rPr lang="en-US" sz="2400" dirty="0"/>
              <a:t> </a:t>
            </a:r>
          </a:p>
          <a:p>
            <a:r>
              <a:rPr lang="en-US" sz="2400" dirty="0"/>
              <a:t>Using when we don’t want to get any receive message.</a:t>
            </a:r>
            <a:endParaRPr lang="en-CA" sz="2400" dirty="0"/>
          </a:p>
          <a:p>
            <a:endParaRPr lang="en-CA" sz="2400" dirty="0"/>
          </a:p>
        </p:txBody>
      </p:sp>
      <p:pic>
        <p:nvPicPr>
          <p:cNvPr id="4" name="Picture 3">
            <a:extLst>
              <a:ext uri="{FF2B5EF4-FFF2-40B4-BE49-F238E27FC236}">
                <a16:creationId xmlns:a16="http://schemas.microsoft.com/office/drawing/2014/main" id="{63899C2B-4E0A-266D-B085-43FB0C9CFDAF}"/>
              </a:ext>
            </a:extLst>
          </p:cNvPr>
          <p:cNvPicPr>
            <a:picLocks noChangeAspect="1"/>
          </p:cNvPicPr>
          <p:nvPr/>
        </p:nvPicPr>
        <p:blipFill>
          <a:blip r:embed="rId2"/>
          <a:stretch>
            <a:fillRect/>
          </a:stretch>
        </p:blipFill>
        <p:spPr>
          <a:xfrm>
            <a:off x="1783949" y="4631001"/>
            <a:ext cx="8624102" cy="1861874"/>
          </a:xfrm>
          <a:prstGeom prst="rect">
            <a:avLst/>
          </a:prstGeom>
        </p:spPr>
      </p:pic>
      <p:sp>
        <p:nvSpPr>
          <p:cNvPr id="5" name="Footer Placeholder 4">
            <a:extLst>
              <a:ext uri="{FF2B5EF4-FFF2-40B4-BE49-F238E27FC236}">
                <a16:creationId xmlns:a16="http://schemas.microsoft.com/office/drawing/2014/main" id="{AD8B6D68-06E4-BE05-DED0-B017A1D788E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48590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B4F8-ACBA-34F4-2257-34389C2F154C}"/>
              </a:ext>
            </a:extLst>
          </p:cNvPr>
          <p:cNvSpPr>
            <a:spLocks noGrp="1"/>
          </p:cNvSpPr>
          <p:nvPr>
            <p:ph type="title"/>
          </p:nvPr>
        </p:nvSpPr>
        <p:spPr/>
        <p:txBody>
          <a:bodyPr/>
          <a:lstStyle/>
          <a:p>
            <a:r>
              <a:rPr lang="en-US" dirty="0"/>
              <a:t>-g </a:t>
            </a:r>
            <a:r>
              <a:rPr lang="en-US" dirty="0">
                <a:sym typeface="Wingdings" panose="05000000000000000000" pitchFamily="2" charset="2"/>
              </a:rPr>
              <a:t> </a:t>
            </a:r>
            <a:r>
              <a:rPr lang="en-US" dirty="0" err="1">
                <a:sym typeface="Wingdings" panose="05000000000000000000" pitchFamily="2" charset="2"/>
              </a:rPr>
              <a:t>src</a:t>
            </a:r>
            <a:r>
              <a:rPr lang="en-US" dirty="0">
                <a:sym typeface="Wingdings" panose="05000000000000000000" pitchFamily="2" charset="2"/>
              </a:rPr>
              <a:t> port</a:t>
            </a:r>
            <a:endParaRPr lang="en-CA" dirty="0"/>
          </a:p>
        </p:txBody>
      </p:sp>
      <p:sp>
        <p:nvSpPr>
          <p:cNvPr id="3" name="Content Placeholder 2">
            <a:extLst>
              <a:ext uri="{FF2B5EF4-FFF2-40B4-BE49-F238E27FC236}">
                <a16:creationId xmlns:a16="http://schemas.microsoft.com/office/drawing/2014/main" id="{63E61256-EF47-FD81-389D-723F6266841C}"/>
              </a:ext>
            </a:extLst>
          </p:cNvPr>
          <p:cNvSpPr>
            <a:spLocks noGrp="1"/>
          </p:cNvSpPr>
          <p:nvPr>
            <p:ph idx="1"/>
          </p:nvPr>
        </p:nvSpPr>
        <p:spPr>
          <a:xfrm>
            <a:off x="838200" y="1825625"/>
            <a:ext cx="4390016" cy="3378355"/>
          </a:xfrm>
        </p:spPr>
        <p:txBody>
          <a:bodyPr>
            <a:normAutofit/>
          </a:bodyPr>
          <a:lstStyle/>
          <a:p>
            <a:r>
              <a:rPr lang="en-US" sz="2400" dirty="0"/>
              <a:t>used to specify the source port for the scan</a:t>
            </a:r>
          </a:p>
          <a:p>
            <a:endParaRPr lang="en-US" sz="2400" dirty="0"/>
          </a:p>
          <a:p>
            <a:r>
              <a:rPr lang="en-US" sz="2400" dirty="0"/>
              <a:t>443 is secure port, firewall think that this is a secure connection</a:t>
            </a:r>
          </a:p>
          <a:p>
            <a:endParaRPr lang="en-CA" sz="2400" dirty="0"/>
          </a:p>
        </p:txBody>
      </p:sp>
      <p:pic>
        <p:nvPicPr>
          <p:cNvPr id="5" name="Picture 4">
            <a:extLst>
              <a:ext uri="{FF2B5EF4-FFF2-40B4-BE49-F238E27FC236}">
                <a16:creationId xmlns:a16="http://schemas.microsoft.com/office/drawing/2014/main" id="{61EE1B55-7257-32EC-1E5D-C094D3C72A10}"/>
              </a:ext>
            </a:extLst>
          </p:cNvPr>
          <p:cNvPicPr>
            <a:picLocks noChangeAspect="1"/>
          </p:cNvPicPr>
          <p:nvPr/>
        </p:nvPicPr>
        <p:blipFill>
          <a:blip r:embed="rId2"/>
          <a:stretch>
            <a:fillRect/>
          </a:stretch>
        </p:blipFill>
        <p:spPr>
          <a:xfrm>
            <a:off x="5309418" y="2354874"/>
            <a:ext cx="6668927" cy="2849106"/>
          </a:xfrm>
          <a:prstGeom prst="rect">
            <a:avLst/>
          </a:prstGeom>
        </p:spPr>
      </p:pic>
      <p:pic>
        <p:nvPicPr>
          <p:cNvPr id="7" name="Picture 6">
            <a:extLst>
              <a:ext uri="{FF2B5EF4-FFF2-40B4-BE49-F238E27FC236}">
                <a16:creationId xmlns:a16="http://schemas.microsoft.com/office/drawing/2014/main" id="{BA37C567-647B-A015-28D5-42A7746F2256}"/>
              </a:ext>
            </a:extLst>
          </p:cNvPr>
          <p:cNvPicPr>
            <a:picLocks noChangeAspect="1"/>
          </p:cNvPicPr>
          <p:nvPr/>
        </p:nvPicPr>
        <p:blipFill>
          <a:blip r:embed="rId3"/>
          <a:stretch>
            <a:fillRect/>
          </a:stretch>
        </p:blipFill>
        <p:spPr>
          <a:xfrm>
            <a:off x="1939317" y="5338917"/>
            <a:ext cx="10039028" cy="1245537"/>
          </a:xfrm>
          <a:prstGeom prst="rect">
            <a:avLst/>
          </a:prstGeom>
        </p:spPr>
      </p:pic>
      <p:sp>
        <p:nvSpPr>
          <p:cNvPr id="4" name="Rectangle 3">
            <a:extLst>
              <a:ext uri="{FF2B5EF4-FFF2-40B4-BE49-F238E27FC236}">
                <a16:creationId xmlns:a16="http://schemas.microsoft.com/office/drawing/2014/main" id="{8E5F0808-94C1-B07D-DB5F-BF61D9CDDBE3}"/>
              </a:ext>
            </a:extLst>
          </p:cNvPr>
          <p:cNvSpPr/>
          <p:nvPr/>
        </p:nvSpPr>
        <p:spPr>
          <a:xfrm>
            <a:off x="9004852" y="2719383"/>
            <a:ext cx="315137" cy="212659"/>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C67C3139-E516-C520-6B7F-566CFD445D08}"/>
              </a:ext>
            </a:extLst>
          </p:cNvPr>
          <p:cNvSpPr/>
          <p:nvPr/>
        </p:nvSpPr>
        <p:spPr>
          <a:xfrm>
            <a:off x="5612832" y="2723856"/>
            <a:ext cx="4326298" cy="20818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ooter Placeholder 7">
            <a:extLst>
              <a:ext uri="{FF2B5EF4-FFF2-40B4-BE49-F238E27FC236}">
                <a16:creationId xmlns:a16="http://schemas.microsoft.com/office/drawing/2014/main" id="{7B63934E-21B0-07E5-A932-29246343BDA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8772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2C2AD-15E5-DBF9-2108-A61D26502F3F}"/>
              </a:ext>
            </a:extLst>
          </p:cNvPr>
          <p:cNvSpPr>
            <a:spLocks noGrp="1"/>
          </p:cNvSpPr>
          <p:nvPr>
            <p:ph type="title"/>
          </p:nvPr>
        </p:nvSpPr>
        <p:spPr/>
        <p:txBody>
          <a:bodyPr/>
          <a:lstStyle/>
          <a:p>
            <a:r>
              <a:rPr lang="en-US" dirty="0"/>
              <a:t>-</a:t>
            </a:r>
            <a:r>
              <a:rPr lang="en-US" dirty="0" err="1"/>
              <a:t>sT</a:t>
            </a:r>
            <a:r>
              <a:rPr lang="en-US" dirty="0"/>
              <a:t> </a:t>
            </a:r>
            <a:r>
              <a:rPr lang="en-US" dirty="0">
                <a:sym typeface="Wingdings" panose="05000000000000000000" pitchFamily="2" charset="2"/>
              </a:rPr>
              <a:t> TCP scan (Default)</a:t>
            </a:r>
            <a:endParaRPr lang="en-CA" dirty="0"/>
          </a:p>
        </p:txBody>
      </p:sp>
      <p:pic>
        <p:nvPicPr>
          <p:cNvPr id="5" name="Content Placeholder 4">
            <a:extLst>
              <a:ext uri="{FF2B5EF4-FFF2-40B4-BE49-F238E27FC236}">
                <a16:creationId xmlns:a16="http://schemas.microsoft.com/office/drawing/2014/main" id="{20AE141A-D6B8-8657-D61F-380822B733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7423" y="2375694"/>
            <a:ext cx="9337154" cy="3523792"/>
          </a:xfrm>
        </p:spPr>
      </p:pic>
      <p:sp>
        <p:nvSpPr>
          <p:cNvPr id="3" name="Rectangle 2">
            <a:extLst>
              <a:ext uri="{FF2B5EF4-FFF2-40B4-BE49-F238E27FC236}">
                <a16:creationId xmlns:a16="http://schemas.microsoft.com/office/drawing/2014/main" id="{6BBC6B31-F4F6-8BA1-1260-6792EE32B94C}"/>
              </a:ext>
            </a:extLst>
          </p:cNvPr>
          <p:cNvSpPr/>
          <p:nvPr/>
        </p:nvSpPr>
        <p:spPr>
          <a:xfrm>
            <a:off x="2024806" y="2833187"/>
            <a:ext cx="5399724" cy="27776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AB7E3E16-FD6C-89DE-C457-B9EB1BD2CC09}"/>
              </a:ext>
            </a:extLst>
          </p:cNvPr>
          <p:cNvSpPr/>
          <p:nvPr/>
        </p:nvSpPr>
        <p:spPr>
          <a:xfrm>
            <a:off x="6787299" y="2833186"/>
            <a:ext cx="637231" cy="27776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ooter Placeholder 5">
            <a:extLst>
              <a:ext uri="{FF2B5EF4-FFF2-40B4-BE49-F238E27FC236}">
                <a16:creationId xmlns:a16="http://schemas.microsoft.com/office/drawing/2014/main" id="{1E18E80F-C44A-DE62-E6A0-A7963F99009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344517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7320-1619-A0B2-3F8F-D666A980894B}"/>
              </a:ext>
            </a:extLst>
          </p:cNvPr>
          <p:cNvSpPr>
            <a:spLocks noGrp="1"/>
          </p:cNvSpPr>
          <p:nvPr>
            <p:ph type="title"/>
          </p:nvPr>
        </p:nvSpPr>
        <p:spPr/>
        <p:txBody>
          <a:bodyPr/>
          <a:lstStyle/>
          <a:p>
            <a:r>
              <a:rPr lang="en-US" dirty="0"/>
              <a:t>-</a:t>
            </a:r>
            <a:r>
              <a:rPr lang="en-US" dirty="0" err="1"/>
              <a:t>sU</a:t>
            </a:r>
            <a:r>
              <a:rPr lang="en-US" dirty="0"/>
              <a:t> </a:t>
            </a:r>
            <a:r>
              <a:rPr lang="en-US" dirty="0">
                <a:sym typeface="Wingdings" panose="05000000000000000000" pitchFamily="2" charset="2"/>
              </a:rPr>
              <a:t> UDP Scan</a:t>
            </a:r>
            <a:endParaRPr lang="en-CA" dirty="0"/>
          </a:p>
        </p:txBody>
      </p:sp>
      <p:sp>
        <p:nvSpPr>
          <p:cNvPr id="3" name="Content Placeholder 2">
            <a:extLst>
              <a:ext uri="{FF2B5EF4-FFF2-40B4-BE49-F238E27FC236}">
                <a16:creationId xmlns:a16="http://schemas.microsoft.com/office/drawing/2014/main" id="{550E49CB-BC9A-27B3-FF91-BF362BE9154F}"/>
              </a:ext>
            </a:extLst>
          </p:cNvPr>
          <p:cNvSpPr>
            <a:spLocks noGrp="1"/>
          </p:cNvSpPr>
          <p:nvPr>
            <p:ph idx="1"/>
          </p:nvPr>
        </p:nvSpPr>
        <p:spPr>
          <a:xfrm>
            <a:off x="838200" y="1825625"/>
            <a:ext cx="5002161" cy="4351338"/>
          </a:xfrm>
        </p:spPr>
        <p:txBody>
          <a:bodyPr>
            <a:normAutofit/>
          </a:bodyPr>
          <a:lstStyle/>
          <a:p>
            <a:r>
              <a:rPr lang="en-CA" sz="2000" dirty="0"/>
              <a:t>perform a UDP scan, </a:t>
            </a:r>
            <a:r>
              <a:rPr lang="en-US" sz="2000" dirty="0"/>
              <a:t>UDP is a connectionless protocol, meaning there's no handshake or acknowledgment process. This makes UDP scanning more challenging and slower than TCP scanning.</a:t>
            </a:r>
            <a:endParaRPr lang="en-CA" sz="2000" dirty="0"/>
          </a:p>
        </p:txBody>
      </p:sp>
      <p:pic>
        <p:nvPicPr>
          <p:cNvPr id="7" name="Picture 6">
            <a:extLst>
              <a:ext uri="{FF2B5EF4-FFF2-40B4-BE49-F238E27FC236}">
                <a16:creationId xmlns:a16="http://schemas.microsoft.com/office/drawing/2014/main" id="{82AEAC63-DA91-D185-30ED-21B8B4C50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361" y="763390"/>
            <a:ext cx="6264886" cy="5983844"/>
          </a:xfrm>
          <a:prstGeom prst="rect">
            <a:avLst/>
          </a:prstGeom>
        </p:spPr>
      </p:pic>
      <p:sp>
        <p:nvSpPr>
          <p:cNvPr id="4" name="Rectangle 3">
            <a:extLst>
              <a:ext uri="{FF2B5EF4-FFF2-40B4-BE49-F238E27FC236}">
                <a16:creationId xmlns:a16="http://schemas.microsoft.com/office/drawing/2014/main" id="{64AA5100-935C-012E-BA16-16708F26BDE8}"/>
              </a:ext>
            </a:extLst>
          </p:cNvPr>
          <p:cNvSpPr/>
          <p:nvPr/>
        </p:nvSpPr>
        <p:spPr>
          <a:xfrm>
            <a:off x="6258876" y="1040360"/>
            <a:ext cx="3739889" cy="21499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7FC39D6F-34DB-C136-B0B1-E14D5C1B512F}"/>
              </a:ext>
            </a:extLst>
          </p:cNvPr>
          <p:cNvSpPr/>
          <p:nvPr/>
        </p:nvSpPr>
        <p:spPr>
          <a:xfrm>
            <a:off x="8731045" y="1040360"/>
            <a:ext cx="422787" cy="21499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ooter Placeholder 4">
            <a:extLst>
              <a:ext uri="{FF2B5EF4-FFF2-40B4-BE49-F238E27FC236}">
                <a16:creationId xmlns:a16="http://schemas.microsoft.com/office/drawing/2014/main" id="{DC549F82-049E-13F1-4A0E-16B76F9DBCB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327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D1D9-CCA4-58AF-135D-6B77ABE3A87A}"/>
              </a:ext>
            </a:extLst>
          </p:cNvPr>
          <p:cNvSpPr>
            <a:spLocks noGrp="1"/>
          </p:cNvSpPr>
          <p:nvPr>
            <p:ph type="title"/>
          </p:nvPr>
        </p:nvSpPr>
        <p:spPr/>
        <p:txBody>
          <a:bodyPr/>
          <a:lstStyle/>
          <a:p>
            <a:r>
              <a:rPr lang="en-US" dirty="0"/>
              <a:t>Kali </a:t>
            </a:r>
            <a:r>
              <a:rPr lang="en-US" sz="3200" dirty="0">
                <a:sym typeface="Wingdings" panose="05000000000000000000" pitchFamily="2" charset="2"/>
              </a:rPr>
              <a:t> 192.168.186.</a:t>
            </a:r>
            <a:r>
              <a:rPr lang="en-US" sz="3200" dirty="0">
                <a:solidFill>
                  <a:srgbClr val="FF0000"/>
                </a:solidFill>
                <a:sym typeface="Wingdings" panose="05000000000000000000" pitchFamily="2" charset="2"/>
              </a:rPr>
              <a:t>130</a:t>
            </a:r>
            <a:r>
              <a:rPr lang="en-US" sz="3200" dirty="0">
                <a:sym typeface="Wingdings" panose="05000000000000000000" pitchFamily="2" charset="2"/>
              </a:rPr>
              <a:t>/24</a:t>
            </a:r>
            <a:endParaRPr lang="en-CA" sz="3200" dirty="0"/>
          </a:p>
        </p:txBody>
      </p:sp>
      <p:pic>
        <p:nvPicPr>
          <p:cNvPr id="11" name="Picture 10">
            <a:extLst>
              <a:ext uri="{FF2B5EF4-FFF2-40B4-BE49-F238E27FC236}">
                <a16:creationId xmlns:a16="http://schemas.microsoft.com/office/drawing/2014/main" id="{ABAF6B72-96C8-287E-3604-F975EAD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09" y="2595185"/>
            <a:ext cx="5678887" cy="3691218"/>
          </a:xfrm>
          <a:prstGeom prst="rect">
            <a:avLst/>
          </a:prstGeom>
        </p:spPr>
      </p:pic>
      <p:pic>
        <p:nvPicPr>
          <p:cNvPr id="13" name="Picture 12">
            <a:extLst>
              <a:ext uri="{FF2B5EF4-FFF2-40B4-BE49-F238E27FC236}">
                <a16:creationId xmlns:a16="http://schemas.microsoft.com/office/drawing/2014/main" id="{61EAF4F5-D0C6-DFA0-D6A0-5586BE47D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069" y="365125"/>
            <a:ext cx="2421152" cy="1830921"/>
          </a:xfrm>
          <a:prstGeom prst="rect">
            <a:avLst/>
          </a:prstGeom>
        </p:spPr>
      </p:pic>
      <p:pic>
        <p:nvPicPr>
          <p:cNvPr id="15" name="Picture 14">
            <a:extLst>
              <a:ext uri="{FF2B5EF4-FFF2-40B4-BE49-F238E27FC236}">
                <a16:creationId xmlns:a16="http://schemas.microsoft.com/office/drawing/2014/main" id="{FA028102-8A28-9989-90BB-85242CCC4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612" y="2595185"/>
            <a:ext cx="5678887" cy="3691218"/>
          </a:xfrm>
          <a:prstGeom prst="rect">
            <a:avLst/>
          </a:prstGeom>
        </p:spPr>
      </p:pic>
      <p:sp>
        <p:nvSpPr>
          <p:cNvPr id="3" name="Footer Placeholder 2">
            <a:extLst>
              <a:ext uri="{FF2B5EF4-FFF2-40B4-BE49-F238E27FC236}">
                <a16:creationId xmlns:a16="http://schemas.microsoft.com/office/drawing/2014/main" id="{9ADA0E42-EB77-D28A-27EB-E4E3EAA8D66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618540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1450D3-4B35-EDC3-D55A-90136CFDA1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4256" y="180841"/>
            <a:ext cx="6031589" cy="6496318"/>
          </a:xfrm>
        </p:spPr>
      </p:pic>
      <p:sp>
        <p:nvSpPr>
          <p:cNvPr id="2" name="Footer Placeholder 1">
            <a:extLst>
              <a:ext uri="{FF2B5EF4-FFF2-40B4-BE49-F238E27FC236}">
                <a16:creationId xmlns:a16="http://schemas.microsoft.com/office/drawing/2014/main" id="{6AE09413-FFCB-1889-024E-1374A5B295F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85700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C7FAD-DCAC-033A-2740-DE2C1C17F9C1}"/>
              </a:ext>
            </a:extLst>
          </p:cNvPr>
          <p:cNvSpPr>
            <a:spLocks noGrp="1"/>
          </p:cNvSpPr>
          <p:nvPr>
            <p:ph type="title"/>
          </p:nvPr>
        </p:nvSpPr>
        <p:spPr>
          <a:xfrm>
            <a:off x="277761" y="216335"/>
            <a:ext cx="10515600" cy="865213"/>
          </a:xfrm>
        </p:spPr>
        <p:txBody>
          <a:bodyPr>
            <a:normAutofit/>
          </a:bodyPr>
          <a:lstStyle/>
          <a:p>
            <a:r>
              <a:rPr lang="en-US" sz="3600" dirty="0"/>
              <a:t>C:/Windows/system32/drives/etc</a:t>
            </a:r>
            <a:endParaRPr lang="en-CA" sz="3600" dirty="0"/>
          </a:p>
        </p:txBody>
      </p:sp>
      <p:pic>
        <p:nvPicPr>
          <p:cNvPr id="5" name="Content Placeholder 4">
            <a:extLst>
              <a:ext uri="{FF2B5EF4-FFF2-40B4-BE49-F238E27FC236}">
                <a16:creationId xmlns:a16="http://schemas.microsoft.com/office/drawing/2014/main" id="{2DCD92AF-D1BC-19C1-BAE7-B06FF28C65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232" y="2319107"/>
            <a:ext cx="4744112" cy="3286584"/>
          </a:xfrm>
        </p:spPr>
      </p:pic>
      <p:pic>
        <p:nvPicPr>
          <p:cNvPr id="7" name="Picture 6">
            <a:extLst>
              <a:ext uri="{FF2B5EF4-FFF2-40B4-BE49-F238E27FC236}">
                <a16:creationId xmlns:a16="http://schemas.microsoft.com/office/drawing/2014/main" id="{1E930DA7-21A3-E66E-B4C8-96A89CAF119E}"/>
              </a:ext>
            </a:extLst>
          </p:cNvPr>
          <p:cNvPicPr>
            <a:picLocks noChangeAspect="1"/>
          </p:cNvPicPr>
          <p:nvPr/>
        </p:nvPicPr>
        <p:blipFill>
          <a:blip r:embed="rId3"/>
          <a:srcRect b="15986"/>
          <a:stretch/>
        </p:blipFill>
        <p:spPr>
          <a:xfrm>
            <a:off x="6016247" y="1081547"/>
            <a:ext cx="6175753" cy="5761703"/>
          </a:xfrm>
          <a:prstGeom prst="rect">
            <a:avLst/>
          </a:prstGeom>
        </p:spPr>
      </p:pic>
      <p:sp>
        <p:nvSpPr>
          <p:cNvPr id="3" name="Footer Placeholder 2">
            <a:extLst>
              <a:ext uri="{FF2B5EF4-FFF2-40B4-BE49-F238E27FC236}">
                <a16:creationId xmlns:a16="http://schemas.microsoft.com/office/drawing/2014/main" id="{CCD0DFFF-C36B-9F75-DE24-AA4D7A1FAEB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31521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82C1-52E2-3C8F-D265-9101EFB2ECDA}"/>
              </a:ext>
            </a:extLst>
          </p:cNvPr>
          <p:cNvSpPr>
            <a:spLocks noGrp="1"/>
          </p:cNvSpPr>
          <p:nvPr>
            <p:ph type="title"/>
          </p:nvPr>
        </p:nvSpPr>
        <p:spPr/>
        <p:txBody>
          <a:bodyPr/>
          <a:lstStyle/>
          <a:p>
            <a:r>
              <a:rPr lang="en-US" dirty="0"/>
              <a:t>hosts</a:t>
            </a:r>
            <a:endParaRPr lang="en-CA" dirty="0"/>
          </a:p>
        </p:txBody>
      </p:sp>
      <p:sp>
        <p:nvSpPr>
          <p:cNvPr id="3" name="Content Placeholder 2">
            <a:extLst>
              <a:ext uri="{FF2B5EF4-FFF2-40B4-BE49-F238E27FC236}">
                <a16:creationId xmlns:a16="http://schemas.microsoft.com/office/drawing/2014/main" id="{82B14A10-921F-5D80-1284-2AF8E06CB73A}"/>
              </a:ext>
            </a:extLst>
          </p:cNvPr>
          <p:cNvSpPr>
            <a:spLocks noGrp="1"/>
          </p:cNvSpPr>
          <p:nvPr>
            <p:ph idx="1"/>
          </p:nvPr>
        </p:nvSpPr>
        <p:spPr>
          <a:xfrm>
            <a:off x="838200" y="1825625"/>
            <a:ext cx="4977809" cy="4351338"/>
          </a:xfrm>
        </p:spPr>
        <p:txBody>
          <a:bodyPr>
            <a:normAutofit/>
          </a:bodyPr>
          <a:lstStyle/>
          <a:p>
            <a:r>
              <a:rPr lang="en-US" sz="2000" dirty="0"/>
              <a:t>Hacker can append a fake IP address to make you open the hacker web page.</a:t>
            </a:r>
          </a:p>
          <a:p>
            <a:pPr marL="0" indent="0">
              <a:buNone/>
            </a:pPr>
            <a:endParaRPr lang="en-US" sz="2000" dirty="0"/>
          </a:p>
          <a:p>
            <a:pPr marL="0" indent="0">
              <a:buNone/>
            </a:pPr>
            <a:r>
              <a:rPr lang="en-US" sz="2000" dirty="0"/>
              <a:t>IP Address   		DNS</a:t>
            </a:r>
          </a:p>
          <a:p>
            <a:pPr marL="0" indent="0">
              <a:buNone/>
            </a:pPr>
            <a:r>
              <a:rPr lang="en-US" sz="2000" dirty="0"/>
              <a:t>1.1.1.1			www.google.com</a:t>
            </a:r>
            <a:endParaRPr lang="en-CA" sz="2000" dirty="0"/>
          </a:p>
        </p:txBody>
      </p:sp>
      <p:pic>
        <p:nvPicPr>
          <p:cNvPr id="5" name="Picture 4">
            <a:extLst>
              <a:ext uri="{FF2B5EF4-FFF2-40B4-BE49-F238E27FC236}">
                <a16:creationId xmlns:a16="http://schemas.microsoft.com/office/drawing/2014/main" id="{E5209E43-C4C0-DB00-CF02-456068E1D4D6}"/>
              </a:ext>
            </a:extLst>
          </p:cNvPr>
          <p:cNvPicPr>
            <a:picLocks noChangeAspect="1"/>
          </p:cNvPicPr>
          <p:nvPr/>
        </p:nvPicPr>
        <p:blipFill>
          <a:blip r:embed="rId2"/>
          <a:srcRect t="2895" b="1"/>
          <a:stretch/>
        </p:blipFill>
        <p:spPr>
          <a:xfrm>
            <a:off x="5975244" y="1825625"/>
            <a:ext cx="6006943" cy="4527927"/>
          </a:xfrm>
          <a:prstGeom prst="rect">
            <a:avLst/>
          </a:prstGeom>
        </p:spPr>
      </p:pic>
      <p:sp>
        <p:nvSpPr>
          <p:cNvPr id="6" name="Rectangle 5">
            <a:extLst>
              <a:ext uri="{FF2B5EF4-FFF2-40B4-BE49-F238E27FC236}">
                <a16:creationId xmlns:a16="http://schemas.microsoft.com/office/drawing/2014/main" id="{C5287A03-BFC2-C73A-D1D0-0F5B26F94E98}"/>
              </a:ext>
            </a:extLst>
          </p:cNvPr>
          <p:cNvSpPr/>
          <p:nvPr/>
        </p:nvSpPr>
        <p:spPr>
          <a:xfrm>
            <a:off x="6096000" y="5657872"/>
            <a:ext cx="4601497" cy="5190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79C3844A-AEA8-5133-4637-775986C79C22}"/>
              </a:ext>
            </a:extLst>
          </p:cNvPr>
          <p:cNvSpPr/>
          <p:nvPr/>
        </p:nvSpPr>
        <p:spPr>
          <a:xfrm>
            <a:off x="6096000" y="5513472"/>
            <a:ext cx="1995948" cy="134937"/>
          </a:xfrm>
          <a:prstGeom prst="rect">
            <a:avLst/>
          </a:prstGeom>
          <a:solidFill>
            <a:srgbClr val="27272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34DE395B-5B39-759A-E522-529017E6451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39969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1A55-1993-9F5F-6FF9-C0EAD714A013}"/>
              </a:ext>
            </a:extLst>
          </p:cNvPr>
          <p:cNvSpPr>
            <a:spLocks noGrp="1"/>
          </p:cNvSpPr>
          <p:nvPr>
            <p:ph type="title"/>
          </p:nvPr>
        </p:nvSpPr>
        <p:spPr/>
        <p:txBody>
          <a:bodyPr/>
          <a:lstStyle/>
          <a:p>
            <a:r>
              <a:rPr lang="en-US" dirty="0"/>
              <a:t>-</a:t>
            </a:r>
            <a:r>
              <a:rPr lang="en-US" dirty="0" err="1"/>
              <a:t>sU</a:t>
            </a:r>
            <a:r>
              <a:rPr lang="en-US" dirty="0"/>
              <a:t> –p 67 </a:t>
            </a:r>
            <a:r>
              <a:rPr lang="en-US" dirty="0">
                <a:sym typeface="Wingdings" panose="05000000000000000000" pitchFamily="2" charset="2"/>
              </a:rPr>
              <a:t> DHCP </a:t>
            </a:r>
            <a:endParaRPr lang="en-CA" dirty="0"/>
          </a:p>
        </p:txBody>
      </p:sp>
      <p:sp>
        <p:nvSpPr>
          <p:cNvPr id="3" name="Content Placeholder 2">
            <a:extLst>
              <a:ext uri="{FF2B5EF4-FFF2-40B4-BE49-F238E27FC236}">
                <a16:creationId xmlns:a16="http://schemas.microsoft.com/office/drawing/2014/main" id="{49B24E81-0408-F7AE-093B-2B5C151C4A7B}"/>
              </a:ext>
            </a:extLst>
          </p:cNvPr>
          <p:cNvSpPr>
            <a:spLocks noGrp="1"/>
          </p:cNvSpPr>
          <p:nvPr>
            <p:ph idx="1"/>
          </p:nvPr>
        </p:nvSpPr>
        <p:spPr/>
        <p:txBody>
          <a:bodyPr/>
          <a:lstStyle/>
          <a:p>
            <a:r>
              <a:rPr lang="en-US" dirty="0"/>
              <a:t>Ask for a service:</a:t>
            </a:r>
          </a:p>
          <a:p>
            <a:r>
              <a:rPr lang="en-US" dirty="0"/>
              <a:t>DHCP (DORA)</a:t>
            </a:r>
          </a:p>
          <a:p>
            <a:pPr lvl="1"/>
            <a:r>
              <a:rPr lang="en-US" dirty="0"/>
              <a:t>DHCP Request</a:t>
            </a:r>
          </a:p>
          <a:p>
            <a:pPr lvl="1"/>
            <a:r>
              <a:rPr lang="en-US" dirty="0"/>
              <a:t>DHCP Offer</a:t>
            </a:r>
          </a:p>
          <a:p>
            <a:pPr lvl="1"/>
            <a:r>
              <a:rPr lang="en-US" dirty="0"/>
              <a:t>DHCP Request</a:t>
            </a:r>
          </a:p>
          <a:p>
            <a:pPr lvl="1"/>
            <a:r>
              <a:rPr lang="en-US" dirty="0"/>
              <a:t>DHCP Ack</a:t>
            </a:r>
            <a:endParaRPr lang="en-CA" dirty="0"/>
          </a:p>
        </p:txBody>
      </p:sp>
      <p:pic>
        <p:nvPicPr>
          <p:cNvPr id="5" name="Picture 4">
            <a:extLst>
              <a:ext uri="{FF2B5EF4-FFF2-40B4-BE49-F238E27FC236}">
                <a16:creationId xmlns:a16="http://schemas.microsoft.com/office/drawing/2014/main" id="{FDCBA912-FAC9-7DF5-F071-047086288062}"/>
              </a:ext>
            </a:extLst>
          </p:cNvPr>
          <p:cNvPicPr>
            <a:picLocks noChangeAspect="1"/>
          </p:cNvPicPr>
          <p:nvPr/>
        </p:nvPicPr>
        <p:blipFill>
          <a:blip r:embed="rId2"/>
          <a:stretch>
            <a:fillRect/>
          </a:stretch>
        </p:blipFill>
        <p:spPr>
          <a:xfrm>
            <a:off x="4837814" y="4001294"/>
            <a:ext cx="7169685" cy="2561570"/>
          </a:xfrm>
          <a:prstGeom prst="rect">
            <a:avLst/>
          </a:prstGeom>
        </p:spPr>
      </p:pic>
      <p:sp>
        <p:nvSpPr>
          <p:cNvPr id="4" name="Rectangle 3">
            <a:extLst>
              <a:ext uri="{FF2B5EF4-FFF2-40B4-BE49-F238E27FC236}">
                <a16:creationId xmlns:a16="http://schemas.microsoft.com/office/drawing/2014/main" id="{EDEA14EF-59EA-41CF-45DF-B4E52E050F4C}"/>
              </a:ext>
            </a:extLst>
          </p:cNvPr>
          <p:cNvSpPr/>
          <p:nvPr/>
        </p:nvSpPr>
        <p:spPr>
          <a:xfrm>
            <a:off x="5290442" y="4294239"/>
            <a:ext cx="3972828" cy="20818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4B93971-ED9B-AC2B-77F9-BDC739BEACF6}"/>
              </a:ext>
            </a:extLst>
          </p:cNvPr>
          <p:cNvSpPr/>
          <p:nvPr/>
        </p:nvSpPr>
        <p:spPr>
          <a:xfrm>
            <a:off x="8148597" y="4294239"/>
            <a:ext cx="394561" cy="20432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08877E07-D724-6314-B418-0FE2F48D28B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22819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9172-2F12-9D34-2111-1E97A3471553}"/>
              </a:ext>
            </a:extLst>
          </p:cNvPr>
          <p:cNvSpPr>
            <a:spLocks noGrp="1"/>
          </p:cNvSpPr>
          <p:nvPr>
            <p:ph type="title"/>
          </p:nvPr>
        </p:nvSpPr>
        <p:spPr/>
        <p:txBody>
          <a:bodyPr/>
          <a:lstStyle/>
          <a:p>
            <a:r>
              <a:rPr lang="en-US" dirty="0"/>
              <a:t>-</a:t>
            </a:r>
            <a:r>
              <a:rPr lang="en-US" dirty="0" err="1"/>
              <a:t>sC</a:t>
            </a:r>
            <a:r>
              <a:rPr lang="en-US" dirty="0"/>
              <a:t> for Unknown port (8180)</a:t>
            </a:r>
            <a:endParaRPr lang="en-CA" dirty="0"/>
          </a:p>
        </p:txBody>
      </p:sp>
      <p:sp>
        <p:nvSpPr>
          <p:cNvPr id="3" name="Content Placeholder 2">
            <a:extLst>
              <a:ext uri="{FF2B5EF4-FFF2-40B4-BE49-F238E27FC236}">
                <a16:creationId xmlns:a16="http://schemas.microsoft.com/office/drawing/2014/main" id="{F6C7BAE1-14FC-7805-4045-AF14068352F3}"/>
              </a:ext>
            </a:extLst>
          </p:cNvPr>
          <p:cNvSpPr>
            <a:spLocks noGrp="1"/>
          </p:cNvSpPr>
          <p:nvPr>
            <p:ph idx="1"/>
          </p:nvPr>
        </p:nvSpPr>
        <p:spPr/>
        <p:txBody>
          <a:bodyPr/>
          <a:lstStyle/>
          <a:p>
            <a:r>
              <a:rPr lang="en-US" dirty="0"/>
              <a:t>Now you know what is 8180 port is for.</a:t>
            </a:r>
            <a:endParaRPr lang="en-CA" dirty="0"/>
          </a:p>
        </p:txBody>
      </p:sp>
      <p:pic>
        <p:nvPicPr>
          <p:cNvPr id="5" name="Picture 4">
            <a:extLst>
              <a:ext uri="{FF2B5EF4-FFF2-40B4-BE49-F238E27FC236}">
                <a16:creationId xmlns:a16="http://schemas.microsoft.com/office/drawing/2014/main" id="{09C7BC79-91A6-EEE9-EAF5-B7A65BAD5492}"/>
              </a:ext>
            </a:extLst>
          </p:cNvPr>
          <p:cNvPicPr>
            <a:picLocks noChangeAspect="1"/>
          </p:cNvPicPr>
          <p:nvPr/>
        </p:nvPicPr>
        <p:blipFill>
          <a:blip r:embed="rId2"/>
          <a:stretch>
            <a:fillRect/>
          </a:stretch>
        </p:blipFill>
        <p:spPr>
          <a:xfrm>
            <a:off x="5103628" y="2938509"/>
            <a:ext cx="6821574" cy="3692590"/>
          </a:xfrm>
          <a:prstGeom prst="rect">
            <a:avLst/>
          </a:prstGeom>
        </p:spPr>
      </p:pic>
      <p:sp>
        <p:nvSpPr>
          <p:cNvPr id="6" name="Rectangle 5">
            <a:extLst>
              <a:ext uri="{FF2B5EF4-FFF2-40B4-BE49-F238E27FC236}">
                <a16:creationId xmlns:a16="http://schemas.microsoft.com/office/drawing/2014/main" id="{6A689E3C-40B9-0551-5A9F-CFB512BAB802}"/>
              </a:ext>
            </a:extLst>
          </p:cNvPr>
          <p:cNvSpPr/>
          <p:nvPr/>
        </p:nvSpPr>
        <p:spPr>
          <a:xfrm>
            <a:off x="5103628" y="5179407"/>
            <a:ext cx="5199321" cy="9975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23A28F5-967D-0209-7517-06ADED5A6A16}"/>
              </a:ext>
            </a:extLst>
          </p:cNvPr>
          <p:cNvSpPr/>
          <p:nvPr/>
        </p:nvSpPr>
        <p:spPr>
          <a:xfrm>
            <a:off x="5766391" y="3332886"/>
            <a:ext cx="5886893" cy="3459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C4D885DF-3991-9141-716C-392ABEACC908}"/>
              </a:ext>
            </a:extLst>
          </p:cNvPr>
          <p:cNvSpPr/>
          <p:nvPr/>
        </p:nvSpPr>
        <p:spPr>
          <a:xfrm>
            <a:off x="9770007" y="3326838"/>
            <a:ext cx="646612" cy="345978"/>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ooter Placeholder 7">
            <a:extLst>
              <a:ext uri="{FF2B5EF4-FFF2-40B4-BE49-F238E27FC236}">
                <a16:creationId xmlns:a16="http://schemas.microsoft.com/office/drawing/2014/main" id="{EF03A0B9-84C9-6A39-7C95-1348B6B04D3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655766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B2EF-A326-22AD-1254-6EB9B1811DA6}"/>
              </a:ext>
            </a:extLst>
          </p:cNvPr>
          <p:cNvSpPr>
            <a:spLocks noGrp="1"/>
          </p:cNvSpPr>
          <p:nvPr>
            <p:ph type="title"/>
          </p:nvPr>
        </p:nvSpPr>
        <p:spPr/>
        <p:txBody>
          <a:bodyPr/>
          <a:lstStyle/>
          <a:p>
            <a:r>
              <a:rPr lang="en-US" dirty="0"/>
              <a:t>-</a:t>
            </a:r>
            <a:r>
              <a:rPr lang="en-US" dirty="0" err="1"/>
              <a:t>sC</a:t>
            </a:r>
            <a:r>
              <a:rPr lang="en-US" dirty="0"/>
              <a:t> </a:t>
            </a:r>
            <a:r>
              <a:rPr lang="en-US" dirty="0">
                <a:sym typeface="Wingdings" panose="05000000000000000000" pitchFamily="2" charset="2"/>
              </a:rPr>
              <a:t> Script</a:t>
            </a:r>
            <a:endParaRPr lang="en-CA" dirty="0"/>
          </a:p>
        </p:txBody>
      </p:sp>
      <p:sp>
        <p:nvSpPr>
          <p:cNvPr id="3" name="Content Placeholder 2">
            <a:extLst>
              <a:ext uri="{FF2B5EF4-FFF2-40B4-BE49-F238E27FC236}">
                <a16:creationId xmlns:a16="http://schemas.microsoft.com/office/drawing/2014/main" id="{7E0AAE8B-60E6-CEDF-7CD3-13302ABBA038}"/>
              </a:ext>
            </a:extLst>
          </p:cNvPr>
          <p:cNvSpPr>
            <a:spLocks noGrp="1"/>
          </p:cNvSpPr>
          <p:nvPr>
            <p:ph idx="1"/>
          </p:nvPr>
        </p:nvSpPr>
        <p:spPr>
          <a:xfrm>
            <a:off x="838200" y="1825625"/>
            <a:ext cx="4746523" cy="1841807"/>
          </a:xfrm>
        </p:spPr>
        <p:txBody>
          <a:bodyPr/>
          <a:lstStyle/>
          <a:p>
            <a:r>
              <a:rPr lang="en-US" dirty="0"/>
              <a:t>Use </a:t>
            </a:r>
            <a:r>
              <a:rPr lang="en-US" dirty="0" err="1"/>
              <a:t>nmap</a:t>
            </a:r>
            <a:r>
              <a:rPr lang="en-US" dirty="0"/>
              <a:t> default script to file more details.</a:t>
            </a:r>
            <a:endParaRPr lang="en-CA" dirty="0"/>
          </a:p>
        </p:txBody>
      </p:sp>
      <p:pic>
        <p:nvPicPr>
          <p:cNvPr id="5" name="Picture 4">
            <a:extLst>
              <a:ext uri="{FF2B5EF4-FFF2-40B4-BE49-F238E27FC236}">
                <a16:creationId xmlns:a16="http://schemas.microsoft.com/office/drawing/2014/main" id="{FC12D093-48EF-1CBD-2E1E-D97E20646049}"/>
              </a:ext>
            </a:extLst>
          </p:cNvPr>
          <p:cNvPicPr>
            <a:picLocks noChangeAspect="1"/>
          </p:cNvPicPr>
          <p:nvPr/>
        </p:nvPicPr>
        <p:blipFill>
          <a:blip r:embed="rId2"/>
          <a:stretch>
            <a:fillRect/>
          </a:stretch>
        </p:blipFill>
        <p:spPr>
          <a:xfrm>
            <a:off x="5879690" y="1458660"/>
            <a:ext cx="6106783" cy="4940724"/>
          </a:xfrm>
          <a:prstGeom prst="rect">
            <a:avLst/>
          </a:prstGeom>
        </p:spPr>
      </p:pic>
      <p:sp>
        <p:nvSpPr>
          <p:cNvPr id="6" name="Rectangle 5">
            <a:extLst>
              <a:ext uri="{FF2B5EF4-FFF2-40B4-BE49-F238E27FC236}">
                <a16:creationId xmlns:a16="http://schemas.microsoft.com/office/drawing/2014/main" id="{C1B1D216-8742-3DC4-F0F6-6663F1997657}"/>
              </a:ext>
            </a:extLst>
          </p:cNvPr>
          <p:cNvSpPr/>
          <p:nvPr/>
        </p:nvSpPr>
        <p:spPr>
          <a:xfrm>
            <a:off x="6184490" y="1726636"/>
            <a:ext cx="3313471" cy="22015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7A283623-3A9E-D20C-4F7E-35A7421D0D18}"/>
              </a:ext>
            </a:extLst>
          </p:cNvPr>
          <p:cNvSpPr/>
          <p:nvPr/>
        </p:nvSpPr>
        <p:spPr>
          <a:xfrm>
            <a:off x="6007510" y="3055070"/>
            <a:ext cx="3677263" cy="22015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0BCC8A0C-84D1-E30C-27F9-4BFE3EBD2333}"/>
              </a:ext>
            </a:extLst>
          </p:cNvPr>
          <p:cNvPicPr>
            <a:picLocks noChangeAspect="1"/>
          </p:cNvPicPr>
          <p:nvPr/>
        </p:nvPicPr>
        <p:blipFill>
          <a:blip r:embed="rId3"/>
          <a:stretch>
            <a:fillRect/>
          </a:stretch>
        </p:blipFill>
        <p:spPr>
          <a:xfrm>
            <a:off x="126869" y="3979827"/>
            <a:ext cx="5649282" cy="2419557"/>
          </a:xfrm>
          <a:prstGeom prst="rect">
            <a:avLst/>
          </a:prstGeom>
        </p:spPr>
      </p:pic>
      <p:sp>
        <p:nvSpPr>
          <p:cNvPr id="12" name="Rectangle 11">
            <a:extLst>
              <a:ext uri="{FF2B5EF4-FFF2-40B4-BE49-F238E27FC236}">
                <a16:creationId xmlns:a16="http://schemas.microsoft.com/office/drawing/2014/main" id="{A861ACF2-8512-A7BC-D704-9F4D8DB39351}"/>
              </a:ext>
            </a:extLst>
          </p:cNvPr>
          <p:cNvSpPr/>
          <p:nvPr/>
        </p:nvSpPr>
        <p:spPr>
          <a:xfrm>
            <a:off x="452284" y="4220193"/>
            <a:ext cx="2762865" cy="204324"/>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3DE60EC1-A133-9F26-C7E4-5407593C63B1}"/>
              </a:ext>
            </a:extLst>
          </p:cNvPr>
          <p:cNvSpPr/>
          <p:nvPr/>
        </p:nvSpPr>
        <p:spPr>
          <a:xfrm>
            <a:off x="8200103" y="1728285"/>
            <a:ext cx="430306" cy="218502"/>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06E125EC-EFE4-B6AD-0557-77E5F14159BA}"/>
              </a:ext>
            </a:extLst>
          </p:cNvPr>
          <p:cNvSpPr/>
          <p:nvPr/>
        </p:nvSpPr>
        <p:spPr>
          <a:xfrm>
            <a:off x="2305967" y="4220193"/>
            <a:ext cx="394561" cy="20432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ooter Placeholder 8">
            <a:extLst>
              <a:ext uri="{FF2B5EF4-FFF2-40B4-BE49-F238E27FC236}">
                <a16:creationId xmlns:a16="http://schemas.microsoft.com/office/drawing/2014/main" id="{BB356EE4-56B2-A8B5-51F7-30CE3975432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06086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39D9-0281-D124-987B-91F98C9EE4D3}"/>
              </a:ext>
            </a:extLst>
          </p:cNvPr>
          <p:cNvSpPr>
            <a:spLocks noGrp="1"/>
          </p:cNvSpPr>
          <p:nvPr>
            <p:ph type="title"/>
          </p:nvPr>
        </p:nvSpPr>
        <p:spPr/>
        <p:txBody>
          <a:bodyPr/>
          <a:lstStyle/>
          <a:p>
            <a:r>
              <a:rPr lang="en-US" dirty="0"/>
              <a:t>-</a:t>
            </a:r>
            <a:r>
              <a:rPr lang="en-US" dirty="0" err="1"/>
              <a:t>sC</a:t>
            </a:r>
            <a:r>
              <a:rPr lang="en-US" dirty="0"/>
              <a:t> </a:t>
            </a:r>
            <a:r>
              <a:rPr lang="en-US" dirty="0">
                <a:sym typeface="Wingdings" panose="05000000000000000000" pitchFamily="2" charset="2"/>
              </a:rPr>
              <a:t> Script</a:t>
            </a:r>
            <a:endParaRPr lang="en-CA" dirty="0"/>
          </a:p>
        </p:txBody>
      </p:sp>
      <p:pic>
        <p:nvPicPr>
          <p:cNvPr id="7" name="Content Placeholder 6">
            <a:extLst>
              <a:ext uri="{FF2B5EF4-FFF2-40B4-BE49-F238E27FC236}">
                <a16:creationId xmlns:a16="http://schemas.microsoft.com/office/drawing/2014/main" id="{81C3E855-1187-2EC2-F8BB-A29D1AC80EF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51045"/>
          <a:stretch/>
        </p:blipFill>
        <p:spPr>
          <a:xfrm>
            <a:off x="7690548" y="3578942"/>
            <a:ext cx="3439567" cy="2774738"/>
          </a:xfrm>
        </p:spPr>
      </p:pic>
      <p:pic>
        <p:nvPicPr>
          <p:cNvPr id="5" name="Picture 4">
            <a:extLst>
              <a:ext uri="{FF2B5EF4-FFF2-40B4-BE49-F238E27FC236}">
                <a16:creationId xmlns:a16="http://schemas.microsoft.com/office/drawing/2014/main" id="{2C23EBFB-1AAF-498B-3CC8-28F14F2938C8}"/>
              </a:ext>
            </a:extLst>
          </p:cNvPr>
          <p:cNvPicPr>
            <a:picLocks noChangeAspect="1"/>
          </p:cNvPicPr>
          <p:nvPr/>
        </p:nvPicPr>
        <p:blipFill>
          <a:blip r:embed="rId3"/>
          <a:srcRect t="18406"/>
          <a:stretch/>
        </p:blipFill>
        <p:spPr>
          <a:xfrm>
            <a:off x="636836" y="3578942"/>
            <a:ext cx="6670494" cy="3050692"/>
          </a:xfrm>
          <a:prstGeom prst="rect">
            <a:avLst/>
          </a:prstGeom>
        </p:spPr>
      </p:pic>
      <p:sp>
        <p:nvSpPr>
          <p:cNvPr id="3" name="Footer Placeholder 2">
            <a:extLst>
              <a:ext uri="{FF2B5EF4-FFF2-40B4-BE49-F238E27FC236}">
                <a16:creationId xmlns:a16="http://schemas.microsoft.com/office/drawing/2014/main" id="{50B026CF-4AA2-5A09-F741-D86787345FB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277093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15D6-D2EF-C476-028E-99342D781FD7}"/>
              </a:ext>
            </a:extLst>
          </p:cNvPr>
          <p:cNvSpPr>
            <a:spLocks noGrp="1"/>
          </p:cNvSpPr>
          <p:nvPr>
            <p:ph type="title"/>
          </p:nvPr>
        </p:nvSpPr>
        <p:spPr/>
        <p:txBody>
          <a:bodyPr/>
          <a:lstStyle/>
          <a:p>
            <a:r>
              <a:rPr lang="en-US" dirty="0"/>
              <a:t>-</a:t>
            </a:r>
            <a:r>
              <a:rPr lang="en-US" dirty="0" err="1"/>
              <a:t>sC</a:t>
            </a:r>
            <a:r>
              <a:rPr lang="en-US" dirty="0"/>
              <a:t> </a:t>
            </a:r>
            <a:r>
              <a:rPr lang="en-US" dirty="0">
                <a:sym typeface="Wingdings" panose="05000000000000000000" pitchFamily="2" charset="2"/>
              </a:rPr>
              <a:t> Script </a:t>
            </a:r>
            <a:r>
              <a:rPr lang="en-CA" sz="3200" b="1" dirty="0">
                <a:solidFill>
                  <a:srgbClr val="FF0000"/>
                </a:solidFill>
              </a:rPr>
              <a:t>“ /</a:t>
            </a:r>
            <a:r>
              <a:rPr lang="en-CA" sz="3200" b="1" dirty="0" err="1">
                <a:solidFill>
                  <a:srgbClr val="FF0000"/>
                </a:solidFill>
              </a:rPr>
              <a:t>usr</a:t>
            </a:r>
            <a:r>
              <a:rPr lang="en-CA" sz="3200" b="1" dirty="0">
                <a:solidFill>
                  <a:srgbClr val="FF0000"/>
                </a:solidFill>
              </a:rPr>
              <a:t>/share/</a:t>
            </a:r>
            <a:r>
              <a:rPr lang="en-CA" sz="3200" b="1" dirty="0" err="1">
                <a:solidFill>
                  <a:srgbClr val="FF0000"/>
                </a:solidFill>
              </a:rPr>
              <a:t>nmap</a:t>
            </a:r>
            <a:r>
              <a:rPr lang="en-CA" sz="3200" b="1" dirty="0">
                <a:solidFill>
                  <a:srgbClr val="FF0000"/>
                </a:solidFill>
              </a:rPr>
              <a:t>/scripts/ </a:t>
            </a:r>
            <a:r>
              <a:rPr lang="en-US" sz="3200" b="1" dirty="0">
                <a:solidFill>
                  <a:srgbClr val="FF0000"/>
                </a:solidFill>
                <a:sym typeface="Wingdings" panose="05000000000000000000" pitchFamily="2" charset="2"/>
              </a:rPr>
              <a:t>”</a:t>
            </a:r>
            <a:endParaRPr lang="en-CA" b="1" dirty="0">
              <a:solidFill>
                <a:srgbClr val="FF0000"/>
              </a:solidFill>
            </a:endParaRPr>
          </a:p>
        </p:txBody>
      </p:sp>
      <p:sp>
        <p:nvSpPr>
          <p:cNvPr id="3" name="Content Placeholder 2">
            <a:extLst>
              <a:ext uri="{FF2B5EF4-FFF2-40B4-BE49-F238E27FC236}">
                <a16:creationId xmlns:a16="http://schemas.microsoft.com/office/drawing/2014/main" id="{8848291F-8049-F88F-DBD6-742F0DB57A98}"/>
              </a:ext>
            </a:extLst>
          </p:cNvPr>
          <p:cNvSpPr>
            <a:spLocks noGrp="1"/>
          </p:cNvSpPr>
          <p:nvPr>
            <p:ph idx="1"/>
          </p:nvPr>
        </p:nvSpPr>
        <p:spPr>
          <a:xfrm>
            <a:off x="224535" y="1825625"/>
            <a:ext cx="6441735" cy="4841772"/>
          </a:xfrm>
        </p:spPr>
        <p:txBody>
          <a:bodyPr>
            <a:normAutofit/>
          </a:bodyPr>
          <a:lstStyle/>
          <a:p>
            <a:r>
              <a:rPr lang="en-US" sz="2000" dirty="0"/>
              <a:t>The `.</a:t>
            </a:r>
            <a:r>
              <a:rPr lang="en-US" sz="2000" dirty="0" err="1"/>
              <a:t>nse</a:t>
            </a:r>
            <a:r>
              <a:rPr lang="en-US" sz="2000" dirty="0"/>
              <a:t>` file extension is used for Nmap Scripting Engine (NSE) scripts. </a:t>
            </a:r>
          </a:p>
          <a:p>
            <a:r>
              <a:rPr lang="en-US" sz="2000" dirty="0"/>
              <a:t>These scripts are written in the Lua programming language and are designed to automate a wide range of network scanning tasks within Nmap.</a:t>
            </a:r>
          </a:p>
          <a:p>
            <a:endParaRPr lang="en-US" sz="2000" dirty="0"/>
          </a:p>
          <a:p>
            <a:r>
              <a:rPr lang="en-US" sz="2000" b="1" dirty="0">
                <a:solidFill>
                  <a:srgbClr val="FF0000"/>
                </a:solidFill>
              </a:rPr>
              <a:t>Automation</a:t>
            </a:r>
            <a:r>
              <a:rPr lang="en-US" sz="2000" dirty="0"/>
              <a:t>: automate complex tasks, such as vulnerability detection, service enumeration, and even exploitation.</a:t>
            </a:r>
          </a:p>
          <a:p>
            <a:r>
              <a:rPr lang="en-US" sz="2000" b="1" dirty="0">
                <a:solidFill>
                  <a:srgbClr val="FF0000"/>
                </a:solidFill>
              </a:rPr>
              <a:t>Extensibility</a:t>
            </a:r>
            <a:r>
              <a:rPr lang="en-US" sz="2000" dirty="0"/>
              <a:t>: Users can write their own `.</a:t>
            </a:r>
            <a:r>
              <a:rPr lang="en-US" sz="2000" dirty="0" err="1"/>
              <a:t>nse</a:t>
            </a:r>
            <a:r>
              <a:rPr lang="en-US" sz="2000" dirty="0"/>
              <a:t>` scripts.</a:t>
            </a:r>
          </a:p>
          <a:p>
            <a:r>
              <a:rPr lang="en-US" sz="2000" b="1" dirty="0">
                <a:solidFill>
                  <a:srgbClr val="FF0000"/>
                </a:solidFill>
              </a:rPr>
              <a:t>Efficiency</a:t>
            </a:r>
            <a:r>
              <a:rPr lang="en-US" sz="2000" dirty="0"/>
              <a:t>: NSE scripts can be run in parallel with Nmap’s scanning.</a:t>
            </a:r>
            <a:endParaRPr lang="en-CA" sz="2000" dirty="0"/>
          </a:p>
        </p:txBody>
      </p:sp>
      <p:pic>
        <p:nvPicPr>
          <p:cNvPr id="9" name="Picture 8">
            <a:extLst>
              <a:ext uri="{FF2B5EF4-FFF2-40B4-BE49-F238E27FC236}">
                <a16:creationId xmlns:a16="http://schemas.microsoft.com/office/drawing/2014/main" id="{D2C69662-698F-4D17-327B-6FC640F2F580}"/>
              </a:ext>
            </a:extLst>
          </p:cNvPr>
          <p:cNvPicPr>
            <a:picLocks noChangeAspect="1"/>
          </p:cNvPicPr>
          <p:nvPr/>
        </p:nvPicPr>
        <p:blipFill>
          <a:blip r:embed="rId2"/>
          <a:stretch>
            <a:fillRect/>
          </a:stretch>
        </p:blipFill>
        <p:spPr>
          <a:xfrm>
            <a:off x="6844864" y="1690688"/>
            <a:ext cx="5122601" cy="4723785"/>
          </a:xfrm>
          <a:prstGeom prst="rect">
            <a:avLst/>
          </a:prstGeom>
        </p:spPr>
      </p:pic>
      <p:sp>
        <p:nvSpPr>
          <p:cNvPr id="4" name="Footer Placeholder 3">
            <a:extLst>
              <a:ext uri="{FF2B5EF4-FFF2-40B4-BE49-F238E27FC236}">
                <a16:creationId xmlns:a16="http://schemas.microsoft.com/office/drawing/2014/main" id="{07927183-03CE-0181-3D7D-03BC05BEF59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614788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EAC4-BA36-D6CC-2DA6-B6B226ACB17E}"/>
              </a:ext>
            </a:extLst>
          </p:cNvPr>
          <p:cNvSpPr>
            <a:spLocks noGrp="1"/>
          </p:cNvSpPr>
          <p:nvPr>
            <p:ph type="title"/>
          </p:nvPr>
        </p:nvSpPr>
        <p:spPr/>
        <p:txBody>
          <a:bodyPr/>
          <a:lstStyle/>
          <a:p>
            <a:r>
              <a:rPr lang="en-US" dirty="0"/>
              <a:t>Search in </a:t>
            </a:r>
            <a:r>
              <a:rPr lang="en-US" dirty="0" err="1"/>
              <a:t>nmap</a:t>
            </a:r>
            <a:r>
              <a:rPr lang="en-US" dirty="0"/>
              <a:t> scripts </a:t>
            </a:r>
            <a:endParaRPr lang="en-CA" dirty="0"/>
          </a:p>
        </p:txBody>
      </p:sp>
      <p:pic>
        <p:nvPicPr>
          <p:cNvPr id="9" name="Picture 8">
            <a:extLst>
              <a:ext uri="{FF2B5EF4-FFF2-40B4-BE49-F238E27FC236}">
                <a16:creationId xmlns:a16="http://schemas.microsoft.com/office/drawing/2014/main" id="{913DA283-E461-D10F-CED3-AB72DE50C650}"/>
              </a:ext>
            </a:extLst>
          </p:cNvPr>
          <p:cNvPicPr>
            <a:picLocks noChangeAspect="1"/>
          </p:cNvPicPr>
          <p:nvPr/>
        </p:nvPicPr>
        <p:blipFill>
          <a:blip r:embed="rId2"/>
          <a:stretch>
            <a:fillRect/>
          </a:stretch>
        </p:blipFill>
        <p:spPr>
          <a:xfrm>
            <a:off x="2823542" y="1614829"/>
            <a:ext cx="6544916" cy="4878046"/>
          </a:xfrm>
          <a:prstGeom prst="rect">
            <a:avLst/>
          </a:prstGeom>
        </p:spPr>
      </p:pic>
      <p:sp>
        <p:nvSpPr>
          <p:cNvPr id="10" name="Rectangle 9">
            <a:extLst>
              <a:ext uri="{FF2B5EF4-FFF2-40B4-BE49-F238E27FC236}">
                <a16:creationId xmlns:a16="http://schemas.microsoft.com/office/drawing/2014/main" id="{BA61F1F2-AF7E-C038-D9F4-621ADADCC461}"/>
              </a:ext>
            </a:extLst>
          </p:cNvPr>
          <p:cNvSpPr/>
          <p:nvPr/>
        </p:nvSpPr>
        <p:spPr>
          <a:xfrm>
            <a:off x="3199225" y="1873934"/>
            <a:ext cx="1931583" cy="2437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90A4FCCD-EA18-9B3B-7B3B-E6AEB8858128}"/>
              </a:ext>
            </a:extLst>
          </p:cNvPr>
          <p:cNvSpPr/>
          <p:nvPr/>
        </p:nvSpPr>
        <p:spPr>
          <a:xfrm>
            <a:off x="3199225" y="4418660"/>
            <a:ext cx="5057555" cy="2437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0DD11F7-7E6A-0EE5-0039-C4582F0F1138}"/>
              </a:ext>
            </a:extLst>
          </p:cNvPr>
          <p:cNvSpPr/>
          <p:nvPr/>
        </p:nvSpPr>
        <p:spPr>
          <a:xfrm>
            <a:off x="2905058" y="5789709"/>
            <a:ext cx="5351722" cy="2437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ooter Placeholder 5">
            <a:extLst>
              <a:ext uri="{FF2B5EF4-FFF2-40B4-BE49-F238E27FC236}">
                <a16:creationId xmlns:a16="http://schemas.microsoft.com/office/drawing/2014/main" id="{191775F8-FBE8-5E7A-F43B-DF95D90FFF8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01274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0309-8866-B671-C157-699FDC65173A}"/>
              </a:ext>
            </a:extLst>
          </p:cNvPr>
          <p:cNvSpPr>
            <a:spLocks noGrp="1"/>
          </p:cNvSpPr>
          <p:nvPr>
            <p:ph type="title"/>
          </p:nvPr>
        </p:nvSpPr>
        <p:spPr/>
        <p:txBody>
          <a:bodyPr/>
          <a:lstStyle/>
          <a:p>
            <a:r>
              <a:rPr lang="en-US" dirty="0"/>
              <a:t>--script</a:t>
            </a:r>
            <a:endParaRPr lang="en-CA" dirty="0"/>
          </a:p>
        </p:txBody>
      </p:sp>
      <p:sp>
        <p:nvSpPr>
          <p:cNvPr id="3" name="Content Placeholder 2">
            <a:extLst>
              <a:ext uri="{FF2B5EF4-FFF2-40B4-BE49-F238E27FC236}">
                <a16:creationId xmlns:a16="http://schemas.microsoft.com/office/drawing/2014/main" id="{34133A26-78B2-3F07-8844-6AE782120DFE}"/>
              </a:ext>
            </a:extLst>
          </p:cNvPr>
          <p:cNvSpPr>
            <a:spLocks noGrp="1"/>
          </p:cNvSpPr>
          <p:nvPr>
            <p:ph idx="1"/>
          </p:nvPr>
        </p:nvSpPr>
        <p:spPr/>
        <p:txBody>
          <a:bodyPr>
            <a:normAutofit/>
          </a:bodyPr>
          <a:lstStyle/>
          <a:p>
            <a:r>
              <a:rPr lang="en-CA" sz="2000" dirty="0" err="1"/>
              <a:t>nmap</a:t>
            </a:r>
            <a:r>
              <a:rPr lang="en-CA" sz="2000" dirty="0"/>
              <a:t> 192.168.186.131 -p 21 -</a:t>
            </a:r>
            <a:r>
              <a:rPr lang="en-CA" sz="2000" dirty="0" err="1"/>
              <a:t>Pn</a:t>
            </a:r>
            <a:r>
              <a:rPr lang="en-CA" sz="2000" dirty="0"/>
              <a:t> </a:t>
            </a:r>
            <a:r>
              <a:rPr lang="en-CA" sz="2000" b="1" dirty="0">
                <a:solidFill>
                  <a:srgbClr val="FF0000"/>
                </a:solidFill>
              </a:rPr>
              <a:t>--script </a:t>
            </a:r>
            <a:r>
              <a:rPr lang="en-CA" sz="2000" dirty="0"/>
              <a:t>ftp-</a:t>
            </a:r>
            <a:r>
              <a:rPr lang="en-CA" sz="2000" dirty="0" err="1"/>
              <a:t>anon.nse</a:t>
            </a:r>
            <a:endParaRPr lang="en-CA" sz="2000" dirty="0"/>
          </a:p>
          <a:p>
            <a:r>
              <a:rPr lang="en-US" sz="2000" dirty="0"/>
              <a:t>used to specify a script or a set of scripts from the Nmap Scripting Engine (NSE). These scripts can be used to perform a wide range of tasks such as vulnerability detection, backdoor detection, and more.</a:t>
            </a:r>
            <a:endParaRPr lang="en-CA" sz="2000" dirty="0"/>
          </a:p>
        </p:txBody>
      </p:sp>
      <p:pic>
        <p:nvPicPr>
          <p:cNvPr id="5" name="Picture 4">
            <a:extLst>
              <a:ext uri="{FF2B5EF4-FFF2-40B4-BE49-F238E27FC236}">
                <a16:creationId xmlns:a16="http://schemas.microsoft.com/office/drawing/2014/main" id="{30BC2342-F2CA-12A9-E6C6-CF1011722C6C}"/>
              </a:ext>
            </a:extLst>
          </p:cNvPr>
          <p:cNvPicPr>
            <a:picLocks noChangeAspect="1"/>
          </p:cNvPicPr>
          <p:nvPr/>
        </p:nvPicPr>
        <p:blipFill>
          <a:blip r:embed="rId2"/>
          <a:stretch>
            <a:fillRect/>
          </a:stretch>
        </p:blipFill>
        <p:spPr>
          <a:xfrm>
            <a:off x="5053780" y="3800063"/>
            <a:ext cx="6684920" cy="2429781"/>
          </a:xfrm>
          <a:prstGeom prst="rect">
            <a:avLst/>
          </a:prstGeom>
        </p:spPr>
      </p:pic>
      <p:sp>
        <p:nvSpPr>
          <p:cNvPr id="6" name="Rectangle 5">
            <a:extLst>
              <a:ext uri="{FF2B5EF4-FFF2-40B4-BE49-F238E27FC236}">
                <a16:creationId xmlns:a16="http://schemas.microsoft.com/office/drawing/2014/main" id="{11E4ED6E-74A3-F0B6-0E8D-4FFDFA18EE0A}"/>
              </a:ext>
            </a:extLst>
          </p:cNvPr>
          <p:cNvSpPr/>
          <p:nvPr/>
        </p:nvSpPr>
        <p:spPr>
          <a:xfrm>
            <a:off x="5480309" y="4109886"/>
            <a:ext cx="5158194" cy="2182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61BBB29A-C349-9B2A-6269-28874D76428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19429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BFB3F0-CC2B-D72D-F3C5-C21C47113F22}"/>
              </a:ext>
            </a:extLst>
          </p:cNvPr>
          <p:cNvSpPr>
            <a:spLocks noGrp="1"/>
          </p:cNvSpPr>
          <p:nvPr>
            <p:ph idx="1"/>
          </p:nvPr>
        </p:nvSpPr>
        <p:spPr>
          <a:xfrm>
            <a:off x="7587781" y="2415453"/>
            <a:ext cx="4121727" cy="4077422"/>
          </a:xfrm>
        </p:spPr>
        <p:txBody>
          <a:bodyPr>
            <a:normAutofit/>
          </a:bodyPr>
          <a:lstStyle/>
          <a:p>
            <a:r>
              <a:rPr lang="en-US" sz="2400" dirty="0" err="1"/>
              <a:t>ip</a:t>
            </a:r>
            <a:r>
              <a:rPr lang="en-US" sz="2400" dirty="0"/>
              <a:t> address:</a:t>
            </a:r>
          </a:p>
          <a:p>
            <a:pPr marL="0" indent="0">
              <a:buNone/>
            </a:pPr>
            <a:r>
              <a:rPr lang="en-US" sz="2400" dirty="0"/>
              <a:t> display or configure IP addresses on network interfaces.</a:t>
            </a:r>
            <a:endParaRPr lang="en-CA" sz="2400" dirty="0"/>
          </a:p>
        </p:txBody>
      </p:sp>
      <p:pic>
        <p:nvPicPr>
          <p:cNvPr id="5" name="Picture 4">
            <a:extLst>
              <a:ext uri="{FF2B5EF4-FFF2-40B4-BE49-F238E27FC236}">
                <a16:creationId xmlns:a16="http://schemas.microsoft.com/office/drawing/2014/main" id="{9236AE30-1885-C3B0-FF29-BF01C8AC4598}"/>
              </a:ext>
            </a:extLst>
          </p:cNvPr>
          <p:cNvPicPr>
            <a:picLocks noChangeAspect="1"/>
          </p:cNvPicPr>
          <p:nvPr/>
        </p:nvPicPr>
        <p:blipFill>
          <a:blip r:embed="rId2"/>
          <a:stretch>
            <a:fillRect/>
          </a:stretch>
        </p:blipFill>
        <p:spPr>
          <a:xfrm>
            <a:off x="370220" y="1542910"/>
            <a:ext cx="6767423" cy="4851645"/>
          </a:xfrm>
          <a:prstGeom prst="rect">
            <a:avLst/>
          </a:prstGeom>
        </p:spPr>
      </p:pic>
      <p:sp>
        <p:nvSpPr>
          <p:cNvPr id="6" name="Title 1">
            <a:extLst>
              <a:ext uri="{FF2B5EF4-FFF2-40B4-BE49-F238E27FC236}">
                <a16:creationId xmlns:a16="http://schemas.microsoft.com/office/drawing/2014/main" id="{797B3D06-47AC-E076-DED5-AF136165D8BE}"/>
              </a:ext>
            </a:extLst>
          </p:cNvPr>
          <p:cNvSpPr>
            <a:spLocks noGrp="1"/>
          </p:cNvSpPr>
          <p:nvPr>
            <p:ph type="title"/>
          </p:nvPr>
        </p:nvSpPr>
        <p:spPr>
          <a:xfrm>
            <a:off x="838200" y="365125"/>
            <a:ext cx="10515600" cy="1325563"/>
          </a:xfrm>
        </p:spPr>
        <p:txBody>
          <a:bodyPr/>
          <a:lstStyle/>
          <a:p>
            <a:r>
              <a:rPr lang="en-US" dirty="0"/>
              <a:t>Kali </a:t>
            </a:r>
            <a:r>
              <a:rPr lang="en-US" sz="3200" dirty="0">
                <a:sym typeface="Wingdings" panose="05000000000000000000" pitchFamily="2" charset="2"/>
              </a:rPr>
              <a:t> 192.168.186.</a:t>
            </a:r>
            <a:r>
              <a:rPr lang="en-US" sz="3200" dirty="0">
                <a:solidFill>
                  <a:srgbClr val="FF0000"/>
                </a:solidFill>
                <a:sym typeface="Wingdings" panose="05000000000000000000" pitchFamily="2" charset="2"/>
              </a:rPr>
              <a:t>130</a:t>
            </a:r>
            <a:r>
              <a:rPr lang="en-US" sz="3200" dirty="0">
                <a:sym typeface="Wingdings" panose="05000000000000000000" pitchFamily="2" charset="2"/>
              </a:rPr>
              <a:t>/24</a:t>
            </a:r>
            <a:endParaRPr lang="en-CA" sz="3200" dirty="0"/>
          </a:p>
        </p:txBody>
      </p:sp>
      <p:pic>
        <p:nvPicPr>
          <p:cNvPr id="7" name="Picture 6">
            <a:extLst>
              <a:ext uri="{FF2B5EF4-FFF2-40B4-BE49-F238E27FC236}">
                <a16:creationId xmlns:a16="http://schemas.microsoft.com/office/drawing/2014/main" id="{79A97E87-B74C-66A1-B5E0-E02AB1230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069" y="365125"/>
            <a:ext cx="2421152" cy="1830921"/>
          </a:xfrm>
          <a:prstGeom prst="rect">
            <a:avLst/>
          </a:prstGeom>
        </p:spPr>
      </p:pic>
      <p:sp>
        <p:nvSpPr>
          <p:cNvPr id="8" name="Rectangle 7">
            <a:extLst>
              <a:ext uri="{FF2B5EF4-FFF2-40B4-BE49-F238E27FC236}">
                <a16:creationId xmlns:a16="http://schemas.microsoft.com/office/drawing/2014/main" id="{DE990ED1-7F9F-A644-3635-9E9482002D55}"/>
              </a:ext>
            </a:extLst>
          </p:cNvPr>
          <p:cNvSpPr/>
          <p:nvPr/>
        </p:nvSpPr>
        <p:spPr>
          <a:xfrm>
            <a:off x="1549124" y="2425750"/>
            <a:ext cx="536713" cy="1713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98741935-2B1E-D426-5653-46FF4B97A217}"/>
              </a:ext>
            </a:extLst>
          </p:cNvPr>
          <p:cNvSpPr/>
          <p:nvPr/>
        </p:nvSpPr>
        <p:spPr>
          <a:xfrm>
            <a:off x="1904724" y="3892851"/>
            <a:ext cx="1235640" cy="1713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D3C68260-CD16-E105-E7AB-6169829912B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663523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993C-E949-0458-831B-60AE0D45C09F}"/>
              </a:ext>
            </a:extLst>
          </p:cNvPr>
          <p:cNvSpPr>
            <a:spLocks noGrp="1"/>
          </p:cNvSpPr>
          <p:nvPr>
            <p:ph type="title"/>
          </p:nvPr>
        </p:nvSpPr>
        <p:spPr/>
        <p:txBody>
          <a:bodyPr/>
          <a:lstStyle/>
          <a:p>
            <a:r>
              <a:rPr lang="en-US" dirty="0"/>
              <a:t>Day 15</a:t>
            </a:r>
            <a:endParaRPr lang="en-CA" dirty="0"/>
          </a:p>
        </p:txBody>
      </p:sp>
      <p:sp>
        <p:nvSpPr>
          <p:cNvPr id="3" name="Content Placeholder 2">
            <a:extLst>
              <a:ext uri="{FF2B5EF4-FFF2-40B4-BE49-F238E27FC236}">
                <a16:creationId xmlns:a16="http://schemas.microsoft.com/office/drawing/2014/main" id="{BEDF9C13-E470-0F49-6829-09C52CA9C5DB}"/>
              </a:ext>
            </a:extLst>
          </p:cNvPr>
          <p:cNvSpPr>
            <a:spLocks noGrp="1"/>
          </p:cNvSpPr>
          <p:nvPr>
            <p:ph idx="1"/>
          </p:nvPr>
        </p:nvSpPr>
        <p:spPr/>
        <p:txBody>
          <a:bodyPr/>
          <a:lstStyle/>
          <a:p>
            <a:r>
              <a:rPr lang="en-US" dirty="0"/>
              <a:t>Outline</a:t>
            </a:r>
          </a:p>
          <a:p>
            <a:pPr lvl="1"/>
            <a:r>
              <a:rPr lang="en-US" dirty="0"/>
              <a:t>Metasploit </a:t>
            </a:r>
          </a:p>
          <a:p>
            <a:pPr lvl="2"/>
            <a:r>
              <a:rPr lang="en-US" dirty="0" err="1"/>
              <a:t>Msfconsole</a:t>
            </a:r>
            <a:endParaRPr lang="en-US" dirty="0"/>
          </a:p>
          <a:p>
            <a:pPr lvl="2"/>
            <a:r>
              <a:rPr lang="en-US" dirty="0"/>
              <a:t>Exploit </a:t>
            </a:r>
            <a:r>
              <a:rPr lang="en-CA" dirty="0">
                <a:sym typeface="Wingdings" panose="05000000000000000000" pitchFamily="2" charset="2"/>
              </a:rPr>
              <a:t>FTP example</a:t>
            </a:r>
          </a:p>
          <a:p>
            <a:pPr lvl="2"/>
            <a:r>
              <a:rPr lang="en-CA" dirty="0">
                <a:sym typeface="Wingdings" panose="05000000000000000000" pitchFamily="2" charset="2"/>
              </a:rPr>
              <a:t>Rank level</a:t>
            </a:r>
            <a:endParaRPr lang="en-US" dirty="0"/>
          </a:p>
          <a:p>
            <a:pPr lvl="2"/>
            <a:r>
              <a:rPr lang="en-US" dirty="0" err="1"/>
              <a:t>Msvenom</a:t>
            </a:r>
            <a:r>
              <a:rPr lang="en-US" dirty="0"/>
              <a:t> </a:t>
            </a:r>
          </a:p>
          <a:p>
            <a:pPr lvl="1"/>
            <a:r>
              <a:rPr lang="en-US" dirty="0"/>
              <a:t>Binding </a:t>
            </a:r>
          </a:p>
          <a:p>
            <a:pPr lvl="1"/>
            <a:r>
              <a:rPr lang="en-US" dirty="0"/>
              <a:t>Reverse </a:t>
            </a:r>
            <a:r>
              <a:rPr lang="en-US" dirty="0" err="1"/>
              <a:t>Sessioon</a:t>
            </a:r>
            <a:endParaRPr lang="en-CA" dirty="0"/>
          </a:p>
        </p:txBody>
      </p:sp>
      <p:sp>
        <p:nvSpPr>
          <p:cNvPr id="4" name="Footer Placeholder 3">
            <a:extLst>
              <a:ext uri="{FF2B5EF4-FFF2-40B4-BE49-F238E27FC236}">
                <a16:creationId xmlns:a16="http://schemas.microsoft.com/office/drawing/2014/main" id="{489A10BA-210F-DA7A-F3C8-1D799E1B88D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755268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07BA-37D6-B2E2-62A1-3414289A0234}"/>
              </a:ext>
            </a:extLst>
          </p:cNvPr>
          <p:cNvSpPr>
            <a:spLocks noGrp="1"/>
          </p:cNvSpPr>
          <p:nvPr>
            <p:ph type="title"/>
          </p:nvPr>
        </p:nvSpPr>
        <p:spPr/>
        <p:txBody>
          <a:bodyPr/>
          <a:lstStyle/>
          <a:p>
            <a:r>
              <a:rPr lang="en-US" dirty="0"/>
              <a:t>Metasploit</a:t>
            </a:r>
            <a:endParaRPr lang="en-CA" dirty="0"/>
          </a:p>
        </p:txBody>
      </p:sp>
      <p:sp>
        <p:nvSpPr>
          <p:cNvPr id="3" name="Content Placeholder 2">
            <a:extLst>
              <a:ext uri="{FF2B5EF4-FFF2-40B4-BE49-F238E27FC236}">
                <a16:creationId xmlns:a16="http://schemas.microsoft.com/office/drawing/2014/main" id="{252BC751-EA15-2961-9FD5-2D5AE593A61A}"/>
              </a:ext>
            </a:extLst>
          </p:cNvPr>
          <p:cNvSpPr>
            <a:spLocks noGrp="1"/>
          </p:cNvSpPr>
          <p:nvPr>
            <p:ph idx="1"/>
          </p:nvPr>
        </p:nvSpPr>
        <p:spPr/>
        <p:txBody>
          <a:bodyPr>
            <a:normAutofit/>
          </a:bodyPr>
          <a:lstStyle/>
          <a:p>
            <a:r>
              <a:rPr lang="en-US" sz="2400" dirty="0"/>
              <a:t>an open-source framework that simplifies the process of finding, exploiting, and validating vulnerabilities in systems. It is widely used by penetration testers, ethical hackers, and security researchers.</a:t>
            </a:r>
          </a:p>
          <a:p>
            <a:r>
              <a:rPr lang="en-US" sz="2400" dirty="0"/>
              <a:t>Types:</a:t>
            </a:r>
          </a:p>
          <a:p>
            <a:pPr lvl="1"/>
            <a:r>
              <a:rPr lang="en-US" sz="2000" dirty="0" err="1"/>
              <a:t>msfconfig</a:t>
            </a:r>
            <a:endParaRPr lang="en-US" sz="2000" dirty="0"/>
          </a:p>
          <a:p>
            <a:pPr lvl="1"/>
            <a:r>
              <a:rPr lang="en-US" sz="2000" dirty="0" err="1"/>
              <a:t>msvenom</a:t>
            </a:r>
            <a:endParaRPr lang="en-US" sz="2000" dirty="0"/>
          </a:p>
          <a:p>
            <a:endParaRPr lang="en-CA" sz="2400" dirty="0"/>
          </a:p>
          <a:p>
            <a:r>
              <a:rPr lang="en-CA" sz="2400" dirty="0"/>
              <a:t>Type of Attack:</a:t>
            </a:r>
          </a:p>
          <a:p>
            <a:pPr lvl="1"/>
            <a:r>
              <a:rPr lang="en-CA" sz="2000" dirty="0"/>
              <a:t>Binding</a:t>
            </a:r>
          </a:p>
          <a:p>
            <a:pPr lvl="1"/>
            <a:r>
              <a:rPr lang="en-CA" sz="2000" dirty="0"/>
              <a:t>Reverse session</a:t>
            </a:r>
          </a:p>
        </p:txBody>
      </p:sp>
      <p:sp>
        <p:nvSpPr>
          <p:cNvPr id="4" name="Footer Placeholder 3">
            <a:extLst>
              <a:ext uri="{FF2B5EF4-FFF2-40B4-BE49-F238E27FC236}">
                <a16:creationId xmlns:a16="http://schemas.microsoft.com/office/drawing/2014/main" id="{4CCC17B8-A7E7-ABC5-2DFD-427B227BD61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21238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DFFE-B906-C83D-CDB6-538CF5AEDECD}"/>
              </a:ext>
            </a:extLst>
          </p:cNvPr>
          <p:cNvSpPr>
            <a:spLocks noGrp="1"/>
          </p:cNvSpPr>
          <p:nvPr>
            <p:ph type="title"/>
          </p:nvPr>
        </p:nvSpPr>
        <p:spPr/>
        <p:txBody>
          <a:bodyPr/>
          <a:lstStyle/>
          <a:p>
            <a:r>
              <a:rPr lang="en-US" dirty="0"/>
              <a:t>Example 1</a:t>
            </a:r>
            <a:endParaRPr lang="en-CA" dirty="0"/>
          </a:p>
        </p:txBody>
      </p:sp>
      <p:sp>
        <p:nvSpPr>
          <p:cNvPr id="3" name="Content Placeholder 2">
            <a:extLst>
              <a:ext uri="{FF2B5EF4-FFF2-40B4-BE49-F238E27FC236}">
                <a16:creationId xmlns:a16="http://schemas.microsoft.com/office/drawing/2014/main" id="{9406E0BC-7BBA-D8EC-20BF-DD66F3E5BAF7}"/>
              </a:ext>
            </a:extLst>
          </p:cNvPr>
          <p:cNvSpPr>
            <a:spLocks noGrp="1"/>
          </p:cNvSpPr>
          <p:nvPr>
            <p:ph idx="1"/>
          </p:nvPr>
        </p:nvSpPr>
        <p:spPr/>
        <p:txBody>
          <a:bodyPr>
            <a:normAutofit/>
          </a:bodyPr>
          <a:lstStyle/>
          <a:p>
            <a:r>
              <a:rPr lang="en-CA" sz="2400" dirty="0">
                <a:sym typeface="Wingdings" panose="05000000000000000000" pitchFamily="2" charset="2"/>
              </a:rPr>
              <a:t>FTP backdoor:</a:t>
            </a:r>
          </a:p>
          <a:p>
            <a:pPr marL="0" indent="0">
              <a:buNone/>
            </a:pPr>
            <a:r>
              <a:rPr lang="en-CA" sz="2400" dirty="0" err="1">
                <a:sym typeface="Wingdings" panose="05000000000000000000" pitchFamily="2" charset="2"/>
              </a:rPr>
              <a:t>vsftpd</a:t>
            </a:r>
            <a:r>
              <a:rPr lang="en-CA" sz="2400" dirty="0">
                <a:sym typeface="Wingdings" panose="05000000000000000000" pitchFamily="2" charset="2"/>
              </a:rPr>
              <a:t> 2.3.4 backdoor, Rank: </a:t>
            </a:r>
            <a:r>
              <a:rPr lang="en-CA" sz="2400" b="1" dirty="0">
                <a:solidFill>
                  <a:srgbClr val="FFFF00"/>
                </a:solidFill>
              </a:rPr>
              <a:t>Excellent</a:t>
            </a:r>
          </a:p>
          <a:p>
            <a:pPr marL="0" indent="0">
              <a:buNone/>
            </a:pPr>
            <a:endParaRPr lang="en-CA" sz="2400" b="1" dirty="0">
              <a:solidFill>
                <a:srgbClr val="FFFF00"/>
              </a:solidFill>
              <a:sym typeface="Wingdings" panose="05000000000000000000" pitchFamily="2" charset="2"/>
            </a:endParaRPr>
          </a:p>
          <a:p>
            <a:pPr marL="0" indent="0">
              <a:buNone/>
            </a:pPr>
            <a:r>
              <a:rPr lang="en-US" sz="2400" dirty="0">
                <a:sym typeface="Wingdings" panose="05000000000000000000" pitchFamily="2" charset="2"/>
              </a:rPr>
              <a:t>Vulnerable Software: </a:t>
            </a:r>
            <a:r>
              <a:rPr lang="en-US" sz="2400" dirty="0" err="1">
                <a:sym typeface="Wingdings" panose="05000000000000000000" pitchFamily="2" charset="2"/>
              </a:rPr>
              <a:t>vsftpd</a:t>
            </a:r>
            <a:r>
              <a:rPr lang="en-US" sz="2400" dirty="0">
                <a:sym typeface="Wingdings" panose="05000000000000000000" pitchFamily="2" charset="2"/>
              </a:rPr>
              <a:t> 2.3.4</a:t>
            </a:r>
          </a:p>
          <a:p>
            <a:pPr marL="0" indent="0">
              <a:buNone/>
            </a:pPr>
            <a:r>
              <a:rPr lang="en-US" sz="2400" dirty="0">
                <a:sym typeface="Wingdings" panose="05000000000000000000" pitchFamily="2" charset="2"/>
              </a:rPr>
              <a:t>Exploitation: Log in with a username ending with `:)`.</a:t>
            </a:r>
          </a:p>
          <a:p>
            <a:pPr marL="0" indent="0">
              <a:buNone/>
            </a:pPr>
            <a:r>
              <a:rPr lang="en-US" sz="2400" dirty="0">
                <a:sym typeface="Wingdings" panose="05000000000000000000" pitchFamily="2" charset="2"/>
              </a:rPr>
              <a:t>Result: A root shell is opened on port 6200.</a:t>
            </a:r>
            <a:r>
              <a:rPr lang="en-CA" sz="2400" dirty="0">
                <a:sym typeface="Wingdings" panose="05000000000000000000" pitchFamily="2" charset="2"/>
              </a:rPr>
              <a:t> </a:t>
            </a:r>
          </a:p>
          <a:p>
            <a:pPr marL="0" indent="0">
              <a:buNone/>
            </a:pPr>
            <a:endParaRPr lang="en-CA" sz="2400" dirty="0">
              <a:sym typeface="Wingdings" panose="05000000000000000000" pitchFamily="2" charset="2"/>
            </a:endParaRPr>
          </a:p>
          <a:p>
            <a:pPr marL="0" indent="0">
              <a:buNone/>
            </a:pPr>
            <a:r>
              <a:rPr lang="en-CA" sz="2400" dirty="0" err="1">
                <a:sym typeface="Wingdings" panose="05000000000000000000" pitchFamily="2" charset="2"/>
              </a:rPr>
              <a:t>nmap</a:t>
            </a:r>
            <a:r>
              <a:rPr lang="en-CA" sz="2400" dirty="0">
                <a:sym typeface="Wingdings" panose="05000000000000000000" pitchFamily="2" charset="2"/>
              </a:rPr>
              <a:t> -p 21 --script ftp-</a:t>
            </a:r>
            <a:r>
              <a:rPr lang="en-CA" sz="2400" dirty="0" err="1">
                <a:sym typeface="Wingdings" panose="05000000000000000000" pitchFamily="2" charset="2"/>
              </a:rPr>
              <a:t>vsftpd</a:t>
            </a:r>
            <a:r>
              <a:rPr lang="en-CA" sz="2400" dirty="0">
                <a:sym typeface="Wingdings" panose="05000000000000000000" pitchFamily="2" charset="2"/>
              </a:rPr>
              <a:t>-backdoor &lt;target-</a:t>
            </a:r>
            <a:r>
              <a:rPr lang="en-CA" sz="2400" dirty="0" err="1">
                <a:sym typeface="Wingdings" panose="05000000000000000000" pitchFamily="2" charset="2"/>
              </a:rPr>
              <a:t>ip</a:t>
            </a:r>
            <a:r>
              <a:rPr lang="en-CA" sz="2400" dirty="0">
                <a:sym typeface="Wingdings" panose="05000000000000000000" pitchFamily="2" charset="2"/>
              </a:rPr>
              <a:t>&gt;</a:t>
            </a:r>
          </a:p>
          <a:p>
            <a:endParaRPr lang="en-CA" sz="2400" dirty="0"/>
          </a:p>
        </p:txBody>
      </p:sp>
      <p:sp>
        <p:nvSpPr>
          <p:cNvPr id="4" name="Footer Placeholder 3">
            <a:extLst>
              <a:ext uri="{FF2B5EF4-FFF2-40B4-BE49-F238E27FC236}">
                <a16:creationId xmlns:a16="http://schemas.microsoft.com/office/drawing/2014/main" id="{04750049-E6E9-D49E-B2F1-C32156D39C1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38220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14B-2CE0-5E25-3AE9-10ED0FCFDA5C}"/>
              </a:ext>
            </a:extLst>
          </p:cNvPr>
          <p:cNvSpPr>
            <a:spLocks noGrp="1"/>
          </p:cNvSpPr>
          <p:nvPr>
            <p:ph type="title"/>
          </p:nvPr>
        </p:nvSpPr>
        <p:spPr/>
        <p:txBody>
          <a:bodyPr/>
          <a:lstStyle/>
          <a:p>
            <a:r>
              <a:rPr lang="en-US" dirty="0" err="1"/>
              <a:t>Metasploitable</a:t>
            </a:r>
            <a:endParaRPr lang="en-CA" dirty="0"/>
          </a:p>
        </p:txBody>
      </p:sp>
      <p:sp>
        <p:nvSpPr>
          <p:cNvPr id="3" name="Content Placeholder 2">
            <a:extLst>
              <a:ext uri="{FF2B5EF4-FFF2-40B4-BE49-F238E27FC236}">
                <a16:creationId xmlns:a16="http://schemas.microsoft.com/office/drawing/2014/main" id="{4A2BC4FF-D4CA-FF8F-D899-DE7DB33556B7}"/>
              </a:ext>
            </a:extLst>
          </p:cNvPr>
          <p:cNvSpPr>
            <a:spLocks noGrp="1"/>
          </p:cNvSpPr>
          <p:nvPr>
            <p:ph idx="1"/>
          </p:nvPr>
        </p:nvSpPr>
        <p:spPr/>
        <p:txBody>
          <a:bodyPr/>
          <a:lstStyle/>
          <a:p>
            <a:r>
              <a:rPr lang="en-US" dirty="0"/>
              <a:t>Create file.txt </a:t>
            </a:r>
            <a:r>
              <a:rPr lang="en-US" dirty="0">
                <a:sym typeface="Wingdings" panose="05000000000000000000" pitchFamily="2" charset="2"/>
              </a:rPr>
              <a:t> password: 1234</a:t>
            </a:r>
            <a:endParaRPr lang="en-CA" dirty="0"/>
          </a:p>
        </p:txBody>
      </p:sp>
      <p:pic>
        <p:nvPicPr>
          <p:cNvPr id="5" name="Picture 4">
            <a:extLst>
              <a:ext uri="{FF2B5EF4-FFF2-40B4-BE49-F238E27FC236}">
                <a16:creationId xmlns:a16="http://schemas.microsoft.com/office/drawing/2014/main" id="{4DC252E6-DE8F-3A7A-08C4-2BEA58A3E01C}"/>
              </a:ext>
            </a:extLst>
          </p:cNvPr>
          <p:cNvPicPr>
            <a:picLocks noChangeAspect="1"/>
          </p:cNvPicPr>
          <p:nvPr/>
        </p:nvPicPr>
        <p:blipFill>
          <a:blip r:embed="rId2"/>
          <a:srcRect l="793" b="2931"/>
          <a:stretch/>
        </p:blipFill>
        <p:spPr>
          <a:xfrm>
            <a:off x="786808" y="3781144"/>
            <a:ext cx="10634409" cy="2159232"/>
          </a:xfrm>
          <a:prstGeom prst="rect">
            <a:avLst/>
          </a:prstGeom>
        </p:spPr>
      </p:pic>
      <p:sp>
        <p:nvSpPr>
          <p:cNvPr id="6" name="Rectangle 5">
            <a:extLst>
              <a:ext uri="{FF2B5EF4-FFF2-40B4-BE49-F238E27FC236}">
                <a16:creationId xmlns:a16="http://schemas.microsoft.com/office/drawing/2014/main" id="{A0DBB3FD-3D53-F708-73A5-5DB7A5DDB4C6}"/>
              </a:ext>
            </a:extLst>
          </p:cNvPr>
          <p:cNvSpPr/>
          <p:nvPr/>
        </p:nvSpPr>
        <p:spPr>
          <a:xfrm>
            <a:off x="5328936" y="4397884"/>
            <a:ext cx="5828921" cy="98757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BB033EB0-3F2B-2539-49BD-0BACE0535E93}"/>
              </a:ext>
            </a:extLst>
          </p:cNvPr>
          <p:cNvSpPr/>
          <p:nvPr/>
        </p:nvSpPr>
        <p:spPr>
          <a:xfrm>
            <a:off x="770784" y="5325810"/>
            <a:ext cx="2549360" cy="3299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8EE679EC-56CE-DABA-FFBD-EC11C41835D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91243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2C8B-5D08-FB92-3A41-97AD2A6CB251}"/>
              </a:ext>
            </a:extLst>
          </p:cNvPr>
          <p:cNvSpPr>
            <a:spLocks noGrp="1"/>
          </p:cNvSpPr>
          <p:nvPr>
            <p:ph type="title"/>
          </p:nvPr>
        </p:nvSpPr>
        <p:spPr/>
        <p:txBody>
          <a:bodyPr/>
          <a:lstStyle/>
          <a:p>
            <a:r>
              <a:rPr lang="en-US" dirty="0"/>
              <a:t>Kali </a:t>
            </a:r>
            <a:endParaRPr lang="en-CA" dirty="0"/>
          </a:p>
        </p:txBody>
      </p:sp>
      <p:sp>
        <p:nvSpPr>
          <p:cNvPr id="3" name="Content Placeholder 2">
            <a:extLst>
              <a:ext uri="{FF2B5EF4-FFF2-40B4-BE49-F238E27FC236}">
                <a16:creationId xmlns:a16="http://schemas.microsoft.com/office/drawing/2014/main" id="{D70AB122-21A2-DC9C-D0E8-FF9C8318B595}"/>
              </a:ext>
            </a:extLst>
          </p:cNvPr>
          <p:cNvSpPr>
            <a:spLocks noGrp="1"/>
          </p:cNvSpPr>
          <p:nvPr>
            <p:ph idx="1"/>
          </p:nvPr>
        </p:nvSpPr>
        <p:spPr/>
        <p:txBody>
          <a:bodyPr>
            <a:normAutofit/>
          </a:bodyPr>
          <a:lstStyle/>
          <a:p>
            <a:r>
              <a:rPr lang="en-US" sz="2000" dirty="0"/>
              <a:t>Network scan </a:t>
            </a:r>
            <a:r>
              <a:rPr lang="en-US" sz="2000" dirty="0">
                <a:sym typeface="Wingdings" panose="05000000000000000000" pitchFamily="2" charset="2"/>
              </a:rPr>
              <a:t> </a:t>
            </a:r>
            <a:r>
              <a:rPr lang="en-US" sz="2000" dirty="0" err="1">
                <a:sym typeface="Wingdings" panose="05000000000000000000" pitchFamily="2" charset="2"/>
              </a:rPr>
              <a:t>nmap</a:t>
            </a:r>
            <a:r>
              <a:rPr lang="en-US" sz="2000" dirty="0">
                <a:sym typeface="Wingdings" panose="05000000000000000000" pitchFamily="2" charset="2"/>
              </a:rPr>
              <a:t> 192.168.186.0/24</a:t>
            </a:r>
          </a:p>
          <a:p>
            <a:r>
              <a:rPr lang="en-US" sz="2000" dirty="0">
                <a:sym typeface="Wingdings" panose="05000000000000000000" pitchFamily="2" charset="2"/>
              </a:rPr>
              <a:t>Device scan  </a:t>
            </a:r>
            <a:r>
              <a:rPr lang="en-US" sz="2000" dirty="0" err="1">
                <a:sym typeface="Wingdings" panose="05000000000000000000" pitchFamily="2" charset="2"/>
              </a:rPr>
              <a:t>nmap</a:t>
            </a:r>
            <a:r>
              <a:rPr lang="en-US" sz="2000" dirty="0">
                <a:sym typeface="Wingdings" panose="05000000000000000000" pitchFamily="2" charset="2"/>
              </a:rPr>
              <a:t> 192.168.186.131</a:t>
            </a:r>
          </a:p>
          <a:p>
            <a:r>
              <a:rPr lang="en-US" sz="2000" dirty="0">
                <a:sym typeface="Wingdings" panose="05000000000000000000" pitchFamily="2" charset="2"/>
              </a:rPr>
              <a:t>Port scan  </a:t>
            </a:r>
            <a:r>
              <a:rPr lang="en-US" sz="2000" dirty="0" err="1">
                <a:sym typeface="Wingdings" panose="05000000000000000000" pitchFamily="2" charset="2"/>
              </a:rPr>
              <a:t>nmap</a:t>
            </a:r>
            <a:r>
              <a:rPr lang="en-US" sz="2000" dirty="0">
                <a:sym typeface="Wingdings" panose="05000000000000000000" pitchFamily="2" charset="2"/>
              </a:rPr>
              <a:t> 192.168.186.131</a:t>
            </a:r>
            <a:r>
              <a:rPr lang="en-CA" sz="2000" dirty="0">
                <a:sym typeface="Wingdings" panose="05000000000000000000" pitchFamily="2" charset="2"/>
              </a:rPr>
              <a:t> –p 21 –</a:t>
            </a:r>
            <a:r>
              <a:rPr lang="en-CA" sz="2000" dirty="0" err="1">
                <a:sym typeface="Wingdings" panose="05000000000000000000" pitchFamily="2" charset="2"/>
              </a:rPr>
              <a:t>sV</a:t>
            </a:r>
            <a:endParaRPr lang="en-CA" sz="2000" dirty="0">
              <a:sym typeface="Wingdings" panose="05000000000000000000" pitchFamily="2" charset="2"/>
            </a:endParaRPr>
          </a:p>
          <a:p>
            <a:endParaRPr lang="en-CA" sz="2000" dirty="0">
              <a:sym typeface="Wingdings" panose="05000000000000000000" pitchFamily="2" charset="2"/>
            </a:endParaRPr>
          </a:p>
          <a:p>
            <a:r>
              <a:rPr lang="en-CA" sz="2000" dirty="0">
                <a:sym typeface="Wingdings" panose="05000000000000000000" pitchFamily="2" charset="2"/>
              </a:rPr>
              <a:t>Open </a:t>
            </a:r>
            <a:r>
              <a:rPr lang="en-CA" sz="2000" dirty="0" err="1">
                <a:solidFill>
                  <a:srgbClr val="FFFF00"/>
                </a:solidFill>
                <a:sym typeface="Wingdings" panose="05000000000000000000" pitchFamily="2" charset="2"/>
              </a:rPr>
              <a:t>msfconsole</a:t>
            </a:r>
            <a:endParaRPr lang="en-CA" sz="2000" dirty="0">
              <a:solidFill>
                <a:srgbClr val="FFFF00"/>
              </a:solidFill>
              <a:sym typeface="Wingdings" panose="05000000000000000000" pitchFamily="2" charset="2"/>
            </a:endParaRPr>
          </a:p>
          <a:p>
            <a:pPr marL="0" indent="0">
              <a:buNone/>
            </a:pPr>
            <a:endParaRPr lang="en-CA" sz="2000" dirty="0">
              <a:solidFill>
                <a:srgbClr val="FFFF00"/>
              </a:solidFill>
              <a:sym typeface="Wingdings" panose="05000000000000000000" pitchFamily="2" charset="2"/>
            </a:endParaRPr>
          </a:p>
        </p:txBody>
      </p:sp>
      <p:pic>
        <p:nvPicPr>
          <p:cNvPr id="5" name="Picture 4">
            <a:extLst>
              <a:ext uri="{FF2B5EF4-FFF2-40B4-BE49-F238E27FC236}">
                <a16:creationId xmlns:a16="http://schemas.microsoft.com/office/drawing/2014/main" id="{59773EE1-2C80-F4E8-33B8-4E2B4189E99C}"/>
              </a:ext>
            </a:extLst>
          </p:cNvPr>
          <p:cNvPicPr>
            <a:picLocks noChangeAspect="1"/>
          </p:cNvPicPr>
          <p:nvPr/>
        </p:nvPicPr>
        <p:blipFill>
          <a:blip r:embed="rId2"/>
          <a:stretch>
            <a:fillRect/>
          </a:stretch>
        </p:blipFill>
        <p:spPr>
          <a:xfrm>
            <a:off x="851191" y="3924403"/>
            <a:ext cx="4378967" cy="986809"/>
          </a:xfrm>
          <a:prstGeom prst="rect">
            <a:avLst/>
          </a:prstGeom>
        </p:spPr>
      </p:pic>
      <p:pic>
        <p:nvPicPr>
          <p:cNvPr id="7" name="Picture 6">
            <a:extLst>
              <a:ext uri="{FF2B5EF4-FFF2-40B4-BE49-F238E27FC236}">
                <a16:creationId xmlns:a16="http://schemas.microsoft.com/office/drawing/2014/main" id="{BF4BDEF3-37A7-1400-BBF5-93F606C3365A}"/>
              </a:ext>
            </a:extLst>
          </p:cNvPr>
          <p:cNvPicPr>
            <a:picLocks noChangeAspect="1"/>
          </p:cNvPicPr>
          <p:nvPr/>
        </p:nvPicPr>
        <p:blipFill>
          <a:blip r:embed="rId3"/>
          <a:stretch>
            <a:fillRect/>
          </a:stretch>
        </p:blipFill>
        <p:spPr>
          <a:xfrm>
            <a:off x="6589796" y="1032449"/>
            <a:ext cx="5441827" cy="5234207"/>
          </a:xfrm>
          <a:prstGeom prst="rect">
            <a:avLst/>
          </a:prstGeom>
        </p:spPr>
      </p:pic>
      <p:sp>
        <p:nvSpPr>
          <p:cNvPr id="8" name="Rectangle 7">
            <a:extLst>
              <a:ext uri="{FF2B5EF4-FFF2-40B4-BE49-F238E27FC236}">
                <a16:creationId xmlns:a16="http://schemas.microsoft.com/office/drawing/2014/main" id="{4D960964-56BE-11B6-A0DF-72F90AA332C3}"/>
              </a:ext>
            </a:extLst>
          </p:cNvPr>
          <p:cNvSpPr/>
          <p:nvPr/>
        </p:nvSpPr>
        <p:spPr>
          <a:xfrm>
            <a:off x="6907367" y="1038606"/>
            <a:ext cx="1093636" cy="22402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CC16386-5C62-A4AF-3AAE-A0A12470CF9F}"/>
              </a:ext>
            </a:extLst>
          </p:cNvPr>
          <p:cNvSpPr/>
          <p:nvPr/>
        </p:nvSpPr>
        <p:spPr>
          <a:xfrm>
            <a:off x="3393384" y="4269840"/>
            <a:ext cx="1670579" cy="24308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EE59577-0D08-E648-11D5-39A4E35A5AEF}"/>
              </a:ext>
            </a:extLst>
          </p:cNvPr>
          <p:cNvSpPr/>
          <p:nvPr/>
        </p:nvSpPr>
        <p:spPr>
          <a:xfrm>
            <a:off x="7454185" y="4347863"/>
            <a:ext cx="3714558" cy="75402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09B2581D-C7D0-639D-1AA4-A666E78024AD}"/>
              </a:ext>
            </a:extLst>
          </p:cNvPr>
          <p:cNvSpPr/>
          <p:nvPr/>
        </p:nvSpPr>
        <p:spPr>
          <a:xfrm>
            <a:off x="6589796" y="5884882"/>
            <a:ext cx="1062860" cy="33415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28271489-A71A-6C14-1048-CBE0F202BEA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12124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4ECA-BA0A-94E0-4304-3886DDD0C246}"/>
              </a:ext>
            </a:extLst>
          </p:cNvPr>
          <p:cNvSpPr>
            <a:spLocks noGrp="1"/>
          </p:cNvSpPr>
          <p:nvPr>
            <p:ph type="title"/>
          </p:nvPr>
        </p:nvSpPr>
        <p:spPr/>
        <p:txBody>
          <a:bodyPr/>
          <a:lstStyle/>
          <a:p>
            <a:r>
              <a:rPr lang="en-US" dirty="0"/>
              <a:t>Search for exploit</a:t>
            </a:r>
            <a:endParaRPr lang="en-CA" dirty="0"/>
          </a:p>
        </p:txBody>
      </p:sp>
      <p:sp>
        <p:nvSpPr>
          <p:cNvPr id="3" name="Content Placeholder 2">
            <a:extLst>
              <a:ext uri="{FF2B5EF4-FFF2-40B4-BE49-F238E27FC236}">
                <a16:creationId xmlns:a16="http://schemas.microsoft.com/office/drawing/2014/main" id="{D91B740E-B2D1-249F-588D-407FD5FC5761}"/>
              </a:ext>
            </a:extLst>
          </p:cNvPr>
          <p:cNvSpPr>
            <a:spLocks noGrp="1"/>
          </p:cNvSpPr>
          <p:nvPr>
            <p:ph idx="1"/>
          </p:nvPr>
        </p:nvSpPr>
        <p:spPr>
          <a:xfrm>
            <a:off x="838200" y="1825625"/>
            <a:ext cx="10515600" cy="2373086"/>
          </a:xfrm>
        </p:spPr>
        <p:txBody>
          <a:bodyPr>
            <a:normAutofit/>
          </a:bodyPr>
          <a:lstStyle/>
          <a:p>
            <a:r>
              <a:rPr lang="en-CA" sz="2400" dirty="0">
                <a:sym typeface="Wingdings" panose="05000000000000000000" pitchFamily="2" charset="2"/>
              </a:rPr>
              <a:t>Open </a:t>
            </a:r>
            <a:r>
              <a:rPr lang="en-CA" sz="2400" dirty="0" err="1">
                <a:solidFill>
                  <a:srgbClr val="FFFF00"/>
                </a:solidFill>
                <a:sym typeface="Wingdings" panose="05000000000000000000" pitchFamily="2" charset="2"/>
              </a:rPr>
              <a:t>msfconsole</a:t>
            </a:r>
            <a:endParaRPr lang="en-CA" sz="2400" dirty="0">
              <a:solidFill>
                <a:srgbClr val="FFFF00"/>
              </a:solidFill>
              <a:sym typeface="Wingdings" panose="05000000000000000000" pitchFamily="2" charset="2"/>
            </a:endParaRPr>
          </a:p>
          <a:p>
            <a:r>
              <a:rPr lang="en-CA" sz="2400" dirty="0">
                <a:sym typeface="Wingdings" panose="05000000000000000000" pitchFamily="2" charset="2"/>
              </a:rPr>
              <a:t>Find exploit for “</a:t>
            </a:r>
            <a:r>
              <a:rPr lang="en-CA" sz="2400" dirty="0" err="1">
                <a:sym typeface="Wingdings" panose="05000000000000000000" pitchFamily="2" charset="2"/>
              </a:rPr>
              <a:t>vsftpd</a:t>
            </a:r>
            <a:r>
              <a:rPr lang="en-CA" sz="2400" dirty="0">
                <a:sym typeface="Wingdings" panose="05000000000000000000" pitchFamily="2" charset="2"/>
              </a:rPr>
              <a:t> 2.3.4”  search </a:t>
            </a:r>
            <a:r>
              <a:rPr lang="en-CA" sz="2400" dirty="0" err="1">
                <a:sym typeface="Wingdings" panose="05000000000000000000" pitchFamily="2" charset="2"/>
              </a:rPr>
              <a:t>vsftpd</a:t>
            </a:r>
            <a:r>
              <a:rPr lang="en-CA" sz="2400" dirty="0">
                <a:sym typeface="Wingdings" panose="05000000000000000000" pitchFamily="2" charset="2"/>
              </a:rPr>
              <a:t> 2.3.4</a:t>
            </a:r>
          </a:p>
          <a:p>
            <a:endParaRPr lang="en-CA" sz="2400" dirty="0">
              <a:sym typeface="Wingdings" panose="05000000000000000000" pitchFamily="2" charset="2"/>
            </a:endParaRPr>
          </a:p>
          <a:p>
            <a:r>
              <a:rPr lang="en-CA" sz="2400" dirty="0">
                <a:sym typeface="Wingdings" panose="05000000000000000000" pitchFamily="2" charset="2"/>
              </a:rPr>
              <a:t>Disclosure Date  Zero Day, </a:t>
            </a:r>
            <a:r>
              <a:rPr lang="en-US" sz="2400" dirty="0">
                <a:sym typeface="Wingdings" panose="05000000000000000000" pitchFamily="2" charset="2"/>
              </a:rPr>
              <a:t>there is no available patch at the time of the attack, which makes these attacks particularly dangerous.</a:t>
            </a:r>
          </a:p>
          <a:p>
            <a:endParaRPr lang="en-CA" sz="2400" dirty="0"/>
          </a:p>
        </p:txBody>
      </p:sp>
      <p:pic>
        <p:nvPicPr>
          <p:cNvPr id="5" name="Picture 4">
            <a:extLst>
              <a:ext uri="{FF2B5EF4-FFF2-40B4-BE49-F238E27FC236}">
                <a16:creationId xmlns:a16="http://schemas.microsoft.com/office/drawing/2014/main" id="{BDD9E249-6D66-1923-51CB-456696AE2BC3}"/>
              </a:ext>
            </a:extLst>
          </p:cNvPr>
          <p:cNvPicPr>
            <a:picLocks noChangeAspect="1"/>
          </p:cNvPicPr>
          <p:nvPr/>
        </p:nvPicPr>
        <p:blipFill>
          <a:blip r:embed="rId2"/>
          <a:srcRect b="25481"/>
          <a:stretch/>
        </p:blipFill>
        <p:spPr>
          <a:xfrm>
            <a:off x="0" y="4484914"/>
            <a:ext cx="12193622" cy="1768402"/>
          </a:xfrm>
          <a:prstGeom prst="rect">
            <a:avLst/>
          </a:prstGeom>
        </p:spPr>
      </p:pic>
      <p:sp>
        <p:nvSpPr>
          <p:cNvPr id="6" name="Rectangle 5">
            <a:extLst>
              <a:ext uri="{FF2B5EF4-FFF2-40B4-BE49-F238E27FC236}">
                <a16:creationId xmlns:a16="http://schemas.microsoft.com/office/drawing/2014/main" id="{66025CBA-C703-AD04-A28F-A785B4534C52}"/>
              </a:ext>
            </a:extLst>
          </p:cNvPr>
          <p:cNvSpPr/>
          <p:nvPr/>
        </p:nvSpPr>
        <p:spPr>
          <a:xfrm>
            <a:off x="724282" y="4474028"/>
            <a:ext cx="2149547" cy="272143"/>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5F04975E-6705-64D6-A642-AFE6826A7344}"/>
              </a:ext>
            </a:extLst>
          </p:cNvPr>
          <p:cNvSpPr/>
          <p:nvPr/>
        </p:nvSpPr>
        <p:spPr>
          <a:xfrm>
            <a:off x="6150429" y="5447432"/>
            <a:ext cx="1099457" cy="71388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7E6AD8A-F2E4-222E-CEDD-C0A4C107A4D5}"/>
              </a:ext>
            </a:extLst>
          </p:cNvPr>
          <p:cNvSpPr/>
          <p:nvPr/>
        </p:nvSpPr>
        <p:spPr>
          <a:xfrm>
            <a:off x="9383483" y="5897148"/>
            <a:ext cx="1001489" cy="26416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EEDBF5DF-145D-C2DD-A1A4-BBE7C5E58D6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307684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5936D-FCB2-9F37-4F63-371636531213}"/>
              </a:ext>
            </a:extLst>
          </p:cNvPr>
          <p:cNvSpPr>
            <a:spLocks noGrp="1"/>
          </p:cNvSpPr>
          <p:nvPr>
            <p:ph type="title"/>
          </p:nvPr>
        </p:nvSpPr>
        <p:spPr/>
        <p:txBody>
          <a:bodyPr/>
          <a:lstStyle/>
          <a:p>
            <a:r>
              <a:rPr lang="en-US" dirty="0"/>
              <a:t>Rank</a:t>
            </a:r>
            <a:endParaRPr lang="en-CA" dirty="0"/>
          </a:p>
        </p:txBody>
      </p:sp>
      <p:sp>
        <p:nvSpPr>
          <p:cNvPr id="3" name="Content Placeholder 2">
            <a:extLst>
              <a:ext uri="{FF2B5EF4-FFF2-40B4-BE49-F238E27FC236}">
                <a16:creationId xmlns:a16="http://schemas.microsoft.com/office/drawing/2014/main" id="{33BA373F-4058-725D-DC4A-657A0A81A730}"/>
              </a:ext>
            </a:extLst>
          </p:cNvPr>
          <p:cNvSpPr>
            <a:spLocks noGrp="1"/>
          </p:cNvSpPr>
          <p:nvPr>
            <p:ph idx="1"/>
          </p:nvPr>
        </p:nvSpPr>
        <p:spPr/>
        <p:txBody>
          <a:bodyPr>
            <a:normAutofit/>
          </a:bodyPr>
          <a:lstStyle/>
          <a:p>
            <a:r>
              <a:rPr lang="en-CA" sz="2400" b="1" dirty="0">
                <a:solidFill>
                  <a:srgbClr val="FFFF00"/>
                </a:solidFill>
              </a:rPr>
              <a:t>Excellent: </a:t>
            </a:r>
            <a:r>
              <a:rPr lang="en-US" sz="2400" dirty="0"/>
              <a:t>They are the most stable for production environments or penetration testing against live systems.</a:t>
            </a:r>
          </a:p>
          <a:p>
            <a:r>
              <a:rPr lang="en-CA" sz="2400" b="1" dirty="0">
                <a:solidFill>
                  <a:srgbClr val="FFFF00"/>
                </a:solidFill>
              </a:rPr>
              <a:t>Great: </a:t>
            </a:r>
            <a:r>
              <a:rPr lang="en-US" sz="2400" dirty="0"/>
              <a:t>Suitable for penetration tests but with a bit more caution, especially in production environments.</a:t>
            </a:r>
          </a:p>
          <a:p>
            <a:r>
              <a:rPr lang="en-CA" sz="2400" b="1" dirty="0">
                <a:solidFill>
                  <a:srgbClr val="FFFF00"/>
                </a:solidFill>
              </a:rPr>
              <a:t>Good: </a:t>
            </a:r>
            <a:r>
              <a:rPr lang="en-US" sz="2400" dirty="0"/>
              <a:t>Typically used in controlled environments like labs or with non-critical systems.</a:t>
            </a:r>
          </a:p>
          <a:p>
            <a:r>
              <a:rPr lang="en-CA" sz="2400" b="1" dirty="0">
                <a:solidFill>
                  <a:srgbClr val="FFFF00"/>
                </a:solidFill>
              </a:rPr>
              <a:t>Normal: </a:t>
            </a:r>
            <a:r>
              <a:rPr lang="en-US" sz="2400" dirty="0"/>
              <a:t>Suitable for use in testing environments where failures are acceptable.</a:t>
            </a:r>
          </a:p>
        </p:txBody>
      </p:sp>
      <p:sp>
        <p:nvSpPr>
          <p:cNvPr id="4" name="Footer Placeholder 3">
            <a:extLst>
              <a:ext uri="{FF2B5EF4-FFF2-40B4-BE49-F238E27FC236}">
                <a16:creationId xmlns:a16="http://schemas.microsoft.com/office/drawing/2014/main" id="{E316B309-A3C6-6C75-4C4C-1310D482160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059261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7EBD-98C8-E149-DB70-9F322851C8C9}"/>
              </a:ext>
            </a:extLst>
          </p:cNvPr>
          <p:cNvSpPr>
            <a:spLocks noGrp="1"/>
          </p:cNvSpPr>
          <p:nvPr>
            <p:ph type="title"/>
          </p:nvPr>
        </p:nvSpPr>
        <p:spPr/>
        <p:txBody>
          <a:bodyPr/>
          <a:lstStyle/>
          <a:p>
            <a:r>
              <a:rPr lang="en-US" dirty="0"/>
              <a:t>Rank</a:t>
            </a:r>
            <a:endParaRPr lang="en-CA" dirty="0"/>
          </a:p>
        </p:txBody>
      </p:sp>
      <p:sp>
        <p:nvSpPr>
          <p:cNvPr id="3" name="Content Placeholder 2">
            <a:extLst>
              <a:ext uri="{FF2B5EF4-FFF2-40B4-BE49-F238E27FC236}">
                <a16:creationId xmlns:a16="http://schemas.microsoft.com/office/drawing/2014/main" id="{F6A1488E-3318-E2D8-F3FE-A0C30B1DC9F3}"/>
              </a:ext>
            </a:extLst>
          </p:cNvPr>
          <p:cNvSpPr>
            <a:spLocks noGrp="1"/>
          </p:cNvSpPr>
          <p:nvPr>
            <p:ph idx="1"/>
          </p:nvPr>
        </p:nvSpPr>
        <p:spPr/>
        <p:txBody>
          <a:bodyPr>
            <a:normAutofit/>
          </a:bodyPr>
          <a:lstStyle/>
          <a:p>
            <a:r>
              <a:rPr lang="en-CA" sz="2400" b="1" dirty="0">
                <a:solidFill>
                  <a:srgbClr val="FFFF00"/>
                </a:solidFill>
              </a:rPr>
              <a:t>Average: </a:t>
            </a:r>
            <a:r>
              <a:rPr lang="en-US" sz="2400" dirty="0"/>
              <a:t>Best used in test environments, where the focus is on learning rather than guaranteed success.</a:t>
            </a:r>
          </a:p>
          <a:p>
            <a:r>
              <a:rPr lang="en-CA" sz="2400" b="1" dirty="0">
                <a:solidFill>
                  <a:srgbClr val="FFFF00"/>
                </a:solidFill>
              </a:rPr>
              <a:t>Low: </a:t>
            </a:r>
            <a:r>
              <a:rPr lang="en-US" sz="2400" dirty="0"/>
              <a:t>Used mainly for testing purposes in controlled environments where instability is expected.</a:t>
            </a:r>
          </a:p>
          <a:p>
            <a:r>
              <a:rPr lang="en-CA" sz="2400" b="1" dirty="0">
                <a:solidFill>
                  <a:srgbClr val="FFFF00"/>
                </a:solidFill>
              </a:rPr>
              <a:t>Manual: </a:t>
            </a:r>
            <a:r>
              <a:rPr lang="en-US" sz="2400" dirty="0"/>
              <a:t>Best for advanced users who understand the exploit in detail and are willing to do additional work to make it successful.</a:t>
            </a:r>
          </a:p>
          <a:p>
            <a:r>
              <a:rPr lang="en-CA" sz="2400" b="1" dirty="0">
                <a:solidFill>
                  <a:srgbClr val="FFFF00"/>
                </a:solidFill>
              </a:rPr>
              <a:t>Average/Below Average: </a:t>
            </a:r>
            <a:r>
              <a:rPr lang="en-US" sz="2400" dirty="0"/>
              <a:t>Best for practice in controlled environments where stability is not a concern.</a:t>
            </a:r>
            <a:endParaRPr lang="en-CA" sz="2400" dirty="0"/>
          </a:p>
          <a:p>
            <a:endParaRPr lang="en-CA" sz="2400" dirty="0"/>
          </a:p>
        </p:txBody>
      </p:sp>
      <p:sp>
        <p:nvSpPr>
          <p:cNvPr id="4" name="Footer Placeholder 3">
            <a:extLst>
              <a:ext uri="{FF2B5EF4-FFF2-40B4-BE49-F238E27FC236}">
                <a16:creationId xmlns:a16="http://schemas.microsoft.com/office/drawing/2014/main" id="{401D60E8-1777-011E-1CC7-C27B55AA329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04208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3F9C-F283-0AAE-08DE-D9AE8A918B48}"/>
              </a:ext>
            </a:extLst>
          </p:cNvPr>
          <p:cNvSpPr>
            <a:spLocks noGrp="1"/>
          </p:cNvSpPr>
          <p:nvPr>
            <p:ph type="title"/>
          </p:nvPr>
        </p:nvSpPr>
        <p:spPr/>
        <p:txBody>
          <a:bodyPr/>
          <a:lstStyle/>
          <a:p>
            <a:r>
              <a:rPr lang="en-US" dirty="0"/>
              <a:t>Use the exploit + </a:t>
            </a:r>
            <a:br>
              <a:rPr lang="en-US" dirty="0"/>
            </a:br>
            <a:r>
              <a:rPr lang="en-US" dirty="0"/>
              <a:t>Show Option </a:t>
            </a:r>
            <a:endParaRPr lang="en-CA" dirty="0"/>
          </a:p>
        </p:txBody>
      </p:sp>
      <p:sp>
        <p:nvSpPr>
          <p:cNvPr id="3" name="Content Placeholder 2">
            <a:extLst>
              <a:ext uri="{FF2B5EF4-FFF2-40B4-BE49-F238E27FC236}">
                <a16:creationId xmlns:a16="http://schemas.microsoft.com/office/drawing/2014/main" id="{4FC453B5-014B-9B80-B8E0-FD6E4E71211F}"/>
              </a:ext>
            </a:extLst>
          </p:cNvPr>
          <p:cNvSpPr>
            <a:spLocks noGrp="1"/>
          </p:cNvSpPr>
          <p:nvPr>
            <p:ph idx="1"/>
          </p:nvPr>
        </p:nvSpPr>
        <p:spPr>
          <a:xfrm>
            <a:off x="245806" y="1825625"/>
            <a:ext cx="4979337" cy="4351338"/>
          </a:xfrm>
        </p:spPr>
        <p:txBody>
          <a:bodyPr>
            <a:normAutofit/>
          </a:bodyPr>
          <a:lstStyle/>
          <a:p>
            <a:r>
              <a:rPr lang="en-US" sz="2000" dirty="0"/>
              <a:t>CHOST: Local Client Host IP Address (Source)</a:t>
            </a:r>
          </a:p>
          <a:p>
            <a:r>
              <a:rPr lang="en-US" sz="2000" dirty="0"/>
              <a:t>CPORT: Local Client Port Number (Source)</a:t>
            </a:r>
          </a:p>
          <a:p>
            <a:endParaRPr lang="en-US" sz="2000" dirty="0"/>
          </a:p>
          <a:p>
            <a:r>
              <a:rPr lang="en-US" sz="2000" dirty="0"/>
              <a:t>RHOST: Target Receiver Host IP Address (Destination)</a:t>
            </a:r>
          </a:p>
          <a:p>
            <a:r>
              <a:rPr lang="en-US" sz="2000" dirty="0"/>
              <a:t>RPORT: Target Receiver Port Number (Destination)</a:t>
            </a:r>
            <a:endParaRPr lang="en-CA" sz="2000" dirty="0"/>
          </a:p>
        </p:txBody>
      </p:sp>
      <p:pic>
        <p:nvPicPr>
          <p:cNvPr id="5" name="Picture 4">
            <a:extLst>
              <a:ext uri="{FF2B5EF4-FFF2-40B4-BE49-F238E27FC236}">
                <a16:creationId xmlns:a16="http://schemas.microsoft.com/office/drawing/2014/main" id="{896FFB9A-CEFA-0C30-CF33-C1B02B47901B}"/>
              </a:ext>
            </a:extLst>
          </p:cNvPr>
          <p:cNvPicPr>
            <a:picLocks noChangeAspect="1"/>
          </p:cNvPicPr>
          <p:nvPr/>
        </p:nvPicPr>
        <p:blipFill>
          <a:blip r:embed="rId2"/>
          <a:srcRect b="6288"/>
          <a:stretch/>
        </p:blipFill>
        <p:spPr>
          <a:xfrm>
            <a:off x="5410199" y="80494"/>
            <a:ext cx="6683829" cy="6275856"/>
          </a:xfrm>
          <a:prstGeom prst="rect">
            <a:avLst/>
          </a:prstGeom>
        </p:spPr>
      </p:pic>
      <p:sp>
        <p:nvSpPr>
          <p:cNvPr id="6" name="Rectangle 5">
            <a:extLst>
              <a:ext uri="{FF2B5EF4-FFF2-40B4-BE49-F238E27FC236}">
                <a16:creationId xmlns:a16="http://schemas.microsoft.com/office/drawing/2014/main" id="{912DB933-7F8E-9089-3C49-5D4C945F8406}"/>
              </a:ext>
            </a:extLst>
          </p:cNvPr>
          <p:cNvSpPr/>
          <p:nvPr/>
        </p:nvSpPr>
        <p:spPr>
          <a:xfrm>
            <a:off x="6174658" y="100158"/>
            <a:ext cx="695281" cy="284631"/>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BBB414C-4B26-53D3-9CC4-2B46016DF67D}"/>
              </a:ext>
            </a:extLst>
          </p:cNvPr>
          <p:cNvSpPr/>
          <p:nvPr/>
        </p:nvSpPr>
        <p:spPr>
          <a:xfrm>
            <a:off x="5677281" y="1796370"/>
            <a:ext cx="3346976" cy="46785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67E64DBA-2D2F-8C46-A02F-E8A999429098}"/>
              </a:ext>
            </a:extLst>
          </p:cNvPr>
          <p:cNvSpPr/>
          <p:nvPr/>
        </p:nvSpPr>
        <p:spPr>
          <a:xfrm>
            <a:off x="5677281" y="2469610"/>
            <a:ext cx="3346976" cy="6654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2E8CC2B-D558-A138-D684-C8C21E484114}"/>
              </a:ext>
            </a:extLst>
          </p:cNvPr>
          <p:cNvSpPr/>
          <p:nvPr/>
        </p:nvSpPr>
        <p:spPr>
          <a:xfrm>
            <a:off x="10200968" y="589934"/>
            <a:ext cx="1337888" cy="226143"/>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65DEC7C1-C71D-802C-61B0-88AA759ABA32}"/>
              </a:ext>
            </a:extLst>
          </p:cNvPr>
          <p:cNvSpPr/>
          <p:nvPr/>
        </p:nvSpPr>
        <p:spPr>
          <a:xfrm>
            <a:off x="5973552" y="570269"/>
            <a:ext cx="4003031" cy="22614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ooter Placeholder 9">
            <a:extLst>
              <a:ext uri="{FF2B5EF4-FFF2-40B4-BE49-F238E27FC236}">
                <a16:creationId xmlns:a16="http://schemas.microsoft.com/office/drawing/2014/main" id="{95E6FA37-B47C-5C87-C3D0-18DF0E1B8F7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4737205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DDFE-5651-92FE-AB09-D7B8E074493A}"/>
              </a:ext>
            </a:extLst>
          </p:cNvPr>
          <p:cNvSpPr>
            <a:spLocks noGrp="1"/>
          </p:cNvSpPr>
          <p:nvPr>
            <p:ph type="title"/>
          </p:nvPr>
        </p:nvSpPr>
        <p:spPr/>
        <p:txBody>
          <a:bodyPr/>
          <a:lstStyle/>
          <a:p>
            <a:r>
              <a:rPr lang="en-US" dirty="0"/>
              <a:t>Set RHOSTS</a:t>
            </a:r>
            <a:endParaRPr lang="en-CA" dirty="0"/>
          </a:p>
        </p:txBody>
      </p:sp>
      <p:sp>
        <p:nvSpPr>
          <p:cNvPr id="3" name="Content Placeholder 2">
            <a:extLst>
              <a:ext uri="{FF2B5EF4-FFF2-40B4-BE49-F238E27FC236}">
                <a16:creationId xmlns:a16="http://schemas.microsoft.com/office/drawing/2014/main" id="{9510C410-61F6-9CEA-0251-698CF399EE8F}"/>
              </a:ext>
            </a:extLst>
          </p:cNvPr>
          <p:cNvSpPr>
            <a:spLocks noGrp="1"/>
          </p:cNvSpPr>
          <p:nvPr>
            <p:ph idx="1"/>
          </p:nvPr>
        </p:nvSpPr>
        <p:spPr>
          <a:xfrm>
            <a:off x="838200" y="1825625"/>
            <a:ext cx="3714135" cy="4351338"/>
          </a:xfrm>
        </p:spPr>
        <p:txBody>
          <a:bodyPr>
            <a:normAutofit/>
          </a:bodyPr>
          <a:lstStyle/>
          <a:p>
            <a:r>
              <a:rPr lang="en-CA" sz="2000" dirty="0" err="1">
                <a:sym typeface="Wingdings" panose="05000000000000000000" pitchFamily="2" charset="2"/>
              </a:rPr>
              <a:t>vsftpd</a:t>
            </a:r>
            <a:r>
              <a:rPr lang="en-CA" sz="2000" dirty="0">
                <a:sym typeface="Wingdings" panose="05000000000000000000" pitchFamily="2" charset="2"/>
              </a:rPr>
              <a:t> 2.3.4 exploit need receiver IP Address</a:t>
            </a:r>
          </a:p>
          <a:p>
            <a:endParaRPr lang="en-CA" sz="2000" dirty="0">
              <a:sym typeface="Wingdings" panose="05000000000000000000" pitchFamily="2" charset="2"/>
            </a:endParaRPr>
          </a:p>
          <a:p>
            <a:r>
              <a:rPr lang="en-CA" sz="2000" dirty="0">
                <a:sym typeface="Wingdings" panose="05000000000000000000" pitchFamily="2" charset="2"/>
              </a:rPr>
              <a:t>Q: by default </a:t>
            </a:r>
            <a:r>
              <a:rPr lang="en-CA" sz="2000" dirty="0" err="1">
                <a:sym typeface="Wingdings" panose="05000000000000000000" pitchFamily="2" charset="2"/>
              </a:rPr>
              <a:t>dest</a:t>
            </a:r>
            <a:r>
              <a:rPr lang="en-CA" sz="2000" dirty="0">
                <a:sym typeface="Wingdings" panose="05000000000000000000" pitchFamily="2" charset="2"/>
              </a:rPr>
              <a:t> port # set to 21?</a:t>
            </a:r>
          </a:p>
          <a:p>
            <a:r>
              <a:rPr lang="en-CA" sz="2000" dirty="0"/>
              <a:t>This is for FTP exploit, where FTP is at port 21.</a:t>
            </a:r>
          </a:p>
        </p:txBody>
      </p:sp>
      <p:pic>
        <p:nvPicPr>
          <p:cNvPr id="5" name="Picture 4">
            <a:extLst>
              <a:ext uri="{FF2B5EF4-FFF2-40B4-BE49-F238E27FC236}">
                <a16:creationId xmlns:a16="http://schemas.microsoft.com/office/drawing/2014/main" id="{DDCDBC81-141D-2577-7A29-169F8A2A4F8D}"/>
              </a:ext>
            </a:extLst>
          </p:cNvPr>
          <p:cNvPicPr>
            <a:picLocks noChangeAspect="1"/>
          </p:cNvPicPr>
          <p:nvPr/>
        </p:nvPicPr>
        <p:blipFill>
          <a:blip r:embed="rId2"/>
          <a:stretch>
            <a:fillRect/>
          </a:stretch>
        </p:blipFill>
        <p:spPr>
          <a:xfrm>
            <a:off x="4732535" y="780260"/>
            <a:ext cx="7301336" cy="5503705"/>
          </a:xfrm>
          <a:prstGeom prst="rect">
            <a:avLst/>
          </a:prstGeom>
        </p:spPr>
      </p:pic>
      <p:sp>
        <p:nvSpPr>
          <p:cNvPr id="6" name="Rectangle 5">
            <a:extLst>
              <a:ext uri="{FF2B5EF4-FFF2-40B4-BE49-F238E27FC236}">
                <a16:creationId xmlns:a16="http://schemas.microsoft.com/office/drawing/2014/main" id="{281CD8B6-B877-B7AE-18F3-1E70DA754CD8}"/>
              </a:ext>
            </a:extLst>
          </p:cNvPr>
          <p:cNvSpPr/>
          <p:nvPr/>
        </p:nvSpPr>
        <p:spPr>
          <a:xfrm>
            <a:off x="9182481" y="823689"/>
            <a:ext cx="2715605" cy="31579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5F493A43-81D8-457E-557B-9D94A64D698A}"/>
              </a:ext>
            </a:extLst>
          </p:cNvPr>
          <p:cNvSpPr/>
          <p:nvPr/>
        </p:nvSpPr>
        <p:spPr>
          <a:xfrm>
            <a:off x="9182481" y="1237064"/>
            <a:ext cx="1420205" cy="31579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39EE6850-76B7-BAD2-B128-CA2A697FF0F2}"/>
              </a:ext>
            </a:extLst>
          </p:cNvPr>
          <p:cNvSpPr/>
          <p:nvPr/>
        </p:nvSpPr>
        <p:spPr>
          <a:xfrm>
            <a:off x="5067681" y="3033603"/>
            <a:ext cx="3151033" cy="25037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85EDE0F0-B30A-CDD4-F6FC-9DF1DD020A1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5539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4E05-BE20-070F-9578-380A3E146032}"/>
              </a:ext>
            </a:extLst>
          </p:cNvPr>
          <p:cNvSpPr>
            <a:spLocks noGrp="1"/>
          </p:cNvSpPr>
          <p:nvPr>
            <p:ph type="title"/>
          </p:nvPr>
        </p:nvSpPr>
        <p:spPr/>
        <p:txBody>
          <a:bodyPr/>
          <a:lstStyle/>
          <a:p>
            <a:r>
              <a:rPr lang="en-US" sz="4400" dirty="0" err="1"/>
              <a:t>Metasploitable</a:t>
            </a:r>
            <a:endParaRPr lang="en-CA" dirty="0"/>
          </a:p>
        </p:txBody>
      </p:sp>
      <p:sp>
        <p:nvSpPr>
          <p:cNvPr id="3" name="Content Placeholder 2">
            <a:extLst>
              <a:ext uri="{FF2B5EF4-FFF2-40B4-BE49-F238E27FC236}">
                <a16:creationId xmlns:a16="http://schemas.microsoft.com/office/drawing/2014/main" id="{E9E57630-98B4-9675-7E8D-DBD709E147EE}"/>
              </a:ext>
            </a:extLst>
          </p:cNvPr>
          <p:cNvSpPr>
            <a:spLocks noGrp="1"/>
          </p:cNvSpPr>
          <p:nvPr>
            <p:ph idx="1"/>
          </p:nvPr>
        </p:nvSpPr>
        <p:spPr>
          <a:xfrm>
            <a:off x="838200" y="1825625"/>
            <a:ext cx="5944340" cy="4351338"/>
          </a:xfrm>
        </p:spPr>
        <p:txBody>
          <a:bodyPr>
            <a:normAutofit/>
          </a:bodyPr>
          <a:lstStyle/>
          <a:p>
            <a:r>
              <a:rPr lang="en-US" sz="2000" dirty="0"/>
              <a:t>is a deliberately vulnerable virtual machine (VM), primarily designed for </a:t>
            </a:r>
            <a:r>
              <a:rPr lang="en-US" sz="2000" b="1" dirty="0">
                <a:solidFill>
                  <a:srgbClr val="FF0000"/>
                </a:solidFill>
              </a:rPr>
              <a:t>educational purposes</a:t>
            </a:r>
            <a:r>
              <a:rPr lang="en-US" sz="2000" dirty="0"/>
              <a:t>. </a:t>
            </a:r>
          </a:p>
          <a:p>
            <a:r>
              <a:rPr lang="en-US" sz="2000" dirty="0"/>
              <a:t>It's often used as a target machine to practice and demonstrate security tools like Metasploit. </a:t>
            </a:r>
          </a:p>
          <a:p>
            <a:endParaRPr lang="en-US" sz="2000" dirty="0"/>
          </a:p>
          <a:p>
            <a:r>
              <a:rPr lang="en-US" sz="2000" dirty="0"/>
              <a:t>The goal of </a:t>
            </a:r>
            <a:r>
              <a:rPr lang="en-US" sz="2000" dirty="0" err="1"/>
              <a:t>Metasploitable</a:t>
            </a:r>
            <a:r>
              <a:rPr lang="en-US" sz="2000" dirty="0"/>
              <a:t> is to provide a </a:t>
            </a:r>
            <a:r>
              <a:rPr lang="en-US" sz="2000" b="1" dirty="0">
                <a:solidFill>
                  <a:srgbClr val="FF0000"/>
                </a:solidFill>
              </a:rPr>
              <a:t>safe environment </a:t>
            </a:r>
            <a:r>
              <a:rPr lang="en-US" sz="2000" dirty="0"/>
              <a:t>where ethical hackers and security professionals can </a:t>
            </a:r>
            <a:r>
              <a:rPr lang="en-US" sz="2000" b="1" dirty="0">
                <a:solidFill>
                  <a:srgbClr val="FF0000"/>
                </a:solidFill>
              </a:rPr>
              <a:t>do their skills in penetration testing without attacking real systems</a:t>
            </a:r>
            <a:r>
              <a:rPr lang="en-US" sz="2000" dirty="0"/>
              <a:t>.</a:t>
            </a:r>
            <a:endParaRPr lang="en-CA" sz="2000" dirty="0"/>
          </a:p>
        </p:txBody>
      </p:sp>
      <p:pic>
        <p:nvPicPr>
          <p:cNvPr id="4" name="Picture 3">
            <a:extLst>
              <a:ext uri="{FF2B5EF4-FFF2-40B4-BE49-F238E27FC236}">
                <a16:creationId xmlns:a16="http://schemas.microsoft.com/office/drawing/2014/main" id="{23524F8D-AD09-EC43-0F4D-868DC2EFB154}"/>
              </a:ext>
            </a:extLst>
          </p:cNvPr>
          <p:cNvPicPr>
            <a:picLocks noChangeAspect="1"/>
          </p:cNvPicPr>
          <p:nvPr/>
        </p:nvPicPr>
        <p:blipFill>
          <a:blip r:embed="rId2">
            <a:extLst>
              <a:ext uri="{28A0092B-C50C-407E-A947-70E740481C1C}">
                <a14:useLocalDpi xmlns:a14="http://schemas.microsoft.com/office/drawing/2010/main" val="0"/>
              </a:ext>
            </a:extLst>
          </a:blip>
          <a:srcRect l="6512" t="14964" b="14292"/>
          <a:stretch/>
        </p:blipFill>
        <p:spPr>
          <a:xfrm>
            <a:off x="8521733" y="381573"/>
            <a:ext cx="3266982" cy="1328817"/>
          </a:xfrm>
          <a:prstGeom prst="rect">
            <a:avLst/>
          </a:prstGeom>
        </p:spPr>
      </p:pic>
      <p:pic>
        <p:nvPicPr>
          <p:cNvPr id="6" name="Picture 5">
            <a:extLst>
              <a:ext uri="{FF2B5EF4-FFF2-40B4-BE49-F238E27FC236}">
                <a16:creationId xmlns:a16="http://schemas.microsoft.com/office/drawing/2014/main" id="{CD7165BA-A40B-3F17-9644-C7F8A615D1E2}"/>
              </a:ext>
            </a:extLst>
          </p:cNvPr>
          <p:cNvPicPr>
            <a:picLocks noChangeAspect="1"/>
          </p:cNvPicPr>
          <p:nvPr/>
        </p:nvPicPr>
        <p:blipFill>
          <a:blip r:embed="rId3"/>
          <a:stretch>
            <a:fillRect/>
          </a:stretch>
        </p:blipFill>
        <p:spPr>
          <a:xfrm>
            <a:off x="6796377" y="1986619"/>
            <a:ext cx="5227984" cy="4506256"/>
          </a:xfrm>
          <a:prstGeom prst="rect">
            <a:avLst/>
          </a:prstGeom>
        </p:spPr>
      </p:pic>
      <p:sp>
        <p:nvSpPr>
          <p:cNvPr id="5" name="Footer Placeholder 4">
            <a:extLst>
              <a:ext uri="{FF2B5EF4-FFF2-40B4-BE49-F238E27FC236}">
                <a16:creationId xmlns:a16="http://schemas.microsoft.com/office/drawing/2014/main" id="{32881C37-31C5-8B35-173B-8D9A311FF4B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904784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11B160-0339-D686-F091-E87DB13445BA}"/>
              </a:ext>
            </a:extLst>
          </p:cNvPr>
          <p:cNvSpPr>
            <a:spLocks noGrp="1"/>
          </p:cNvSpPr>
          <p:nvPr>
            <p:ph type="ftr" sz="quarter" idx="11"/>
          </p:nvPr>
        </p:nvSpPr>
        <p:spPr/>
        <p:txBody>
          <a:bodyPr/>
          <a:lstStyle/>
          <a:p>
            <a:r>
              <a:rPr lang="sv-SE" dirty="0"/>
              <a:t>INST. : ENG.ALI BANI BAKAR &amp; ENG.Dana Al-Mahrouk</a:t>
            </a:r>
            <a:endParaRPr lang="en-CA" dirty="0"/>
          </a:p>
        </p:txBody>
      </p:sp>
      <p:sp>
        <p:nvSpPr>
          <p:cNvPr id="2" name="Title 1">
            <a:extLst>
              <a:ext uri="{FF2B5EF4-FFF2-40B4-BE49-F238E27FC236}">
                <a16:creationId xmlns:a16="http://schemas.microsoft.com/office/drawing/2014/main" id="{823FC8A5-85E9-A474-94FB-334927ED4326}"/>
              </a:ext>
            </a:extLst>
          </p:cNvPr>
          <p:cNvSpPr>
            <a:spLocks noGrp="1"/>
          </p:cNvSpPr>
          <p:nvPr>
            <p:ph type="title"/>
          </p:nvPr>
        </p:nvSpPr>
        <p:spPr/>
        <p:txBody>
          <a:bodyPr/>
          <a:lstStyle/>
          <a:p>
            <a:r>
              <a:rPr lang="en-US" dirty="0"/>
              <a:t>run</a:t>
            </a:r>
            <a:endParaRPr lang="en-CA" dirty="0"/>
          </a:p>
        </p:txBody>
      </p:sp>
      <p:sp>
        <p:nvSpPr>
          <p:cNvPr id="3" name="Content Placeholder 2">
            <a:extLst>
              <a:ext uri="{FF2B5EF4-FFF2-40B4-BE49-F238E27FC236}">
                <a16:creationId xmlns:a16="http://schemas.microsoft.com/office/drawing/2014/main" id="{890F4899-3904-6485-EA9C-81ED63F86BFB}"/>
              </a:ext>
            </a:extLst>
          </p:cNvPr>
          <p:cNvSpPr>
            <a:spLocks noGrp="1"/>
          </p:cNvSpPr>
          <p:nvPr>
            <p:ph idx="1"/>
          </p:nvPr>
        </p:nvSpPr>
        <p:spPr>
          <a:xfrm>
            <a:off x="284480" y="1825625"/>
            <a:ext cx="5278120" cy="4351338"/>
          </a:xfrm>
        </p:spPr>
        <p:txBody>
          <a:bodyPr>
            <a:normAutofit/>
          </a:bodyPr>
          <a:lstStyle/>
          <a:p>
            <a:r>
              <a:rPr lang="en-US" sz="2000" dirty="0"/>
              <a:t>Banner</a:t>
            </a:r>
          </a:p>
          <a:p>
            <a:r>
              <a:rPr lang="en-US" sz="2000" dirty="0"/>
              <a:t>USER: 331 Please specify the password.</a:t>
            </a:r>
          </a:p>
          <a:p>
            <a:pPr marL="0" indent="0">
              <a:buNone/>
            </a:pPr>
            <a:r>
              <a:rPr lang="en-US" sz="2000" dirty="0"/>
              <a:t>Password: Z</a:t>
            </a:r>
          </a:p>
          <a:p>
            <a:pPr marL="0" indent="0">
              <a:buNone/>
            </a:pPr>
            <a:r>
              <a:rPr lang="en-US" sz="2000" dirty="0"/>
              <a:t>Successfully login</a:t>
            </a:r>
          </a:p>
          <a:p>
            <a:r>
              <a:rPr lang="en-US" sz="2000" dirty="0"/>
              <a:t>Backdoor service</a:t>
            </a:r>
          </a:p>
          <a:p>
            <a:r>
              <a:rPr lang="en-US" sz="2000" dirty="0" err="1">
                <a:solidFill>
                  <a:srgbClr val="FFFF00"/>
                </a:solidFill>
              </a:rPr>
              <a:t>UserID</a:t>
            </a:r>
            <a:r>
              <a:rPr lang="en-US" sz="2000" dirty="0">
                <a:solidFill>
                  <a:srgbClr val="FFFF00"/>
                </a:solidFill>
              </a:rPr>
              <a:t> = 0 </a:t>
            </a:r>
            <a:r>
              <a:rPr lang="en-US" sz="2000" dirty="0">
                <a:solidFill>
                  <a:srgbClr val="FFFF00"/>
                </a:solidFill>
                <a:sym typeface="Wingdings" panose="05000000000000000000" pitchFamily="2" charset="2"/>
              </a:rPr>
              <a:t> Root User </a:t>
            </a:r>
          </a:p>
          <a:p>
            <a:pPr marL="0" indent="0">
              <a:buNone/>
            </a:pPr>
            <a:r>
              <a:rPr lang="en-CA" sz="2000" dirty="0"/>
              <a:t>Rank </a:t>
            </a:r>
            <a:r>
              <a:rPr lang="en-CA" sz="2000" b="1" dirty="0">
                <a:solidFill>
                  <a:srgbClr val="FFFF00"/>
                </a:solidFill>
              </a:rPr>
              <a:t>excellent </a:t>
            </a:r>
          </a:p>
          <a:p>
            <a:r>
              <a:rPr lang="en-CA" sz="2000" b="1" dirty="0">
                <a:solidFill>
                  <a:srgbClr val="FFFF00"/>
                </a:solidFill>
              </a:rPr>
              <a:t>Open Session (Re-Directional)</a:t>
            </a:r>
          </a:p>
          <a:p>
            <a:r>
              <a:rPr lang="en-CA" sz="2000" b="1" dirty="0"/>
              <a:t>Run Command (ls, </a:t>
            </a:r>
            <a:r>
              <a:rPr lang="en-CA" sz="2000" b="1" dirty="0" err="1"/>
              <a:t>pwd</a:t>
            </a:r>
            <a:r>
              <a:rPr lang="en-CA" sz="2000" b="1" dirty="0"/>
              <a:t>, cat, …)</a:t>
            </a:r>
          </a:p>
        </p:txBody>
      </p:sp>
      <p:pic>
        <p:nvPicPr>
          <p:cNvPr id="5" name="Picture 4">
            <a:extLst>
              <a:ext uri="{FF2B5EF4-FFF2-40B4-BE49-F238E27FC236}">
                <a16:creationId xmlns:a16="http://schemas.microsoft.com/office/drawing/2014/main" id="{7EAF829E-99CA-D984-A684-F8760971C75A}"/>
              </a:ext>
            </a:extLst>
          </p:cNvPr>
          <p:cNvPicPr>
            <a:picLocks noChangeAspect="1"/>
          </p:cNvPicPr>
          <p:nvPr/>
        </p:nvPicPr>
        <p:blipFill>
          <a:blip r:embed="rId2"/>
          <a:stretch>
            <a:fillRect/>
          </a:stretch>
        </p:blipFill>
        <p:spPr>
          <a:xfrm>
            <a:off x="5727483" y="128127"/>
            <a:ext cx="6354062" cy="6601746"/>
          </a:xfrm>
          <a:prstGeom prst="rect">
            <a:avLst/>
          </a:prstGeom>
        </p:spPr>
      </p:pic>
      <p:sp>
        <p:nvSpPr>
          <p:cNvPr id="6" name="Rectangle 5">
            <a:extLst>
              <a:ext uri="{FF2B5EF4-FFF2-40B4-BE49-F238E27FC236}">
                <a16:creationId xmlns:a16="http://schemas.microsoft.com/office/drawing/2014/main" id="{54BE83DA-DEB5-9697-4912-8976F56BA8E7}"/>
              </a:ext>
            </a:extLst>
          </p:cNvPr>
          <p:cNvSpPr/>
          <p:nvPr/>
        </p:nvSpPr>
        <p:spPr>
          <a:xfrm>
            <a:off x="9128053" y="84582"/>
            <a:ext cx="440491" cy="22724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D115065F-FDFC-31CC-FAD7-3495F5F5CC8D}"/>
              </a:ext>
            </a:extLst>
          </p:cNvPr>
          <p:cNvSpPr/>
          <p:nvPr/>
        </p:nvSpPr>
        <p:spPr>
          <a:xfrm>
            <a:off x="5741199" y="1476756"/>
            <a:ext cx="302985" cy="18149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7057FF7E-9D94-BC66-DD2F-988F0B782AB5}"/>
              </a:ext>
            </a:extLst>
          </p:cNvPr>
          <p:cNvSpPr/>
          <p:nvPr/>
        </p:nvSpPr>
        <p:spPr>
          <a:xfrm>
            <a:off x="5750343" y="5304213"/>
            <a:ext cx="302985" cy="18149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F877C0F-4B59-37CE-BD9C-98F14C8E1EE8}"/>
              </a:ext>
            </a:extLst>
          </p:cNvPr>
          <p:cNvSpPr/>
          <p:nvPr/>
        </p:nvSpPr>
        <p:spPr>
          <a:xfrm>
            <a:off x="5750343" y="5607489"/>
            <a:ext cx="1372833" cy="18149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8C0715BA-780C-16DA-70C2-C1B996199F87}"/>
              </a:ext>
            </a:extLst>
          </p:cNvPr>
          <p:cNvSpPr/>
          <p:nvPr/>
        </p:nvSpPr>
        <p:spPr>
          <a:xfrm>
            <a:off x="5741199" y="5768476"/>
            <a:ext cx="266409" cy="18149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EF7D4D5C-7913-3C19-A08A-17378B771C4C}"/>
              </a:ext>
            </a:extLst>
          </p:cNvPr>
          <p:cNvSpPr/>
          <p:nvPr/>
        </p:nvSpPr>
        <p:spPr>
          <a:xfrm>
            <a:off x="5727483" y="6238141"/>
            <a:ext cx="1272249" cy="299819"/>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D085B885-8BDA-BFD4-1FBE-986A1E5005D3}"/>
              </a:ext>
            </a:extLst>
          </p:cNvPr>
          <p:cNvSpPr/>
          <p:nvPr/>
        </p:nvSpPr>
        <p:spPr>
          <a:xfrm>
            <a:off x="7621888" y="896519"/>
            <a:ext cx="2233312" cy="18044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D1EF4BF-7797-96D1-980D-1E1AF3125881}"/>
              </a:ext>
            </a:extLst>
          </p:cNvPr>
          <p:cNvSpPr/>
          <p:nvPr/>
        </p:nvSpPr>
        <p:spPr>
          <a:xfrm>
            <a:off x="6654583" y="1192969"/>
            <a:ext cx="5426962" cy="1804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16739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89D8-E551-FC87-FE79-9221841FE943}"/>
              </a:ext>
            </a:extLst>
          </p:cNvPr>
          <p:cNvSpPr>
            <a:spLocks noGrp="1"/>
          </p:cNvSpPr>
          <p:nvPr>
            <p:ph type="title"/>
          </p:nvPr>
        </p:nvSpPr>
        <p:spPr/>
        <p:txBody>
          <a:bodyPr/>
          <a:lstStyle/>
          <a:p>
            <a:r>
              <a:rPr lang="en-US" dirty="0"/>
              <a:t>Example 2</a:t>
            </a:r>
            <a:endParaRPr lang="en-CA" dirty="0"/>
          </a:p>
        </p:txBody>
      </p:sp>
      <p:sp>
        <p:nvSpPr>
          <p:cNvPr id="3" name="Content Placeholder 2">
            <a:extLst>
              <a:ext uri="{FF2B5EF4-FFF2-40B4-BE49-F238E27FC236}">
                <a16:creationId xmlns:a16="http://schemas.microsoft.com/office/drawing/2014/main" id="{56E99DCB-7A02-89A5-5AD8-4241D3D8122B}"/>
              </a:ext>
            </a:extLst>
          </p:cNvPr>
          <p:cNvSpPr>
            <a:spLocks noGrp="1"/>
          </p:cNvSpPr>
          <p:nvPr>
            <p:ph idx="1"/>
          </p:nvPr>
        </p:nvSpPr>
        <p:spPr/>
        <p:txBody>
          <a:bodyPr>
            <a:normAutofit/>
          </a:bodyPr>
          <a:lstStyle/>
          <a:p>
            <a:r>
              <a:rPr lang="en-US" sz="2000" b="1" dirty="0"/>
              <a:t>MS17-010</a:t>
            </a:r>
            <a:r>
              <a:rPr lang="en-US" sz="2000" dirty="0"/>
              <a:t> is a critical security vulnerability in Microsoft Windows' Server Message Block (SMB) protocol</a:t>
            </a:r>
            <a:r>
              <a:rPr lang="en-CA" sz="2000" dirty="0"/>
              <a:t>.</a:t>
            </a:r>
          </a:p>
          <a:p>
            <a:r>
              <a:rPr lang="en-US" sz="2000" dirty="0" err="1"/>
              <a:t>EternalBlue</a:t>
            </a:r>
            <a:r>
              <a:rPr lang="en-US" sz="2000" dirty="0"/>
              <a:t> is the name of the exploit allows attackers to remotely execute arbitrary code on vulnerable systems.</a:t>
            </a:r>
          </a:p>
          <a:p>
            <a:r>
              <a:rPr lang="en-US" sz="2000" dirty="0"/>
              <a:t>It enables an attacker to:</a:t>
            </a:r>
          </a:p>
          <a:p>
            <a:pPr lvl="1"/>
            <a:r>
              <a:rPr lang="en-US" sz="2000" dirty="0"/>
              <a:t>Send specially crafted messages to SMBv1.</a:t>
            </a:r>
          </a:p>
          <a:p>
            <a:pPr lvl="1"/>
            <a:r>
              <a:rPr lang="en-US" sz="2000" dirty="0"/>
              <a:t>Cause a buffer overflow.</a:t>
            </a:r>
          </a:p>
          <a:p>
            <a:pPr lvl="1"/>
            <a:r>
              <a:rPr lang="en-US" sz="2000" dirty="0"/>
              <a:t>Gain unauthorized access and potentially execute code without needing to authenticate.</a:t>
            </a:r>
          </a:p>
        </p:txBody>
      </p:sp>
      <p:sp>
        <p:nvSpPr>
          <p:cNvPr id="4" name="Footer Placeholder 3">
            <a:extLst>
              <a:ext uri="{FF2B5EF4-FFF2-40B4-BE49-F238E27FC236}">
                <a16:creationId xmlns:a16="http://schemas.microsoft.com/office/drawing/2014/main" id="{99C525D7-70F6-324E-46AA-705D8BC46EF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902321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00E9-EAF8-E5E6-09EC-FAD7F6E83B94}"/>
              </a:ext>
            </a:extLst>
          </p:cNvPr>
          <p:cNvSpPr>
            <a:spLocks noGrp="1"/>
          </p:cNvSpPr>
          <p:nvPr>
            <p:ph type="title"/>
          </p:nvPr>
        </p:nvSpPr>
        <p:spPr/>
        <p:txBody>
          <a:bodyPr/>
          <a:lstStyle/>
          <a:p>
            <a:r>
              <a:rPr lang="en-US" dirty="0"/>
              <a:t>Windows 7</a:t>
            </a:r>
            <a:endParaRPr lang="en-CA" dirty="0"/>
          </a:p>
        </p:txBody>
      </p:sp>
      <p:pic>
        <p:nvPicPr>
          <p:cNvPr id="5" name="Picture 4">
            <a:extLst>
              <a:ext uri="{FF2B5EF4-FFF2-40B4-BE49-F238E27FC236}">
                <a16:creationId xmlns:a16="http://schemas.microsoft.com/office/drawing/2014/main" id="{17BABE52-F7D8-068D-53C2-ACEF61350DF9}"/>
              </a:ext>
            </a:extLst>
          </p:cNvPr>
          <p:cNvPicPr>
            <a:picLocks noChangeAspect="1"/>
          </p:cNvPicPr>
          <p:nvPr/>
        </p:nvPicPr>
        <p:blipFill>
          <a:blip r:embed="rId2"/>
          <a:stretch>
            <a:fillRect/>
          </a:stretch>
        </p:blipFill>
        <p:spPr>
          <a:xfrm>
            <a:off x="1848465" y="1825625"/>
            <a:ext cx="8719887" cy="2806015"/>
          </a:xfrm>
          <a:prstGeom prst="rect">
            <a:avLst/>
          </a:prstGeom>
        </p:spPr>
      </p:pic>
      <p:sp>
        <p:nvSpPr>
          <p:cNvPr id="6" name="Rectangle 5">
            <a:extLst>
              <a:ext uri="{FF2B5EF4-FFF2-40B4-BE49-F238E27FC236}">
                <a16:creationId xmlns:a16="http://schemas.microsoft.com/office/drawing/2014/main" id="{80A4AD43-1459-DF1D-0E35-128B704E5837}"/>
              </a:ext>
            </a:extLst>
          </p:cNvPr>
          <p:cNvSpPr/>
          <p:nvPr/>
        </p:nvSpPr>
        <p:spPr>
          <a:xfrm>
            <a:off x="2233811" y="2111190"/>
            <a:ext cx="3341080" cy="21172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4D5D2F09-CAA2-ADBE-1A11-1D23D23A2679}"/>
              </a:ext>
            </a:extLst>
          </p:cNvPr>
          <p:cNvSpPr/>
          <p:nvPr/>
        </p:nvSpPr>
        <p:spPr>
          <a:xfrm>
            <a:off x="3118715" y="3369719"/>
            <a:ext cx="1148486" cy="21172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423B9BFA-ECFA-C182-82FF-CE44501A7A4A}"/>
              </a:ext>
            </a:extLst>
          </p:cNvPr>
          <p:cNvSpPr/>
          <p:nvPr/>
        </p:nvSpPr>
        <p:spPr>
          <a:xfrm>
            <a:off x="4316360" y="3369719"/>
            <a:ext cx="3411793" cy="21172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488A84BF-7CA7-FCB0-4AEB-BD542638F0D3}"/>
              </a:ext>
            </a:extLst>
          </p:cNvPr>
          <p:cNvPicPr>
            <a:picLocks noChangeAspect="1"/>
          </p:cNvPicPr>
          <p:nvPr/>
        </p:nvPicPr>
        <p:blipFill>
          <a:blip r:embed="rId3"/>
          <a:srcRect b="17114"/>
          <a:stretch/>
        </p:blipFill>
        <p:spPr>
          <a:xfrm>
            <a:off x="1848465" y="4798081"/>
            <a:ext cx="8049748" cy="1460746"/>
          </a:xfrm>
          <a:prstGeom prst="rect">
            <a:avLst/>
          </a:prstGeom>
        </p:spPr>
      </p:pic>
      <p:sp>
        <p:nvSpPr>
          <p:cNvPr id="10" name="Rectangle 9">
            <a:extLst>
              <a:ext uri="{FF2B5EF4-FFF2-40B4-BE49-F238E27FC236}">
                <a16:creationId xmlns:a16="http://schemas.microsoft.com/office/drawing/2014/main" id="{A0C3C40D-7695-25C2-5840-2A926E1967E3}"/>
              </a:ext>
            </a:extLst>
          </p:cNvPr>
          <p:cNvSpPr/>
          <p:nvPr/>
        </p:nvSpPr>
        <p:spPr>
          <a:xfrm>
            <a:off x="2376379" y="4817745"/>
            <a:ext cx="2244782" cy="26093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F16DAD93-5B3B-6F47-2C23-9B83BC92BC5D}"/>
              </a:ext>
            </a:extLst>
          </p:cNvPr>
          <p:cNvSpPr>
            <a:spLocks noGrp="1"/>
          </p:cNvSpPr>
          <p:nvPr>
            <p:ph type="ftr" sz="quarter" idx="11"/>
          </p:nvPr>
        </p:nvSpPr>
        <p:spPr/>
        <p:txBody>
          <a:bodyPr/>
          <a:lstStyle/>
          <a:p>
            <a:r>
              <a:rPr lang="sv-SE" dirty="0"/>
              <a:t>INST. : ENG.ALI BANI BAKAR &amp; ENG.Dana Al-Mahrouk</a:t>
            </a:r>
            <a:endParaRPr lang="en-CA" dirty="0"/>
          </a:p>
        </p:txBody>
      </p:sp>
    </p:spTree>
    <p:extLst>
      <p:ext uri="{BB962C8B-B14F-4D97-AF65-F5344CB8AC3E}">
        <p14:creationId xmlns:p14="http://schemas.microsoft.com/office/powerpoint/2010/main" val="3358557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9FCB08-F82A-6327-1855-17A21E659B6B}"/>
              </a:ext>
            </a:extLst>
          </p:cNvPr>
          <p:cNvPicPr>
            <a:picLocks noChangeAspect="1"/>
          </p:cNvPicPr>
          <p:nvPr/>
        </p:nvPicPr>
        <p:blipFill>
          <a:blip r:embed="rId2"/>
          <a:stretch>
            <a:fillRect/>
          </a:stretch>
        </p:blipFill>
        <p:spPr>
          <a:xfrm>
            <a:off x="2137810" y="242631"/>
            <a:ext cx="7916380" cy="4915586"/>
          </a:xfrm>
          <a:prstGeom prst="rect">
            <a:avLst/>
          </a:prstGeom>
        </p:spPr>
      </p:pic>
      <p:sp>
        <p:nvSpPr>
          <p:cNvPr id="8" name="Rectangle 7">
            <a:extLst>
              <a:ext uri="{FF2B5EF4-FFF2-40B4-BE49-F238E27FC236}">
                <a16:creationId xmlns:a16="http://schemas.microsoft.com/office/drawing/2014/main" id="{4B5F267F-EA53-53CE-9C1C-34861F25BC17}"/>
              </a:ext>
            </a:extLst>
          </p:cNvPr>
          <p:cNvSpPr/>
          <p:nvPr/>
        </p:nvSpPr>
        <p:spPr>
          <a:xfrm>
            <a:off x="2658740" y="324463"/>
            <a:ext cx="526912" cy="1810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02CF731-D356-AE07-80B5-4D72C5D83C18}"/>
              </a:ext>
            </a:extLst>
          </p:cNvPr>
          <p:cNvSpPr/>
          <p:nvPr/>
        </p:nvSpPr>
        <p:spPr>
          <a:xfrm>
            <a:off x="5871872" y="629265"/>
            <a:ext cx="1099198" cy="17612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F75552A9-BBE2-CDCA-2DA1-7AFC7F5A7AC8}"/>
              </a:ext>
            </a:extLst>
          </p:cNvPr>
          <p:cNvSpPr/>
          <p:nvPr/>
        </p:nvSpPr>
        <p:spPr>
          <a:xfrm>
            <a:off x="2297846" y="1538748"/>
            <a:ext cx="2942748" cy="48669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81C9639-B321-A66E-7F25-B3A966D4AFA6}"/>
              </a:ext>
            </a:extLst>
          </p:cNvPr>
          <p:cNvSpPr/>
          <p:nvPr/>
        </p:nvSpPr>
        <p:spPr>
          <a:xfrm>
            <a:off x="2369574" y="4748570"/>
            <a:ext cx="2487561" cy="334707"/>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 name="Picture 3">
            <a:extLst>
              <a:ext uri="{FF2B5EF4-FFF2-40B4-BE49-F238E27FC236}">
                <a16:creationId xmlns:a16="http://schemas.microsoft.com/office/drawing/2014/main" id="{32FDBB6A-D9C0-9E9B-44CF-56E0C33B1733}"/>
              </a:ext>
            </a:extLst>
          </p:cNvPr>
          <p:cNvPicPr>
            <a:picLocks noChangeAspect="1"/>
          </p:cNvPicPr>
          <p:nvPr/>
        </p:nvPicPr>
        <p:blipFill>
          <a:blip r:embed="rId3"/>
          <a:stretch>
            <a:fillRect/>
          </a:stretch>
        </p:blipFill>
        <p:spPr>
          <a:xfrm>
            <a:off x="2137810" y="5698993"/>
            <a:ext cx="7892034" cy="755343"/>
          </a:xfrm>
          <a:prstGeom prst="rect">
            <a:avLst/>
          </a:prstGeom>
        </p:spPr>
      </p:pic>
      <p:sp>
        <p:nvSpPr>
          <p:cNvPr id="5" name="Rectangle 4">
            <a:extLst>
              <a:ext uri="{FF2B5EF4-FFF2-40B4-BE49-F238E27FC236}">
                <a16:creationId xmlns:a16="http://schemas.microsoft.com/office/drawing/2014/main" id="{8C8FF139-F34D-A67C-952B-8BE2512D0390}"/>
              </a:ext>
            </a:extLst>
          </p:cNvPr>
          <p:cNvSpPr/>
          <p:nvPr/>
        </p:nvSpPr>
        <p:spPr>
          <a:xfrm>
            <a:off x="7231625" y="5713863"/>
            <a:ext cx="2689123" cy="23465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7C69158D-A541-2E0E-3829-2EAA87D69210}"/>
              </a:ext>
            </a:extLst>
          </p:cNvPr>
          <p:cNvSpPr/>
          <p:nvPr/>
        </p:nvSpPr>
        <p:spPr>
          <a:xfrm>
            <a:off x="7231625" y="6129461"/>
            <a:ext cx="457201" cy="23465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Footer Placeholder 3">
            <a:extLst>
              <a:ext uri="{FF2B5EF4-FFF2-40B4-BE49-F238E27FC236}">
                <a16:creationId xmlns:a16="http://schemas.microsoft.com/office/drawing/2014/main" id="{13D1BEEE-45C6-C0C5-D5C1-ABF3AD73E06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shade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a:t>INST. : ENG.ALI BANI BAKAR &amp; ENG.Dana Al-Mahrouk</a:t>
            </a:r>
            <a:endParaRPr lang="en-CA" dirty="0"/>
          </a:p>
        </p:txBody>
      </p:sp>
    </p:spTree>
    <p:extLst>
      <p:ext uri="{BB962C8B-B14F-4D97-AF65-F5344CB8AC3E}">
        <p14:creationId xmlns:p14="http://schemas.microsoft.com/office/powerpoint/2010/main" val="3896018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3E5E-E8F6-C217-DD82-BC26635B5964}"/>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4484FBC-B6C2-8398-EB58-F297C792B57C}"/>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8832CF50-9FE6-F33B-C508-FFE35CD97893}"/>
              </a:ext>
            </a:extLst>
          </p:cNvPr>
          <p:cNvPicPr>
            <a:picLocks noChangeAspect="1"/>
          </p:cNvPicPr>
          <p:nvPr/>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80CE00C9-FFDA-9C1F-5323-5AAFA1B2370B}"/>
              </a:ext>
            </a:extLst>
          </p:cNvPr>
          <p:cNvSpPr>
            <a:spLocks noGrp="1"/>
          </p:cNvSpPr>
          <p:nvPr>
            <p:ph type="ftr" sz="quarter" idx="11"/>
          </p:nvPr>
        </p:nvSpPr>
        <p:spPr/>
        <p:txBody>
          <a:bodyPr/>
          <a:lstStyle/>
          <a:p>
            <a:r>
              <a:rPr lang="sv-SE"/>
              <a:t>INST. : ENG.ALI BANI BAKAR &amp; ENG.Dana Al-Mahrouk</a:t>
            </a:r>
            <a:endParaRPr lang="en-CA"/>
          </a:p>
        </p:txBody>
      </p:sp>
      <p:sp>
        <p:nvSpPr>
          <p:cNvPr id="6" name="Rectangle 5">
            <a:extLst>
              <a:ext uri="{FF2B5EF4-FFF2-40B4-BE49-F238E27FC236}">
                <a16:creationId xmlns:a16="http://schemas.microsoft.com/office/drawing/2014/main" id="{139F9370-C09A-F087-1A56-87B56B2D3214}"/>
              </a:ext>
            </a:extLst>
          </p:cNvPr>
          <p:cNvSpPr/>
          <p:nvPr/>
        </p:nvSpPr>
        <p:spPr>
          <a:xfrm>
            <a:off x="368709" y="5527050"/>
            <a:ext cx="4321278" cy="35264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592935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9A22-9950-8839-7488-165E6420862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678AC55-6BB2-06D5-E9ED-8A0C8BC64EFE}"/>
              </a:ext>
            </a:extLst>
          </p:cNvPr>
          <p:cNvSpPr>
            <a:spLocks noGrp="1"/>
          </p:cNvSpPr>
          <p:nvPr>
            <p:ph idx="1"/>
          </p:nvPr>
        </p:nvSpPr>
        <p:spPr>
          <a:xfrm>
            <a:off x="304800" y="1825625"/>
            <a:ext cx="4788310" cy="4351338"/>
          </a:xfrm>
        </p:spPr>
        <p:txBody>
          <a:bodyPr>
            <a:normAutofit/>
          </a:bodyPr>
          <a:lstStyle/>
          <a:p>
            <a:r>
              <a:rPr lang="en-US" sz="2000" dirty="0"/>
              <a:t>Once you have access, you can use several Meterpreter commands to interact with the compromised system.</a:t>
            </a:r>
          </a:p>
          <a:p>
            <a:r>
              <a:rPr lang="en-US" sz="2000" dirty="0"/>
              <a:t>Take a screenshot </a:t>
            </a:r>
            <a:r>
              <a:rPr lang="en-US" sz="2000" dirty="0">
                <a:sym typeface="Wingdings" panose="05000000000000000000" pitchFamily="2" charset="2"/>
              </a:rPr>
              <a:t> screenshot</a:t>
            </a:r>
            <a:endParaRPr lang="en-US" sz="2000" dirty="0"/>
          </a:p>
          <a:p>
            <a:r>
              <a:rPr lang="en-CA" sz="2000" dirty="0"/>
              <a:t>Check system information</a:t>
            </a:r>
            <a:r>
              <a:rPr lang="en-US" sz="2000" dirty="0"/>
              <a:t> </a:t>
            </a:r>
            <a:r>
              <a:rPr lang="en-US" sz="2000" dirty="0">
                <a:sym typeface="Wingdings" panose="05000000000000000000" pitchFamily="2" charset="2"/>
              </a:rPr>
              <a:t> </a:t>
            </a:r>
            <a:r>
              <a:rPr lang="en-US" sz="2000" dirty="0" err="1">
                <a:sym typeface="Wingdings" panose="05000000000000000000" pitchFamily="2" charset="2"/>
              </a:rPr>
              <a:t>sysinfo</a:t>
            </a:r>
            <a:endParaRPr lang="en-US" sz="2000" dirty="0">
              <a:sym typeface="Wingdings" panose="05000000000000000000" pitchFamily="2" charset="2"/>
            </a:endParaRPr>
          </a:p>
          <a:p>
            <a:r>
              <a:rPr lang="en-CA" sz="2000" dirty="0"/>
              <a:t>List running processes</a:t>
            </a:r>
            <a:r>
              <a:rPr lang="en-US" sz="2000" dirty="0">
                <a:sym typeface="Wingdings" panose="05000000000000000000" pitchFamily="2" charset="2"/>
              </a:rPr>
              <a:t>  </a:t>
            </a:r>
            <a:r>
              <a:rPr lang="en-US" sz="2000" dirty="0" err="1">
                <a:sym typeface="Wingdings" panose="05000000000000000000" pitchFamily="2" charset="2"/>
              </a:rPr>
              <a:t>ps</a:t>
            </a:r>
            <a:endParaRPr lang="en-US" sz="2000" dirty="0">
              <a:sym typeface="Wingdings" panose="05000000000000000000" pitchFamily="2" charset="2"/>
            </a:endParaRPr>
          </a:p>
          <a:p>
            <a:r>
              <a:rPr lang="en-CA" sz="2000" dirty="0"/>
              <a:t>Execute commands</a:t>
            </a:r>
            <a:r>
              <a:rPr lang="en-US" sz="2000" dirty="0">
                <a:sym typeface="Wingdings" panose="05000000000000000000" pitchFamily="2" charset="2"/>
              </a:rPr>
              <a:t>  execute -f cmd.exe –I</a:t>
            </a:r>
          </a:p>
          <a:p>
            <a:r>
              <a:rPr lang="en-CA" sz="2000" dirty="0"/>
              <a:t>Exit the Session</a:t>
            </a:r>
            <a:r>
              <a:rPr lang="en-US" sz="2000" dirty="0">
                <a:sym typeface="Wingdings" panose="05000000000000000000" pitchFamily="2" charset="2"/>
              </a:rPr>
              <a:t>  exit</a:t>
            </a:r>
            <a:endParaRPr lang="en-CA" sz="2000" dirty="0"/>
          </a:p>
        </p:txBody>
      </p:sp>
      <p:pic>
        <p:nvPicPr>
          <p:cNvPr id="5" name="Picture 4">
            <a:extLst>
              <a:ext uri="{FF2B5EF4-FFF2-40B4-BE49-F238E27FC236}">
                <a16:creationId xmlns:a16="http://schemas.microsoft.com/office/drawing/2014/main" id="{03A80CBD-E2CD-0F70-C92C-8C56B8673745}"/>
              </a:ext>
            </a:extLst>
          </p:cNvPr>
          <p:cNvPicPr>
            <a:picLocks noChangeAspect="1"/>
          </p:cNvPicPr>
          <p:nvPr/>
        </p:nvPicPr>
        <p:blipFill>
          <a:blip r:embed="rId2"/>
          <a:srcRect r="15842" b="16559"/>
          <a:stretch/>
        </p:blipFill>
        <p:spPr>
          <a:xfrm>
            <a:off x="5171768" y="139675"/>
            <a:ext cx="6878539" cy="6610605"/>
          </a:xfrm>
          <a:prstGeom prst="rect">
            <a:avLst/>
          </a:prstGeom>
        </p:spPr>
      </p:pic>
      <p:sp>
        <p:nvSpPr>
          <p:cNvPr id="4" name="Footer Placeholder 3">
            <a:extLst>
              <a:ext uri="{FF2B5EF4-FFF2-40B4-BE49-F238E27FC236}">
                <a16:creationId xmlns:a16="http://schemas.microsoft.com/office/drawing/2014/main" id="{9254A5F9-7881-2F92-D55A-348612CFF9AE}"/>
              </a:ext>
            </a:extLst>
          </p:cNvPr>
          <p:cNvSpPr>
            <a:spLocks noGrp="1"/>
          </p:cNvSpPr>
          <p:nvPr>
            <p:ph type="ftr" sz="quarter" idx="11"/>
          </p:nvPr>
        </p:nvSpPr>
        <p:spPr/>
        <p:txBody>
          <a:bodyPr/>
          <a:lstStyle/>
          <a:p>
            <a:r>
              <a:rPr lang="sv-SE"/>
              <a:t>INST. : ENG.ALI BANI BAKAR &amp; ENG.Dana Al-Mahrouk</a:t>
            </a:r>
            <a:endParaRPr lang="en-CA"/>
          </a:p>
        </p:txBody>
      </p:sp>
      <p:sp>
        <p:nvSpPr>
          <p:cNvPr id="6" name="Rectangle 5">
            <a:extLst>
              <a:ext uri="{FF2B5EF4-FFF2-40B4-BE49-F238E27FC236}">
                <a16:creationId xmlns:a16="http://schemas.microsoft.com/office/drawing/2014/main" id="{195AE360-4044-6C58-8B47-1D2E9EA6CCCF}"/>
              </a:ext>
            </a:extLst>
          </p:cNvPr>
          <p:cNvSpPr/>
          <p:nvPr/>
        </p:nvSpPr>
        <p:spPr>
          <a:xfrm>
            <a:off x="5458916" y="939841"/>
            <a:ext cx="6497109" cy="49566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FC44D40E-1566-71B7-B0C6-9EBE1FA0649B}"/>
              </a:ext>
            </a:extLst>
          </p:cNvPr>
          <p:cNvSpPr/>
          <p:nvPr/>
        </p:nvSpPr>
        <p:spPr>
          <a:xfrm>
            <a:off x="5458916" y="617602"/>
            <a:ext cx="5894884" cy="18730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BEEB4F2F-9408-E3D8-847E-6A42F2AF7BEF}"/>
              </a:ext>
            </a:extLst>
          </p:cNvPr>
          <p:cNvSpPr/>
          <p:nvPr/>
        </p:nvSpPr>
        <p:spPr>
          <a:xfrm>
            <a:off x="6204154" y="1550782"/>
            <a:ext cx="904569" cy="18704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37064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10F22-621E-79AE-3600-9A31369081CD}"/>
              </a:ext>
            </a:extLst>
          </p:cNvPr>
          <p:cNvSpPr>
            <a:spLocks noGrp="1"/>
          </p:cNvSpPr>
          <p:nvPr>
            <p:ph type="title"/>
          </p:nvPr>
        </p:nvSpPr>
        <p:spPr/>
        <p:txBody>
          <a:bodyPr/>
          <a:lstStyle/>
          <a:p>
            <a:r>
              <a:rPr lang="en-US" dirty="0"/>
              <a:t>Rank Average</a:t>
            </a:r>
            <a:endParaRPr lang="en-CA" dirty="0"/>
          </a:p>
        </p:txBody>
      </p:sp>
      <p:pic>
        <p:nvPicPr>
          <p:cNvPr id="5" name="Picture 4">
            <a:extLst>
              <a:ext uri="{FF2B5EF4-FFF2-40B4-BE49-F238E27FC236}">
                <a16:creationId xmlns:a16="http://schemas.microsoft.com/office/drawing/2014/main" id="{38BF90F0-4C02-0569-9948-D937FE9CB68B}"/>
              </a:ext>
            </a:extLst>
          </p:cNvPr>
          <p:cNvPicPr>
            <a:picLocks noChangeAspect="1"/>
          </p:cNvPicPr>
          <p:nvPr/>
        </p:nvPicPr>
        <p:blipFill>
          <a:blip r:embed="rId2"/>
          <a:stretch>
            <a:fillRect/>
          </a:stretch>
        </p:blipFill>
        <p:spPr>
          <a:xfrm>
            <a:off x="0" y="1780878"/>
            <a:ext cx="12192000" cy="5077122"/>
          </a:xfrm>
          <a:prstGeom prst="rect">
            <a:avLst/>
          </a:prstGeom>
        </p:spPr>
      </p:pic>
      <p:sp>
        <p:nvSpPr>
          <p:cNvPr id="3" name="Footer Placeholder 2">
            <a:extLst>
              <a:ext uri="{FF2B5EF4-FFF2-40B4-BE49-F238E27FC236}">
                <a16:creationId xmlns:a16="http://schemas.microsoft.com/office/drawing/2014/main" id="{19FE1FE3-1649-8DE6-18AE-6C8F00D963AD}"/>
              </a:ext>
            </a:extLst>
          </p:cNvPr>
          <p:cNvSpPr>
            <a:spLocks noGrp="1"/>
          </p:cNvSpPr>
          <p:nvPr>
            <p:ph type="ftr" sz="quarter" idx="11"/>
          </p:nvPr>
        </p:nvSpPr>
        <p:spPr/>
        <p:txBody>
          <a:bodyPr/>
          <a:lstStyle/>
          <a:p>
            <a:r>
              <a:rPr lang="sv-SE"/>
              <a:t>INST. : ENG.ALI BANI BAKAR &amp; ENG.Dana Al-Mahrouk</a:t>
            </a:r>
            <a:endParaRPr lang="en-CA"/>
          </a:p>
        </p:txBody>
      </p:sp>
      <p:sp>
        <p:nvSpPr>
          <p:cNvPr id="4" name="Rectangle 3">
            <a:extLst>
              <a:ext uri="{FF2B5EF4-FFF2-40B4-BE49-F238E27FC236}">
                <a16:creationId xmlns:a16="http://schemas.microsoft.com/office/drawing/2014/main" id="{33BFA979-8C25-5DF0-6CFC-5AAA9F801F5A}"/>
              </a:ext>
            </a:extLst>
          </p:cNvPr>
          <p:cNvSpPr/>
          <p:nvPr/>
        </p:nvSpPr>
        <p:spPr>
          <a:xfrm>
            <a:off x="1145134" y="5588919"/>
            <a:ext cx="973394" cy="14721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8B3BC128-35C5-B3BA-7D35-0DBF9BA62A16}"/>
              </a:ext>
            </a:extLst>
          </p:cNvPr>
          <p:cNvSpPr/>
          <p:nvPr/>
        </p:nvSpPr>
        <p:spPr>
          <a:xfrm>
            <a:off x="1145134" y="5869911"/>
            <a:ext cx="973394" cy="14721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77620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8785-9DE4-F742-063E-66FA81F70D6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25CC47D-46B7-08BA-DE89-410D6B81544B}"/>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337714E8-C851-9BC6-94D7-2C5B3F4A87A3}"/>
              </a:ext>
            </a:extLst>
          </p:cNvPr>
          <p:cNvPicPr>
            <a:picLocks noChangeAspect="1"/>
          </p:cNvPicPr>
          <p:nvPr/>
        </p:nvPicPr>
        <p:blipFill>
          <a:blip r:embed="rId2"/>
          <a:stretch>
            <a:fillRect/>
          </a:stretch>
        </p:blipFill>
        <p:spPr>
          <a:xfrm>
            <a:off x="0" y="-591343"/>
            <a:ext cx="12192000" cy="6858000"/>
          </a:xfrm>
          <a:prstGeom prst="rect">
            <a:avLst/>
          </a:prstGeom>
        </p:spPr>
      </p:pic>
      <p:sp>
        <p:nvSpPr>
          <p:cNvPr id="4" name="Footer Placeholder 3">
            <a:extLst>
              <a:ext uri="{FF2B5EF4-FFF2-40B4-BE49-F238E27FC236}">
                <a16:creationId xmlns:a16="http://schemas.microsoft.com/office/drawing/2014/main" id="{924161B4-D5E9-333D-E4B5-51A7FF481AF5}"/>
              </a:ext>
            </a:extLst>
          </p:cNvPr>
          <p:cNvSpPr>
            <a:spLocks noGrp="1"/>
          </p:cNvSpPr>
          <p:nvPr>
            <p:ph type="ftr" sz="quarter" idx="11"/>
          </p:nvPr>
        </p:nvSpPr>
        <p:spPr/>
        <p:txBody>
          <a:bodyPr/>
          <a:lstStyle/>
          <a:p>
            <a:r>
              <a:rPr lang="sv-SE"/>
              <a:t>INST. : ENG.ALI BANI BAKAR &amp; ENG.Dana Al-Mahrouk</a:t>
            </a:r>
            <a:endParaRPr lang="en-CA"/>
          </a:p>
        </p:txBody>
      </p:sp>
      <p:sp>
        <p:nvSpPr>
          <p:cNvPr id="6" name="Rectangle 5">
            <a:extLst>
              <a:ext uri="{FF2B5EF4-FFF2-40B4-BE49-F238E27FC236}">
                <a16:creationId xmlns:a16="http://schemas.microsoft.com/office/drawing/2014/main" id="{4B84A15A-F7CF-4079-0FF9-690C81AAB644}"/>
              </a:ext>
            </a:extLst>
          </p:cNvPr>
          <p:cNvSpPr/>
          <p:nvPr/>
        </p:nvSpPr>
        <p:spPr>
          <a:xfrm>
            <a:off x="921215" y="844009"/>
            <a:ext cx="242567" cy="13842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76635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B2B1AB-6247-E5B9-7665-6C73BF39DBE5}"/>
              </a:ext>
            </a:extLst>
          </p:cNvPr>
          <p:cNvSpPr>
            <a:spLocks noGrp="1"/>
          </p:cNvSpPr>
          <p:nvPr>
            <p:ph idx="1"/>
          </p:nvPr>
        </p:nvSpPr>
        <p:spPr>
          <a:xfrm>
            <a:off x="182880" y="268941"/>
            <a:ext cx="5744584" cy="5908022"/>
          </a:xfrm>
        </p:spPr>
        <p:txBody>
          <a:bodyPr>
            <a:normAutofit/>
          </a:bodyPr>
          <a:lstStyle/>
          <a:p>
            <a:r>
              <a:rPr lang="en-CA" sz="2000" dirty="0" err="1"/>
              <a:t>keyscan_start</a:t>
            </a:r>
            <a:r>
              <a:rPr lang="en-CA" sz="2000" dirty="0"/>
              <a:t> </a:t>
            </a:r>
            <a:r>
              <a:rPr lang="en-CA" sz="2000" dirty="0">
                <a:sym typeface="Wingdings" panose="05000000000000000000" pitchFamily="2" charset="2"/>
              </a:rPr>
              <a:t> start capture the keyboard input</a:t>
            </a:r>
          </a:p>
          <a:p>
            <a:r>
              <a:rPr lang="en-CA" sz="2000" dirty="0" err="1"/>
              <a:t>keyscan_dump</a:t>
            </a:r>
            <a:r>
              <a:rPr lang="en-CA" sz="2000" dirty="0"/>
              <a:t> </a:t>
            </a:r>
            <a:r>
              <a:rPr lang="en-CA" sz="2000" dirty="0">
                <a:sym typeface="Wingdings" panose="05000000000000000000" pitchFamily="2" charset="2"/>
              </a:rPr>
              <a:t> display what you capture</a:t>
            </a:r>
          </a:p>
          <a:p>
            <a:r>
              <a:rPr lang="en-CA" sz="2000" dirty="0" err="1"/>
              <a:t>keyscan_stop</a:t>
            </a:r>
            <a:r>
              <a:rPr lang="en-CA" sz="2000" dirty="0"/>
              <a:t> </a:t>
            </a:r>
            <a:r>
              <a:rPr lang="en-CA" sz="2000" dirty="0">
                <a:sym typeface="Wingdings" panose="05000000000000000000" pitchFamily="2" charset="2"/>
              </a:rPr>
              <a:t> stop capture the keyboard input</a:t>
            </a:r>
          </a:p>
          <a:p>
            <a:endParaRPr lang="en-CA" sz="2000" dirty="0">
              <a:sym typeface="Wingdings" panose="05000000000000000000" pitchFamily="2" charset="2"/>
            </a:endParaRPr>
          </a:p>
          <a:p>
            <a:r>
              <a:rPr lang="en-US" sz="2000" dirty="0"/>
              <a:t>Benefits of `migrate` command:</a:t>
            </a:r>
          </a:p>
          <a:p>
            <a:pPr marL="457200" indent="-457200">
              <a:buFont typeface="+mj-lt"/>
              <a:buAutoNum type="arabicPeriod"/>
            </a:pPr>
            <a:r>
              <a:rPr lang="en-CA" sz="2000" b="1" dirty="0">
                <a:solidFill>
                  <a:srgbClr val="FF0000"/>
                </a:solidFill>
              </a:rPr>
              <a:t>Stability and Persistence</a:t>
            </a:r>
            <a:r>
              <a:rPr lang="en-CA" sz="2000" dirty="0"/>
              <a:t>: </a:t>
            </a:r>
            <a:r>
              <a:rPr lang="en-US" sz="2000" dirty="0"/>
              <a:t>Long-running processes are ideal targets for migration, less likely to be terminated.</a:t>
            </a:r>
          </a:p>
          <a:p>
            <a:pPr marL="457200" indent="-457200">
              <a:buFont typeface="+mj-lt"/>
              <a:buAutoNum type="arabicPeriod"/>
            </a:pPr>
            <a:r>
              <a:rPr lang="en-CA" sz="2000" b="1" dirty="0">
                <a:solidFill>
                  <a:srgbClr val="FF0000"/>
                </a:solidFill>
              </a:rPr>
              <a:t>Evasion of Detection</a:t>
            </a:r>
            <a:r>
              <a:rPr lang="en-CA" sz="2000" dirty="0"/>
              <a:t>: </a:t>
            </a:r>
            <a:r>
              <a:rPr lang="en-US" sz="2000" dirty="0"/>
              <a:t>Antivirus and endpoint detection systems scrutinize newly spawned or unknown processes.</a:t>
            </a:r>
          </a:p>
          <a:p>
            <a:pPr marL="457200" indent="-457200">
              <a:buFont typeface="+mj-lt"/>
              <a:buAutoNum type="arabicPeriod"/>
            </a:pPr>
            <a:r>
              <a:rPr lang="en-CA" sz="2000" b="1" dirty="0">
                <a:solidFill>
                  <a:srgbClr val="FF0000"/>
                </a:solidFill>
              </a:rPr>
              <a:t>Privilege Escalation</a:t>
            </a:r>
            <a:r>
              <a:rPr lang="en-CA" sz="2000" dirty="0"/>
              <a:t>.</a:t>
            </a:r>
          </a:p>
        </p:txBody>
      </p:sp>
      <p:pic>
        <p:nvPicPr>
          <p:cNvPr id="5" name="Picture 4">
            <a:extLst>
              <a:ext uri="{FF2B5EF4-FFF2-40B4-BE49-F238E27FC236}">
                <a16:creationId xmlns:a16="http://schemas.microsoft.com/office/drawing/2014/main" id="{9CAF69E1-60A9-EE03-C3BE-A561313F3084}"/>
              </a:ext>
            </a:extLst>
          </p:cNvPr>
          <p:cNvPicPr>
            <a:picLocks noChangeAspect="1"/>
          </p:cNvPicPr>
          <p:nvPr/>
        </p:nvPicPr>
        <p:blipFill>
          <a:blip r:embed="rId3"/>
          <a:stretch>
            <a:fillRect/>
          </a:stretch>
        </p:blipFill>
        <p:spPr>
          <a:xfrm>
            <a:off x="6047593" y="68826"/>
            <a:ext cx="6144407" cy="6858000"/>
          </a:xfrm>
          <a:prstGeom prst="rect">
            <a:avLst/>
          </a:prstGeom>
        </p:spPr>
      </p:pic>
      <p:sp>
        <p:nvSpPr>
          <p:cNvPr id="4" name="Footer Placeholder 3">
            <a:extLst>
              <a:ext uri="{FF2B5EF4-FFF2-40B4-BE49-F238E27FC236}">
                <a16:creationId xmlns:a16="http://schemas.microsoft.com/office/drawing/2014/main" id="{AF76D25E-3407-A22F-43C0-7D80E429738F}"/>
              </a:ext>
            </a:extLst>
          </p:cNvPr>
          <p:cNvSpPr>
            <a:spLocks noGrp="1"/>
          </p:cNvSpPr>
          <p:nvPr>
            <p:ph type="ftr" sz="quarter" idx="11"/>
          </p:nvPr>
        </p:nvSpPr>
        <p:spPr/>
        <p:txBody>
          <a:bodyPr/>
          <a:lstStyle/>
          <a:p>
            <a:r>
              <a:rPr lang="sv-SE"/>
              <a:t>INST. : ENG.ALI BANI BAKAR &amp; ENG.Dana Al-Mahrouk</a:t>
            </a:r>
            <a:endParaRPr lang="en-CA"/>
          </a:p>
        </p:txBody>
      </p:sp>
      <p:sp>
        <p:nvSpPr>
          <p:cNvPr id="6" name="Rectangle 5">
            <a:extLst>
              <a:ext uri="{FF2B5EF4-FFF2-40B4-BE49-F238E27FC236}">
                <a16:creationId xmlns:a16="http://schemas.microsoft.com/office/drawing/2014/main" id="{B113C6BD-9370-D060-E415-E3D0BFDF3AE3}"/>
              </a:ext>
            </a:extLst>
          </p:cNvPr>
          <p:cNvSpPr/>
          <p:nvPr/>
        </p:nvSpPr>
        <p:spPr>
          <a:xfrm>
            <a:off x="7779215" y="660255"/>
            <a:ext cx="973394" cy="14721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C31A6C2D-F8C5-D19C-EADC-9DC97816AC86}"/>
              </a:ext>
            </a:extLst>
          </p:cNvPr>
          <p:cNvSpPr/>
          <p:nvPr/>
        </p:nvSpPr>
        <p:spPr>
          <a:xfrm>
            <a:off x="6947943" y="905255"/>
            <a:ext cx="3941730" cy="25603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67723585-B911-BF48-0346-34ED4F4FC71D}"/>
              </a:ext>
            </a:extLst>
          </p:cNvPr>
          <p:cNvPicPr>
            <a:picLocks noChangeAspect="1"/>
          </p:cNvPicPr>
          <p:nvPr/>
        </p:nvPicPr>
        <p:blipFill>
          <a:blip r:embed="rId4"/>
          <a:srcRect l="5393" t="19116" r="15024" b="11374"/>
          <a:stretch/>
        </p:blipFill>
        <p:spPr>
          <a:xfrm>
            <a:off x="301214" y="5503491"/>
            <a:ext cx="2753958" cy="573161"/>
          </a:xfrm>
          <a:prstGeom prst="rect">
            <a:avLst/>
          </a:prstGeom>
          <a:ln>
            <a:solidFill>
              <a:srgbClr val="FF0000"/>
            </a:solidFill>
          </a:ln>
        </p:spPr>
      </p:pic>
      <p:pic>
        <p:nvPicPr>
          <p:cNvPr id="11" name="Picture 10">
            <a:extLst>
              <a:ext uri="{FF2B5EF4-FFF2-40B4-BE49-F238E27FC236}">
                <a16:creationId xmlns:a16="http://schemas.microsoft.com/office/drawing/2014/main" id="{EB71679C-6BD1-F770-75F7-22CC84AED9ED}"/>
              </a:ext>
            </a:extLst>
          </p:cNvPr>
          <p:cNvPicPr>
            <a:picLocks noChangeAspect="1"/>
          </p:cNvPicPr>
          <p:nvPr/>
        </p:nvPicPr>
        <p:blipFill>
          <a:blip r:embed="rId5"/>
          <a:stretch>
            <a:fillRect/>
          </a:stretch>
        </p:blipFill>
        <p:spPr>
          <a:xfrm>
            <a:off x="3286945" y="5567713"/>
            <a:ext cx="1864935" cy="444715"/>
          </a:xfrm>
          <a:prstGeom prst="rect">
            <a:avLst/>
          </a:prstGeom>
        </p:spPr>
      </p:pic>
    </p:spTree>
    <p:extLst>
      <p:ext uri="{BB962C8B-B14F-4D97-AF65-F5344CB8AC3E}">
        <p14:creationId xmlns:p14="http://schemas.microsoft.com/office/powerpoint/2010/main" val="2635316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D834-170A-19D1-4AA7-BBB5E2939CAD}"/>
              </a:ext>
            </a:extLst>
          </p:cNvPr>
          <p:cNvSpPr>
            <a:spLocks noGrp="1"/>
          </p:cNvSpPr>
          <p:nvPr>
            <p:ph type="title"/>
          </p:nvPr>
        </p:nvSpPr>
        <p:spPr/>
        <p:txBody>
          <a:bodyPr/>
          <a:lstStyle/>
          <a:p>
            <a:r>
              <a:rPr lang="en-US" dirty="0"/>
              <a:t>Open another session</a:t>
            </a:r>
            <a:endParaRPr lang="en-CA" dirty="0"/>
          </a:p>
        </p:txBody>
      </p:sp>
      <p:sp>
        <p:nvSpPr>
          <p:cNvPr id="3" name="Content Placeholder 2">
            <a:extLst>
              <a:ext uri="{FF2B5EF4-FFF2-40B4-BE49-F238E27FC236}">
                <a16:creationId xmlns:a16="http://schemas.microsoft.com/office/drawing/2014/main" id="{24FDEFD2-6D39-79F5-AE90-F2885A73EF31}"/>
              </a:ext>
            </a:extLst>
          </p:cNvPr>
          <p:cNvSpPr>
            <a:spLocks noGrp="1"/>
          </p:cNvSpPr>
          <p:nvPr>
            <p:ph idx="1"/>
          </p:nvPr>
        </p:nvSpPr>
        <p:spPr/>
        <p:txBody>
          <a:bodyPr>
            <a:normAutofit/>
          </a:bodyPr>
          <a:lstStyle/>
          <a:p>
            <a:r>
              <a:rPr lang="en-US" sz="2000" dirty="0"/>
              <a:t>you can open multiple </a:t>
            </a:r>
            <a:r>
              <a:rPr lang="en-US" sz="2000" b="1" dirty="0"/>
              <a:t>Meterpreter sessions</a:t>
            </a:r>
            <a:r>
              <a:rPr lang="en-US" sz="2000" dirty="0"/>
              <a:t> with a victim using Metasploit, provided the victim machine allows multiple connections and the network or system's security hasn't blocked your access.</a:t>
            </a:r>
          </a:p>
          <a:p>
            <a:r>
              <a:rPr lang="en-US" sz="2000" dirty="0"/>
              <a:t>Background </a:t>
            </a:r>
            <a:r>
              <a:rPr lang="en-US" sz="2000" dirty="0">
                <a:sym typeface="Wingdings" panose="05000000000000000000" pitchFamily="2" charset="2"/>
              </a:rPr>
              <a:t> put your session to run at background</a:t>
            </a:r>
          </a:p>
          <a:p>
            <a:r>
              <a:rPr lang="en-US" sz="2000" dirty="0">
                <a:sym typeface="Wingdings" panose="05000000000000000000" pitchFamily="2" charset="2"/>
              </a:rPr>
              <a:t>Run  run a new session with the </a:t>
            </a:r>
            <a:r>
              <a:rPr lang="en-US" sz="2000" dirty="0" err="1">
                <a:sym typeface="Wingdings" panose="05000000000000000000" pitchFamily="2" charset="2"/>
              </a:rPr>
              <a:t>victum</a:t>
            </a:r>
            <a:endParaRPr lang="en-US" sz="2000" dirty="0">
              <a:sym typeface="Wingdings" panose="05000000000000000000" pitchFamily="2" charset="2"/>
            </a:endParaRPr>
          </a:p>
          <a:p>
            <a:endParaRPr lang="en-US" sz="2000" dirty="0"/>
          </a:p>
          <a:p>
            <a:endParaRPr lang="en-CA" sz="2000" dirty="0"/>
          </a:p>
        </p:txBody>
      </p:sp>
      <p:sp>
        <p:nvSpPr>
          <p:cNvPr id="4" name="Footer Placeholder 3">
            <a:extLst>
              <a:ext uri="{FF2B5EF4-FFF2-40B4-BE49-F238E27FC236}">
                <a16:creationId xmlns:a16="http://schemas.microsoft.com/office/drawing/2014/main" id="{A6099D71-1BDA-1BFF-2E3F-A43E860FC8C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22910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DB1727-310C-EFCE-4241-6889B0A6BBE9}"/>
              </a:ext>
            </a:extLst>
          </p:cNvPr>
          <p:cNvPicPr>
            <a:picLocks noChangeAspect="1"/>
          </p:cNvPicPr>
          <p:nvPr/>
        </p:nvPicPr>
        <p:blipFill>
          <a:blip r:embed="rId2">
            <a:extLst>
              <a:ext uri="{28A0092B-C50C-407E-A947-70E740481C1C}">
                <a14:useLocalDpi xmlns:a14="http://schemas.microsoft.com/office/drawing/2010/main" val="0"/>
              </a:ext>
            </a:extLst>
          </a:blip>
          <a:srcRect l="6512" t="14964" b="14292"/>
          <a:stretch/>
        </p:blipFill>
        <p:spPr>
          <a:xfrm>
            <a:off x="8521733" y="381573"/>
            <a:ext cx="3266982" cy="1328817"/>
          </a:xfrm>
          <a:prstGeom prst="rect">
            <a:avLst/>
          </a:prstGeom>
        </p:spPr>
      </p:pic>
      <p:sp>
        <p:nvSpPr>
          <p:cNvPr id="8" name="Title 1">
            <a:extLst>
              <a:ext uri="{FF2B5EF4-FFF2-40B4-BE49-F238E27FC236}">
                <a16:creationId xmlns:a16="http://schemas.microsoft.com/office/drawing/2014/main" id="{6EC5A6F3-B112-7BBA-311E-1E17646F6314}"/>
              </a:ext>
            </a:extLst>
          </p:cNvPr>
          <p:cNvSpPr>
            <a:spLocks noGrp="1"/>
          </p:cNvSpPr>
          <p:nvPr>
            <p:ph type="title"/>
          </p:nvPr>
        </p:nvSpPr>
        <p:spPr>
          <a:xfrm>
            <a:off x="838200" y="365125"/>
            <a:ext cx="10515600" cy="1325563"/>
          </a:xfrm>
        </p:spPr>
        <p:txBody>
          <a:bodyPr/>
          <a:lstStyle/>
          <a:p>
            <a:r>
              <a:rPr lang="en-US" sz="4400" dirty="0" err="1"/>
              <a:t>Metasploitable</a:t>
            </a:r>
            <a:r>
              <a:rPr lang="en-US" sz="4400" dirty="0"/>
              <a:t> </a:t>
            </a:r>
            <a:r>
              <a:rPr lang="en-US" sz="3200" dirty="0">
                <a:sym typeface="Wingdings" panose="05000000000000000000" pitchFamily="2" charset="2"/>
              </a:rPr>
              <a:t> 192.168.186.</a:t>
            </a:r>
            <a:r>
              <a:rPr lang="en-US" sz="3200" dirty="0">
                <a:solidFill>
                  <a:srgbClr val="FF0000"/>
                </a:solidFill>
                <a:sym typeface="Wingdings" panose="05000000000000000000" pitchFamily="2" charset="2"/>
              </a:rPr>
              <a:t>131</a:t>
            </a:r>
            <a:r>
              <a:rPr lang="en-US" sz="3200" dirty="0">
                <a:sym typeface="Wingdings" panose="05000000000000000000" pitchFamily="2" charset="2"/>
              </a:rPr>
              <a:t>/24</a:t>
            </a:r>
            <a:endParaRPr lang="en-CA" dirty="0"/>
          </a:p>
        </p:txBody>
      </p:sp>
      <p:pic>
        <p:nvPicPr>
          <p:cNvPr id="10" name="Picture 9">
            <a:extLst>
              <a:ext uri="{FF2B5EF4-FFF2-40B4-BE49-F238E27FC236}">
                <a16:creationId xmlns:a16="http://schemas.microsoft.com/office/drawing/2014/main" id="{9459C4D0-5F6B-5D0F-7F42-7268E7D75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19" y="2236304"/>
            <a:ext cx="5901781" cy="3868945"/>
          </a:xfrm>
          <a:prstGeom prst="rect">
            <a:avLst/>
          </a:prstGeom>
        </p:spPr>
      </p:pic>
      <p:pic>
        <p:nvPicPr>
          <p:cNvPr id="12" name="Picture 11">
            <a:extLst>
              <a:ext uri="{FF2B5EF4-FFF2-40B4-BE49-F238E27FC236}">
                <a16:creationId xmlns:a16="http://schemas.microsoft.com/office/drawing/2014/main" id="{933E8E3A-5632-6C4D-BA77-0EF6D70EB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1304" y="2236304"/>
            <a:ext cx="5893584" cy="3885339"/>
          </a:xfrm>
          <a:prstGeom prst="rect">
            <a:avLst/>
          </a:prstGeom>
        </p:spPr>
      </p:pic>
      <p:sp>
        <p:nvSpPr>
          <p:cNvPr id="13" name="Rectangle 12">
            <a:extLst>
              <a:ext uri="{FF2B5EF4-FFF2-40B4-BE49-F238E27FC236}">
                <a16:creationId xmlns:a16="http://schemas.microsoft.com/office/drawing/2014/main" id="{642F6DA6-0D49-CD35-7897-2705423A300C}"/>
              </a:ext>
            </a:extLst>
          </p:cNvPr>
          <p:cNvSpPr/>
          <p:nvPr/>
        </p:nvSpPr>
        <p:spPr>
          <a:xfrm>
            <a:off x="8162360" y="4001888"/>
            <a:ext cx="536713" cy="1713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A8474DAE-74BF-F9AF-62B2-3791A70489CD}"/>
              </a:ext>
            </a:extLst>
          </p:cNvPr>
          <p:cNvSpPr/>
          <p:nvPr/>
        </p:nvSpPr>
        <p:spPr>
          <a:xfrm>
            <a:off x="8140148" y="5741693"/>
            <a:ext cx="341190" cy="1358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5B4F1767-E392-2802-43D1-DB17DEC53030}"/>
              </a:ext>
            </a:extLst>
          </p:cNvPr>
          <p:cNvSpPr/>
          <p:nvPr/>
        </p:nvSpPr>
        <p:spPr>
          <a:xfrm>
            <a:off x="194219" y="5926016"/>
            <a:ext cx="1590619" cy="1780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25ECA37-56C9-7896-B090-73A4CD3534B0}"/>
              </a:ext>
            </a:extLst>
          </p:cNvPr>
          <p:cNvSpPr/>
          <p:nvPr/>
        </p:nvSpPr>
        <p:spPr>
          <a:xfrm>
            <a:off x="6870148" y="5062537"/>
            <a:ext cx="1354690" cy="1584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A101E02E-F080-7C4E-4578-A18DE17C828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902442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3A6C5E-F4C1-3EF1-7D98-76B0C3A7D9E9}"/>
              </a:ext>
            </a:extLst>
          </p:cNvPr>
          <p:cNvPicPr>
            <a:picLocks noChangeAspect="1"/>
          </p:cNvPicPr>
          <p:nvPr/>
        </p:nvPicPr>
        <p:blipFill>
          <a:blip r:embed="rId2"/>
          <a:stretch>
            <a:fillRect/>
          </a:stretch>
        </p:blipFill>
        <p:spPr>
          <a:xfrm>
            <a:off x="1021609" y="0"/>
            <a:ext cx="10413771" cy="6846387"/>
          </a:xfrm>
          <a:prstGeom prst="rect">
            <a:avLst/>
          </a:prstGeom>
        </p:spPr>
      </p:pic>
      <p:sp>
        <p:nvSpPr>
          <p:cNvPr id="4" name="Footer Placeholder 3">
            <a:extLst>
              <a:ext uri="{FF2B5EF4-FFF2-40B4-BE49-F238E27FC236}">
                <a16:creationId xmlns:a16="http://schemas.microsoft.com/office/drawing/2014/main" id="{AD2864F6-70D7-72F6-2FE6-5546B7E39C5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545793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33343-AE96-1165-1D7A-748EB61D6CCE}"/>
              </a:ext>
            </a:extLst>
          </p:cNvPr>
          <p:cNvPicPr>
            <a:picLocks noChangeAspect="1"/>
          </p:cNvPicPr>
          <p:nvPr/>
        </p:nvPicPr>
        <p:blipFill>
          <a:blip r:embed="rId2"/>
          <a:stretch>
            <a:fillRect/>
          </a:stretch>
        </p:blipFill>
        <p:spPr>
          <a:xfrm>
            <a:off x="2165000" y="3182839"/>
            <a:ext cx="7508701" cy="1565257"/>
          </a:xfrm>
          <a:prstGeom prst="rect">
            <a:avLst/>
          </a:prstGeom>
        </p:spPr>
      </p:pic>
      <p:pic>
        <p:nvPicPr>
          <p:cNvPr id="7" name="Picture 6">
            <a:extLst>
              <a:ext uri="{FF2B5EF4-FFF2-40B4-BE49-F238E27FC236}">
                <a16:creationId xmlns:a16="http://schemas.microsoft.com/office/drawing/2014/main" id="{410903DC-F17C-1272-A429-6F60D3435DB5}"/>
              </a:ext>
            </a:extLst>
          </p:cNvPr>
          <p:cNvPicPr>
            <a:picLocks noChangeAspect="1"/>
          </p:cNvPicPr>
          <p:nvPr/>
        </p:nvPicPr>
        <p:blipFill>
          <a:blip r:embed="rId3"/>
          <a:srcRect l="940" t="19580" r="17964" b="49585"/>
          <a:stretch/>
        </p:blipFill>
        <p:spPr>
          <a:xfrm>
            <a:off x="2218787" y="4910506"/>
            <a:ext cx="7454914" cy="1456602"/>
          </a:xfrm>
          <a:prstGeom prst="rect">
            <a:avLst/>
          </a:prstGeom>
          <a:ln>
            <a:solidFill>
              <a:schemeClr val="tx1"/>
            </a:solidFill>
          </a:ln>
        </p:spPr>
      </p:pic>
      <p:sp>
        <p:nvSpPr>
          <p:cNvPr id="3" name="Footer Placeholder 2">
            <a:extLst>
              <a:ext uri="{FF2B5EF4-FFF2-40B4-BE49-F238E27FC236}">
                <a16:creationId xmlns:a16="http://schemas.microsoft.com/office/drawing/2014/main" id="{0F9F2C6E-2F83-E06A-522E-0CDDC78046CE}"/>
              </a:ext>
            </a:extLst>
          </p:cNvPr>
          <p:cNvSpPr>
            <a:spLocks noGrp="1"/>
          </p:cNvSpPr>
          <p:nvPr>
            <p:ph type="ftr" sz="quarter" idx="11"/>
          </p:nvPr>
        </p:nvSpPr>
        <p:spPr/>
        <p:txBody>
          <a:bodyPr/>
          <a:lstStyle/>
          <a:p>
            <a:r>
              <a:rPr lang="sv-SE"/>
              <a:t>INST. : ENG.ALI BANI BAKAR &amp; ENG.Dana Al-Mahrouk</a:t>
            </a:r>
            <a:endParaRPr lang="en-CA"/>
          </a:p>
        </p:txBody>
      </p:sp>
      <p:sp>
        <p:nvSpPr>
          <p:cNvPr id="4" name="Content Placeholder 2">
            <a:extLst>
              <a:ext uri="{FF2B5EF4-FFF2-40B4-BE49-F238E27FC236}">
                <a16:creationId xmlns:a16="http://schemas.microsoft.com/office/drawing/2014/main" id="{90304621-627C-0491-9984-9952A23407B5}"/>
              </a:ext>
            </a:extLst>
          </p:cNvPr>
          <p:cNvSpPr>
            <a:spLocks noGrp="1"/>
          </p:cNvSpPr>
          <p:nvPr>
            <p:ph idx="1"/>
          </p:nvPr>
        </p:nvSpPr>
        <p:spPr>
          <a:xfrm>
            <a:off x="158963" y="305904"/>
            <a:ext cx="11728236" cy="2876935"/>
          </a:xfrm>
        </p:spPr>
        <p:txBody>
          <a:bodyPr>
            <a:normAutofit/>
          </a:bodyPr>
          <a:lstStyle/>
          <a:p>
            <a:r>
              <a:rPr lang="en-US" sz="2000" dirty="0" err="1"/>
              <a:t>Netstate</a:t>
            </a:r>
            <a:r>
              <a:rPr lang="en-US" sz="2000" dirty="0"/>
              <a:t> –n </a:t>
            </a:r>
            <a:r>
              <a:rPr lang="en-US" sz="2000" dirty="0">
                <a:sym typeface="Wingdings" panose="05000000000000000000" pitchFamily="2" charset="2"/>
              </a:rPr>
              <a:t> </a:t>
            </a:r>
            <a:r>
              <a:rPr lang="en-US" sz="2000" dirty="0"/>
              <a:t>displays active “TCP/IP connections” and listening ports on a system.</a:t>
            </a:r>
          </a:p>
          <a:p>
            <a:r>
              <a:rPr lang="en-US" sz="2000" dirty="0"/>
              <a:t>-n </a:t>
            </a:r>
            <a:r>
              <a:rPr lang="en-US" sz="2000" dirty="0">
                <a:sym typeface="Wingdings" panose="05000000000000000000" pitchFamily="2" charset="2"/>
              </a:rPr>
              <a:t> </a:t>
            </a:r>
            <a:r>
              <a:rPr lang="en-US" sz="2000" dirty="0"/>
              <a:t>Displays IP addresses and port numbers in numeric form</a:t>
            </a:r>
          </a:p>
          <a:p>
            <a:r>
              <a:rPr lang="en-US" sz="2000" dirty="0"/>
              <a:t>Connection State:</a:t>
            </a:r>
          </a:p>
          <a:p>
            <a:pPr marL="457200" indent="-457200">
              <a:buFont typeface="+mj-lt"/>
              <a:buAutoNum type="arabicPeriod"/>
            </a:pPr>
            <a:r>
              <a:rPr lang="en-US" sz="2000" dirty="0">
                <a:solidFill>
                  <a:srgbClr val="00B050"/>
                </a:solidFill>
              </a:rPr>
              <a:t>ESTABLISHED</a:t>
            </a:r>
            <a:r>
              <a:rPr lang="en-US" sz="2000" dirty="0"/>
              <a:t>: A connection is open and data is being transmitted.</a:t>
            </a:r>
          </a:p>
          <a:p>
            <a:pPr marL="457200" indent="-457200">
              <a:buFont typeface="+mj-lt"/>
              <a:buAutoNum type="arabicPeriod"/>
            </a:pPr>
            <a:r>
              <a:rPr lang="en-US" sz="2000" dirty="0">
                <a:solidFill>
                  <a:srgbClr val="FFFF00"/>
                </a:solidFill>
              </a:rPr>
              <a:t>TIME_WAIT</a:t>
            </a:r>
            <a:r>
              <a:rPr lang="en-US" sz="2000" dirty="0"/>
              <a:t>: A connection is waiting to close after being terminated.</a:t>
            </a:r>
          </a:p>
          <a:p>
            <a:pPr marL="457200" indent="-457200">
              <a:buFont typeface="+mj-lt"/>
              <a:buAutoNum type="arabicPeriod"/>
            </a:pPr>
            <a:r>
              <a:rPr lang="en-US" sz="2000" dirty="0">
                <a:solidFill>
                  <a:srgbClr val="FFC000"/>
                </a:solidFill>
              </a:rPr>
              <a:t>CLOSE_WAIT</a:t>
            </a:r>
            <a:r>
              <a:rPr lang="en-US" sz="2000" dirty="0"/>
              <a:t>: The connection is closed on the remote side but still open on the local side.</a:t>
            </a:r>
          </a:p>
          <a:p>
            <a:pPr marL="457200" indent="-457200">
              <a:buFont typeface="+mj-lt"/>
              <a:buAutoNum type="arabicPeriod"/>
            </a:pPr>
            <a:r>
              <a:rPr lang="en-US" sz="2000" dirty="0">
                <a:solidFill>
                  <a:srgbClr val="FF0000"/>
                </a:solidFill>
              </a:rPr>
              <a:t>LISTEN</a:t>
            </a:r>
            <a:r>
              <a:rPr lang="en-US" sz="2000" dirty="0"/>
              <a:t>: The system is waiting for an incoming connection on that port.</a:t>
            </a:r>
            <a:endParaRPr lang="en-CA" sz="2000" dirty="0"/>
          </a:p>
        </p:txBody>
      </p:sp>
    </p:spTree>
    <p:extLst>
      <p:ext uri="{BB962C8B-B14F-4D97-AF65-F5344CB8AC3E}">
        <p14:creationId xmlns:p14="http://schemas.microsoft.com/office/powerpoint/2010/main" val="2768763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7ADFE-C552-DB7D-971F-841B723590AF}"/>
              </a:ext>
            </a:extLst>
          </p:cNvPr>
          <p:cNvSpPr>
            <a:spLocks noGrp="1"/>
          </p:cNvSpPr>
          <p:nvPr>
            <p:ph type="title"/>
          </p:nvPr>
        </p:nvSpPr>
        <p:spPr/>
        <p:txBody>
          <a:bodyPr/>
          <a:lstStyle/>
          <a:p>
            <a:r>
              <a:rPr lang="en-US" sz="4400" dirty="0"/>
              <a:t>Connection State:</a:t>
            </a:r>
            <a:endParaRPr lang="en-CA" dirty="0"/>
          </a:p>
        </p:txBody>
      </p:sp>
      <p:sp>
        <p:nvSpPr>
          <p:cNvPr id="4" name="Footer Placeholder 3">
            <a:extLst>
              <a:ext uri="{FF2B5EF4-FFF2-40B4-BE49-F238E27FC236}">
                <a16:creationId xmlns:a16="http://schemas.microsoft.com/office/drawing/2014/main" id="{3A963F09-29DE-1D22-6616-4D78F28310BF}"/>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73E960E6-BB5C-CA53-E19A-BCCA4A6DF1CF}"/>
              </a:ext>
            </a:extLst>
          </p:cNvPr>
          <p:cNvPicPr>
            <a:picLocks noChangeAspect="1"/>
          </p:cNvPicPr>
          <p:nvPr/>
        </p:nvPicPr>
        <p:blipFill>
          <a:blip r:embed="rId2"/>
          <a:stretch>
            <a:fillRect/>
          </a:stretch>
        </p:blipFill>
        <p:spPr>
          <a:xfrm>
            <a:off x="838200" y="1518219"/>
            <a:ext cx="8262769" cy="4838131"/>
          </a:xfrm>
          <a:prstGeom prst="rect">
            <a:avLst/>
          </a:prstGeom>
        </p:spPr>
      </p:pic>
    </p:spTree>
    <p:extLst>
      <p:ext uri="{BB962C8B-B14F-4D97-AF65-F5344CB8AC3E}">
        <p14:creationId xmlns:p14="http://schemas.microsoft.com/office/powerpoint/2010/main" val="1105790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computer screen with text on it&#10;&#10;Description automatically generated">
            <a:extLst>
              <a:ext uri="{FF2B5EF4-FFF2-40B4-BE49-F238E27FC236}">
                <a16:creationId xmlns:a16="http://schemas.microsoft.com/office/drawing/2014/main" id="{2B6E429E-5EA4-01F9-A1F4-68B5B19FE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4736" y="4385859"/>
            <a:ext cx="1045290" cy="1069536"/>
          </a:xfrm>
          <a:prstGeom prst="rect">
            <a:avLst/>
          </a:prstGeom>
        </p:spPr>
      </p:pic>
      <p:sp>
        <p:nvSpPr>
          <p:cNvPr id="49" name="Rectangle 48">
            <a:extLst>
              <a:ext uri="{FF2B5EF4-FFF2-40B4-BE49-F238E27FC236}">
                <a16:creationId xmlns:a16="http://schemas.microsoft.com/office/drawing/2014/main" id="{A00A44C5-1673-FC9D-A16A-1494DA618D6C}"/>
              </a:ext>
            </a:extLst>
          </p:cNvPr>
          <p:cNvSpPr/>
          <p:nvPr/>
        </p:nvSpPr>
        <p:spPr>
          <a:xfrm>
            <a:off x="11169778" y="4589083"/>
            <a:ext cx="714547" cy="457682"/>
          </a:xfrm>
          <a:prstGeom prst="rect">
            <a:avLst/>
          </a:prstGeom>
          <a:solidFill>
            <a:srgbClr val="202B3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0" name="Straight Arrow Connector 39">
            <a:extLst>
              <a:ext uri="{FF2B5EF4-FFF2-40B4-BE49-F238E27FC236}">
                <a16:creationId xmlns:a16="http://schemas.microsoft.com/office/drawing/2014/main" id="{446155A6-4F59-9FF3-A364-7CEF83EA0157}"/>
              </a:ext>
            </a:extLst>
          </p:cNvPr>
          <p:cNvCxnSpPr>
            <a:cxnSpLocks/>
          </p:cNvCxnSpPr>
          <p:nvPr/>
        </p:nvCxnSpPr>
        <p:spPr>
          <a:xfrm flipH="1">
            <a:off x="9043700" y="4940097"/>
            <a:ext cx="20403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F8E4D1A-7F63-CD5B-AB1A-7361FC1DA6BE}"/>
              </a:ext>
            </a:extLst>
          </p:cNvPr>
          <p:cNvSpPr>
            <a:spLocks noGrp="1"/>
          </p:cNvSpPr>
          <p:nvPr>
            <p:ph type="title"/>
          </p:nvPr>
        </p:nvSpPr>
        <p:spPr/>
        <p:txBody>
          <a:bodyPr/>
          <a:lstStyle/>
          <a:p>
            <a:r>
              <a:rPr lang="en-US" dirty="0"/>
              <a:t>Reverse Session</a:t>
            </a:r>
            <a:endParaRPr lang="en-CA" dirty="0"/>
          </a:p>
        </p:txBody>
      </p:sp>
      <p:sp>
        <p:nvSpPr>
          <p:cNvPr id="3" name="Content Placeholder 2">
            <a:extLst>
              <a:ext uri="{FF2B5EF4-FFF2-40B4-BE49-F238E27FC236}">
                <a16:creationId xmlns:a16="http://schemas.microsoft.com/office/drawing/2014/main" id="{B080C370-5F56-BDFC-718A-135574D10FCB}"/>
              </a:ext>
            </a:extLst>
          </p:cNvPr>
          <p:cNvSpPr>
            <a:spLocks noGrp="1"/>
          </p:cNvSpPr>
          <p:nvPr>
            <p:ph idx="1"/>
          </p:nvPr>
        </p:nvSpPr>
        <p:spPr>
          <a:xfrm>
            <a:off x="838200" y="1825625"/>
            <a:ext cx="7315200" cy="4351338"/>
          </a:xfrm>
        </p:spPr>
        <p:txBody>
          <a:bodyPr>
            <a:normAutofit/>
          </a:bodyPr>
          <a:lstStyle/>
          <a:p>
            <a:r>
              <a:rPr lang="en-CA" sz="2400" dirty="0"/>
              <a:t>remote access types:</a:t>
            </a:r>
          </a:p>
          <a:p>
            <a:pPr lvl="1"/>
            <a:r>
              <a:rPr lang="en-CA" sz="2000" b="1" dirty="0">
                <a:solidFill>
                  <a:srgbClr val="FF0000"/>
                </a:solidFill>
              </a:rPr>
              <a:t>Bind Shell (Bind Session): </a:t>
            </a:r>
            <a:r>
              <a:rPr lang="en-US" sz="2000" dirty="0"/>
              <a:t>the victim opens a port and listens for an incoming connection. The attacker connects to this open port to control the target.</a:t>
            </a:r>
          </a:p>
          <a:p>
            <a:pPr marL="457200" lvl="1" indent="0">
              <a:buNone/>
            </a:pPr>
            <a:r>
              <a:rPr lang="en-US" sz="2000" dirty="0"/>
              <a:t>Firewalls on the target machine may block the listening port, preventing the attacker from connecting.</a:t>
            </a:r>
          </a:p>
          <a:p>
            <a:pPr marL="457200" lvl="1" indent="0">
              <a:buNone/>
            </a:pPr>
            <a:endParaRPr lang="en-US" sz="2000" dirty="0"/>
          </a:p>
          <a:p>
            <a:pPr lvl="1"/>
            <a:r>
              <a:rPr lang="en-CA" sz="2000" b="1" dirty="0">
                <a:solidFill>
                  <a:srgbClr val="FF0000"/>
                </a:solidFill>
              </a:rPr>
              <a:t>Reverse Shell (Reverse Session): </a:t>
            </a:r>
            <a:r>
              <a:rPr lang="en-US" sz="2000" dirty="0"/>
              <a:t>the attacker’s machine listens for an incoming connection. The victim connects back to the attacker.</a:t>
            </a:r>
          </a:p>
          <a:p>
            <a:pPr marL="457200" lvl="1" indent="0">
              <a:buNone/>
            </a:pPr>
            <a:r>
              <a:rPr lang="en-US" sz="2000" dirty="0"/>
              <a:t>where the “victim’s firewall” is blocking inbound traffic but allows outbound traffic.</a:t>
            </a:r>
            <a:endParaRPr lang="en-CA" sz="2000" dirty="0"/>
          </a:p>
        </p:txBody>
      </p:sp>
      <p:sp>
        <p:nvSpPr>
          <p:cNvPr id="4" name="Footer Placeholder 3">
            <a:extLst>
              <a:ext uri="{FF2B5EF4-FFF2-40B4-BE49-F238E27FC236}">
                <a16:creationId xmlns:a16="http://schemas.microsoft.com/office/drawing/2014/main" id="{16712C56-859A-681D-842B-FF1F584D396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computer screen with text on it&#10;&#10;Description automatically generated">
            <a:extLst>
              <a:ext uri="{FF2B5EF4-FFF2-40B4-BE49-F238E27FC236}">
                <a16:creationId xmlns:a16="http://schemas.microsoft.com/office/drawing/2014/main" id="{F66B4189-674B-F7A3-5A66-4BB512809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4935" y="2436728"/>
            <a:ext cx="1045290" cy="1069536"/>
          </a:xfrm>
          <a:prstGeom prst="rect">
            <a:avLst/>
          </a:prstGeom>
        </p:spPr>
      </p:pic>
      <p:grpSp>
        <p:nvGrpSpPr>
          <p:cNvPr id="15" name="Group 14">
            <a:extLst>
              <a:ext uri="{FF2B5EF4-FFF2-40B4-BE49-F238E27FC236}">
                <a16:creationId xmlns:a16="http://schemas.microsoft.com/office/drawing/2014/main" id="{543722A5-B268-2845-7236-543E7A1B2FEF}"/>
              </a:ext>
            </a:extLst>
          </p:cNvPr>
          <p:cNvGrpSpPr/>
          <p:nvPr/>
        </p:nvGrpSpPr>
        <p:grpSpPr>
          <a:xfrm>
            <a:off x="8153400" y="2548042"/>
            <a:ext cx="890499" cy="885849"/>
            <a:chOff x="11036439" y="1526504"/>
            <a:chExt cx="890499" cy="885849"/>
          </a:xfrm>
        </p:grpSpPr>
        <p:pic>
          <p:nvPicPr>
            <p:cNvPr id="8" name="Picture 7" descr="A computer screen with a red screen&#10;&#10;Description automatically generated">
              <a:extLst>
                <a:ext uri="{FF2B5EF4-FFF2-40B4-BE49-F238E27FC236}">
                  <a16:creationId xmlns:a16="http://schemas.microsoft.com/office/drawing/2014/main" id="{C4D79293-FAFD-2D4C-C7FE-1E15405A1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12" name="Picture 11" descr="A black background with a cat head&#10;&#10;Description automatically generated">
              <a:extLst>
                <a:ext uri="{FF2B5EF4-FFF2-40B4-BE49-F238E27FC236}">
                  <a16:creationId xmlns:a16="http://schemas.microsoft.com/office/drawing/2014/main" id="{5E239743-F295-9D55-87B9-CBDC9E35C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pic>
        <p:nvPicPr>
          <p:cNvPr id="14" name="Picture 13" descr="A firewall with a shield and fire symbol&#10;&#10;Description automatically generated">
            <a:extLst>
              <a:ext uri="{FF2B5EF4-FFF2-40B4-BE49-F238E27FC236}">
                <a16:creationId xmlns:a16="http://schemas.microsoft.com/office/drawing/2014/main" id="{D1582444-5CE5-06FF-C771-C316567CC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4436" y="2639952"/>
            <a:ext cx="890499" cy="793939"/>
          </a:xfrm>
          <a:prstGeom prst="rect">
            <a:avLst/>
          </a:prstGeom>
        </p:spPr>
      </p:pic>
      <p:cxnSp>
        <p:nvCxnSpPr>
          <p:cNvPr id="19" name="Straight Arrow Connector 18">
            <a:extLst>
              <a:ext uri="{FF2B5EF4-FFF2-40B4-BE49-F238E27FC236}">
                <a16:creationId xmlns:a16="http://schemas.microsoft.com/office/drawing/2014/main" id="{6197FC5E-F882-EB14-6338-F92E6D88C216}"/>
              </a:ext>
            </a:extLst>
          </p:cNvPr>
          <p:cNvCxnSpPr/>
          <p:nvPr/>
        </p:nvCxnSpPr>
        <p:spPr>
          <a:xfrm>
            <a:off x="9043899" y="2971496"/>
            <a:ext cx="110155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3" name="Graphic 22" descr="Close with solid fill">
            <a:extLst>
              <a:ext uri="{FF2B5EF4-FFF2-40B4-BE49-F238E27FC236}">
                <a16:creationId xmlns:a16="http://schemas.microsoft.com/office/drawing/2014/main" id="{DE05345C-902F-6EE7-37C4-0C829E17B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1434" y="2709609"/>
            <a:ext cx="245927" cy="245927"/>
          </a:xfrm>
          <a:prstGeom prst="rect">
            <a:avLst/>
          </a:prstGeom>
        </p:spPr>
      </p:pic>
      <p:sp>
        <p:nvSpPr>
          <p:cNvPr id="24" name="TextBox 23">
            <a:extLst>
              <a:ext uri="{FF2B5EF4-FFF2-40B4-BE49-F238E27FC236}">
                <a16:creationId xmlns:a16="http://schemas.microsoft.com/office/drawing/2014/main" id="{9B500F78-6FF5-DB5D-7EC8-376DE94EC946}"/>
              </a:ext>
            </a:extLst>
          </p:cNvPr>
          <p:cNvSpPr txBox="1"/>
          <p:nvPr/>
        </p:nvSpPr>
        <p:spPr>
          <a:xfrm>
            <a:off x="8180246" y="3370283"/>
            <a:ext cx="898900" cy="369332"/>
          </a:xfrm>
          <a:prstGeom prst="rect">
            <a:avLst/>
          </a:prstGeom>
          <a:noFill/>
        </p:spPr>
        <p:txBody>
          <a:bodyPr wrap="none" rtlCol="0">
            <a:spAutoFit/>
          </a:bodyPr>
          <a:lstStyle/>
          <a:p>
            <a:r>
              <a:rPr lang="en-US" dirty="0"/>
              <a:t>Hacker</a:t>
            </a:r>
            <a:endParaRPr lang="en-CA" dirty="0"/>
          </a:p>
        </p:txBody>
      </p:sp>
      <p:sp>
        <p:nvSpPr>
          <p:cNvPr id="25" name="TextBox 24">
            <a:extLst>
              <a:ext uri="{FF2B5EF4-FFF2-40B4-BE49-F238E27FC236}">
                <a16:creationId xmlns:a16="http://schemas.microsoft.com/office/drawing/2014/main" id="{35472B31-620E-A248-25B9-1CC276C216A1}"/>
              </a:ext>
            </a:extLst>
          </p:cNvPr>
          <p:cNvSpPr txBox="1"/>
          <p:nvPr/>
        </p:nvSpPr>
        <p:spPr>
          <a:xfrm>
            <a:off x="10054031" y="3383079"/>
            <a:ext cx="960904" cy="369332"/>
          </a:xfrm>
          <a:prstGeom prst="rect">
            <a:avLst/>
          </a:prstGeom>
          <a:noFill/>
        </p:spPr>
        <p:txBody>
          <a:bodyPr wrap="none" rtlCol="0">
            <a:spAutoFit/>
          </a:bodyPr>
          <a:lstStyle/>
          <a:p>
            <a:r>
              <a:rPr lang="en-US" dirty="0"/>
              <a:t>Firewall</a:t>
            </a:r>
            <a:endParaRPr lang="en-CA" dirty="0"/>
          </a:p>
        </p:txBody>
      </p:sp>
      <p:sp>
        <p:nvSpPr>
          <p:cNvPr id="26" name="TextBox 25">
            <a:extLst>
              <a:ext uri="{FF2B5EF4-FFF2-40B4-BE49-F238E27FC236}">
                <a16:creationId xmlns:a16="http://schemas.microsoft.com/office/drawing/2014/main" id="{EACD5AB7-1F24-29C1-1840-5440091BBD9A}"/>
              </a:ext>
            </a:extLst>
          </p:cNvPr>
          <p:cNvSpPr txBox="1"/>
          <p:nvPr/>
        </p:nvSpPr>
        <p:spPr>
          <a:xfrm>
            <a:off x="11126249" y="3388696"/>
            <a:ext cx="822661" cy="369332"/>
          </a:xfrm>
          <a:prstGeom prst="rect">
            <a:avLst/>
          </a:prstGeom>
          <a:noFill/>
        </p:spPr>
        <p:txBody>
          <a:bodyPr wrap="none" rtlCol="0">
            <a:spAutoFit/>
          </a:bodyPr>
          <a:lstStyle/>
          <a:p>
            <a:r>
              <a:rPr lang="en-US" dirty="0"/>
              <a:t>Victim</a:t>
            </a:r>
            <a:endParaRPr lang="en-CA" dirty="0"/>
          </a:p>
        </p:txBody>
      </p:sp>
      <p:sp>
        <p:nvSpPr>
          <p:cNvPr id="27" name="Rectangle 26">
            <a:extLst>
              <a:ext uri="{FF2B5EF4-FFF2-40B4-BE49-F238E27FC236}">
                <a16:creationId xmlns:a16="http://schemas.microsoft.com/office/drawing/2014/main" id="{A0C70FD5-94C5-FCB3-64CD-12822A836FF3}"/>
              </a:ext>
            </a:extLst>
          </p:cNvPr>
          <p:cNvSpPr/>
          <p:nvPr/>
        </p:nvSpPr>
        <p:spPr>
          <a:xfrm>
            <a:off x="9143801" y="2072912"/>
            <a:ext cx="1870935" cy="389655"/>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Binding</a:t>
            </a:r>
            <a:endParaRPr lang="en-CA" dirty="0"/>
          </a:p>
        </p:txBody>
      </p:sp>
      <p:grpSp>
        <p:nvGrpSpPr>
          <p:cNvPr id="29" name="Group 28">
            <a:extLst>
              <a:ext uri="{FF2B5EF4-FFF2-40B4-BE49-F238E27FC236}">
                <a16:creationId xmlns:a16="http://schemas.microsoft.com/office/drawing/2014/main" id="{CB761DC8-5C17-E3BA-10DF-311B194B75B3}"/>
              </a:ext>
            </a:extLst>
          </p:cNvPr>
          <p:cNvGrpSpPr/>
          <p:nvPr/>
        </p:nvGrpSpPr>
        <p:grpSpPr>
          <a:xfrm>
            <a:off x="8153201" y="4497173"/>
            <a:ext cx="890499" cy="885849"/>
            <a:chOff x="11036439" y="1526504"/>
            <a:chExt cx="890499" cy="885849"/>
          </a:xfrm>
        </p:grpSpPr>
        <p:pic>
          <p:nvPicPr>
            <p:cNvPr id="30" name="Picture 29" descr="A computer screen with a red screen&#10;&#10;Description automatically generated">
              <a:extLst>
                <a:ext uri="{FF2B5EF4-FFF2-40B4-BE49-F238E27FC236}">
                  <a16:creationId xmlns:a16="http://schemas.microsoft.com/office/drawing/2014/main" id="{6E8E84FC-F081-D420-AFA6-5E61E9403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31" name="Picture 30" descr="A black background with a cat head&#10;&#10;Description automatically generated">
              <a:extLst>
                <a:ext uri="{FF2B5EF4-FFF2-40B4-BE49-F238E27FC236}">
                  <a16:creationId xmlns:a16="http://schemas.microsoft.com/office/drawing/2014/main" id="{4F1372E8-6BF5-31B7-A050-504373647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pic>
        <p:nvPicPr>
          <p:cNvPr id="32" name="Picture 31" descr="A firewall with a shield and fire symbol&#10;&#10;Description automatically generated">
            <a:extLst>
              <a:ext uri="{FF2B5EF4-FFF2-40B4-BE49-F238E27FC236}">
                <a16:creationId xmlns:a16="http://schemas.microsoft.com/office/drawing/2014/main" id="{5AA763AF-C289-6A50-4128-B9B3D0840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4237" y="4589083"/>
            <a:ext cx="890499" cy="793939"/>
          </a:xfrm>
          <a:prstGeom prst="rect">
            <a:avLst/>
          </a:prstGeom>
        </p:spPr>
      </p:pic>
      <p:sp>
        <p:nvSpPr>
          <p:cNvPr id="35" name="TextBox 34">
            <a:extLst>
              <a:ext uri="{FF2B5EF4-FFF2-40B4-BE49-F238E27FC236}">
                <a16:creationId xmlns:a16="http://schemas.microsoft.com/office/drawing/2014/main" id="{40BAFE34-ED0F-D7DD-D5DE-35CFC29299A1}"/>
              </a:ext>
            </a:extLst>
          </p:cNvPr>
          <p:cNvSpPr txBox="1"/>
          <p:nvPr/>
        </p:nvSpPr>
        <p:spPr>
          <a:xfrm>
            <a:off x="8180047" y="5319414"/>
            <a:ext cx="898900" cy="369332"/>
          </a:xfrm>
          <a:prstGeom prst="rect">
            <a:avLst/>
          </a:prstGeom>
          <a:noFill/>
        </p:spPr>
        <p:txBody>
          <a:bodyPr wrap="none" rtlCol="0">
            <a:spAutoFit/>
          </a:bodyPr>
          <a:lstStyle/>
          <a:p>
            <a:r>
              <a:rPr lang="en-US" dirty="0"/>
              <a:t>Hacker</a:t>
            </a:r>
            <a:endParaRPr lang="en-CA" dirty="0"/>
          </a:p>
        </p:txBody>
      </p:sp>
      <p:sp>
        <p:nvSpPr>
          <p:cNvPr id="36" name="TextBox 35">
            <a:extLst>
              <a:ext uri="{FF2B5EF4-FFF2-40B4-BE49-F238E27FC236}">
                <a16:creationId xmlns:a16="http://schemas.microsoft.com/office/drawing/2014/main" id="{9E351A55-B992-AF8F-5D42-9C8CDD884C54}"/>
              </a:ext>
            </a:extLst>
          </p:cNvPr>
          <p:cNvSpPr txBox="1"/>
          <p:nvPr/>
        </p:nvSpPr>
        <p:spPr>
          <a:xfrm>
            <a:off x="10053832" y="5332210"/>
            <a:ext cx="960904" cy="369332"/>
          </a:xfrm>
          <a:prstGeom prst="rect">
            <a:avLst/>
          </a:prstGeom>
          <a:noFill/>
        </p:spPr>
        <p:txBody>
          <a:bodyPr wrap="none" rtlCol="0">
            <a:spAutoFit/>
          </a:bodyPr>
          <a:lstStyle/>
          <a:p>
            <a:r>
              <a:rPr lang="en-US" dirty="0"/>
              <a:t>Firewall</a:t>
            </a:r>
            <a:endParaRPr lang="en-CA" dirty="0"/>
          </a:p>
        </p:txBody>
      </p:sp>
      <p:sp>
        <p:nvSpPr>
          <p:cNvPr id="37" name="TextBox 36">
            <a:extLst>
              <a:ext uri="{FF2B5EF4-FFF2-40B4-BE49-F238E27FC236}">
                <a16:creationId xmlns:a16="http://schemas.microsoft.com/office/drawing/2014/main" id="{49DAB46D-414F-60CD-EC87-CC78D9BC6904}"/>
              </a:ext>
            </a:extLst>
          </p:cNvPr>
          <p:cNvSpPr txBox="1"/>
          <p:nvPr/>
        </p:nvSpPr>
        <p:spPr>
          <a:xfrm>
            <a:off x="11036500" y="5336545"/>
            <a:ext cx="981102" cy="646331"/>
          </a:xfrm>
          <a:prstGeom prst="rect">
            <a:avLst/>
          </a:prstGeom>
          <a:noFill/>
        </p:spPr>
        <p:txBody>
          <a:bodyPr wrap="none" rtlCol="0">
            <a:spAutoFit/>
          </a:bodyPr>
          <a:lstStyle/>
          <a:p>
            <a:pPr algn="ctr"/>
            <a:r>
              <a:rPr lang="en-US" dirty="0"/>
              <a:t>Victim</a:t>
            </a:r>
          </a:p>
          <a:p>
            <a:pPr algn="ctr"/>
            <a:r>
              <a:rPr lang="en-US" dirty="0">
                <a:solidFill>
                  <a:srgbClr val="FF0000"/>
                </a:solidFill>
              </a:rPr>
              <a:t>payload</a:t>
            </a:r>
            <a:endParaRPr lang="en-CA" dirty="0">
              <a:solidFill>
                <a:srgbClr val="FF0000"/>
              </a:solidFill>
            </a:endParaRPr>
          </a:p>
        </p:txBody>
      </p:sp>
      <p:sp>
        <p:nvSpPr>
          <p:cNvPr id="38" name="Rectangle 37">
            <a:extLst>
              <a:ext uri="{FF2B5EF4-FFF2-40B4-BE49-F238E27FC236}">
                <a16:creationId xmlns:a16="http://schemas.microsoft.com/office/drawing/2014/main" id="{90146E27-94AC-A2B3-4D3F-1D4B9AF35D0B}"/>
              </a:ext>
            </a:extLst>
          </p:cNvPr>
          <p:cNvSpPr/>
          <p:nvPr/>
        </p:nvSpPr>
        <p:spPr>
          <a:xfrm>
            <a:off x="9143801" y="4025427"/>
            <a:ext cx="1870935" cy="389655"/>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Reverse Session</a:t>
            </a:r>
            <a:endParaRPr lang="en-CA" dirty="0"/>
          </a:p>
        </p:txBody>
      </p:sp>
      <p:pic>
        <p:nvPicPr>
          <p:cNvPr id="44" name="Graphic 43" descr="Checkmark with solid fill">
            <a:extLst>
              <a:ext uri="{FF2B5EF4-FFF2-40B4-BE49-F238E27FC236}">
                <a16:creationId xmlns:a16="http://schemas.microsoft.com/office/drawing/2014/main" id="{45386608-13A0-3A92-F936-F614AF6895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68833" y="4694171"/>
            <a:ext cx="245926" cy="245926"/>
          </a:xfrm>
          <a:prstGeom prst="rect">
            <a:avLst/>
          </a:prstGeom>
        </p:spPr>
      </p:pic>
      <p:pic>
        <p:nvPicPr>
          <p:cNvPr id="46" name="Picture 45" descr="A white gears on a black background&#10;&#10;Description automatically generated">
            <a:extLst>
              <a:ext uri="{FF2B5EF4-FFF2-40B4-BE49-F238E27FC236}">
                <a16:creationId xmlns:a16="http://schemas.microsoft.com/office/drawing/2014/main" id="{20CDECEE-F79D-3302-6F66-9432CAC593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73028" y="4575813"/>
            <a:ext cx="439740" cy="482642"/>
          </a:xfrm>
          <a:prstGeom prst="rect">
            <a:avLst/>
          </a:prstGeom>
        </p:spPr>
      </p:pic>
      <p:pic>
        <p:nvPicPr>
          <p:cNvPr id="48" name="Picture 47" descr="A white bug with black background&#10;&#10;Description automatically generated">
            <a:extLst>
              <a:ext uri="{FF2B5EF4-FFF2-40B4-BE49-F238E27FC236}">
                <a16:creationId xmlns:a16="http://schemas.microsoft.com/office/drawing/2014/main" id="{CB28CBCF-980C-BB85-F3EA-C7B7B14345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91199" y="4664685"/>
            <a:ext cx="317772" cy="336769"/>
          </a:xfrm>
          <a:prstGeom prst="rect">
            <a:avLst/>
          </a:prstGeom>
        </p:spPr>
      </p:pic>
    </p:spTree>
    <p:extLst>
      <p:ext uri="{BB962C8B-B14F-4D97-AF65-F5344CB8AC3E}">
        <p14:creationId xmlns:p14="http://schemas.microsoft.com/office/powerpoint/2010/main" val="13938644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CA05B-6C6F-C3EC-8536-5184663F585C}"/>
              </a:ext>
            </a:extLst>
          </p:cNvPr>
          <p:cNvSpPr>
            <a:spLocks noGrp="1"/>
          </p:cNvSpPr>
          <p:nvPr>
            <p:ph type="title"/>
          </p:nvPr>
        </p:nvSpPr>
        <p:spPr/>
        <p:txBody>
          <a:bodyPr/>
          <a:lstStyle/>
          <a:p>
            <a:r>
              <a:rPr lang="en-US" dirty="0"/>
              <a:t>Ex3  Payload</a:t>
            </a:r>
            <a:endParaRPr lang="en-CA" dirty="0"/>
          </a:p>
        </p:txBody>
      </p:sp>
      <p:sp>
        <p:nvSpPr>
          <p:cNvPr id="3" name="Content Placeholder 2">
            <a:extLst>
              <a:ext uri="{FF2B5EF4-FFF2-40B4-BE49-F238E27FC236}">
                <a16:creationId xmlns:a16="http://schemas.microsoft.com/office/drawing/2014/main" id="{2B7934A9-D525-286A-4D47-A5C4675CD0B1}"/>
              </a:ext>
            </a:extLst>
          </p:cNvPr>
          <p:cNvSpPr>
            <a:spLocks noGrp="1"/>
          </p:cNvSpPr>
          <p:nvPr>
            <p:ph idx="1"/>
          </p:nvPr>
        </p:nvSpPr>
        <p:spPr>
          <a:xfrm>
            <a:off x="838200" y="1825625"/>
            <a:ext cx="10515600" cy="926694"/>
          </a:xfrm>
        </p:spPr>
        <p:txBody>
          <a:bodyPr>
            <a:normAutofit/>
          </a:bodyPr>
          <a:lstStyle/>
          <a:p>
            <a:r>
              <a:rPr lang="en-US" sz="2000" dirty="0"/>
              <a:t>In the case of reverse shells, the payload is the code that, when executed on the victim's machine, establishes a connection back to the attacker's machine, allowing for remote command execution.</a:t>
            </a:r>
            <a:endParaRPr lang="en-CA" sz="2000" dirty="0"/>
          </a:p>
        </p:txBody>
      </p:sp>
      <p:sp>
        <p:nvSpPr>
          <p:cNvPr id="4" name="Footer Placeholder 3">
            <a:extLst>
              <a:ext uri="{FF2B5EF4-FFF2-40B4-BE49-F238E27FC236}">
                <a16:creationId xmlns:a16="http://schemas.microsoft.com/office/drawing/2014/main" id="{B2DE751F-13F1-6374-150B-41EBA79D8F69}"/>
              </a:ext>
            </a:extLst>
          </p:cNvPr>
          <p:cNvSpPr>
            <a:spLocks noGrp="1"/>
          </p:cNvSpPr>
          <p:nvPr>
            <p:ph type="ftr" sz="quarter" idx="11"/>
          </p:nvPr>
        </p:nvSpPr>
        <p:spPr/>
        <p:txBody>
          <a:bodyPr/>
          <a:lstStyle/>
          <a:p>
            <a:r>
              <a:rPr lang="sv-SE"/>
              <a:t>INST. : ENG.ALI BANI BAKAR &amp; ENG.Dana Al-Mahrouk</a:t>
            </a:r>
            <a:endParaRPr lang="en-CA"/>
          </a:p>
        </p:txBody>
      </p:sp>
      <p:grpSp>
        <p:nvGrpSpPr>
          <p:cNvPr id="5" name="Group 4">
            <a:extLst>
              <a:ext uri="{FF2B5EF4-FFF2-40B4-BE49-F238E27FC236}">
                <a16:creationId xmlns:a16="http://schemas.microsoft.com/office/drawing/2014/main" id="{4895AA45-E019-D3DE-D231-48DA048313E2}"/>
              </a:ext>
            </a:extLst>
          </p:cNvPr>
          <p:cNvGrpSpPr/>
          <p:nvPr/>
        </p:nvGrpSpPr>
        <p:grpSpPr>
          <a:xfrm>
            <a:off x="721269" y="3310398"/>
            <a:ext cx="890499" cy="885849"/>
            <a:chOff x="11036439" y="1526504"/>
            <a:chExt cx="890499" cy="885849"/>
          </a:xfrm>
        </p:grpSpPr>
        <p:pic>
          <p:nvPicPr>
            <p:cNvPr id="6" name="Picture 5" descr="A computer screen with a red screen&#10;&#10;Description automatically generated">
              <a:extLst>
                <a:ext uri="{FF2B5EF4-FFF2-40B4-BE49-F238E27FC236}">
                  <a16:creationId xmlns:a16="http://schemas.microsoft.com/office/drawing/2014/main" id="{3F8DD5CE-2322-8A19-B160-0D8AB75B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7" name="Picture 6" descr="A black background with a cat head&#10;&#10;Description automatically generated">
              <a:extLst>
                <a:ext uri="{FF2B5EF4-FFF2-40B4-BE49-F238E27FC236}">
                  <a16:creationId xmlns:a16="http://schemas.microsoft.com/office/drawing/2014/main" id="{0431537C-E63F-87A7-5395-89551D77B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sp>
        <p:nvSpPr>
          <p:cNvPr id="8" name="TextBox 7">
            <a:extLst>
              <a:ext uri="{FF2B5EF4-FFF2-40B4-BE49-F238E27FC236}">
                <a16:creationId xmlns:a16="http://schemas.microsoft.com/office/drawing/2014/main" id="{657780C9-709B-495D-B4CA-A47890BAB7D4}"/>
              </a:ext>
            </a:extLst>
          </p:cNvPr>
          <p:cNvSpPr txBox="1"/>
          <p:nvPr/>
        </p:nvSpPr>
        <p:spPr>
          <a:xfrm>
            <a:off x="748115" y="4132639"/>
            <a:ext cx="898900" cy="369332"/>
          </a:xfrm>
          <a:prstGeom prst="rect">
            <a:avLst/>
          </a:prstGeom>
          <a:noFill/>
        </p:spPr>
        <p:txBody>
          <a:bodyPr wrap="none" rtlCol="0">
            <a:spAutoFit/>
          </a:bodyPr>
          <a:lstStyle/>
          <a:p>
            <a:r>
              <a:rPr lang="en-US" dirty="0"/>
              <a:t>Hacker</a:t>
            </a:r>
            <a:endParaRPr lang="en-CA" dirty="0"/>
          </a:p>
        </p:txBody>
      </p:sp>
      <p:cxnSp>
        <p:nvCxnSpPr>
          <p:cNvPr id="9" name="Straight Arrow Connector 8">
            <a:extLst>
              <a:ext uri="{FF2B5EF4-FFF2-40B4-BE49-F238E27FC236}">
                <a16:creationId xmlns:a16="http://schemas.microsoft.com/office/drawing/2014/main" id="{5DC43987-9D8F-EF15-7E5F-56481BC94744}"/>
              </a:ext>
            </a:extLst>
          </p:cNvPr>
          <p:cNvCxnSpPr>
            <a:cxnSpLocks/>
          </p:cNvCxnSpPr>
          <p:nvPr/>
        </p:nvCxnSpPr>
        <p:spPr>
          <a:xfrm>
            <a:off x="1647015" y="3739981"/>
            <a:ext cx="76544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35404D49-CEF1-074C-7B52-D32F66B6B6B4}"/>
              </a:ext>
            </a:extLst>
          </p:cNvPr>
          <p:cNvSpPr/>
          <p:nvPr/>
        </p:nvSpPr>
        <p:spPr>
          <a:xfrm>
            <a:off x="2543462" y="3511930"/>
            <a:ext cx="714547" cy="457682"/>
          </a:xfrm>
          <a:prstGeom prst="rect">
            <a:avLst/>
          </a:prstGeom>
          <a:solidFill>
            <a:srgbClr val="202B3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A05307BB-C57B-1678-61C2-3645C6B2A674}"/>
              </a:ext>
            </a:extLst>
          </p:cNvPr>
          <p:cNvSpPr txBox="1"/>
          <p:nvPr/>
        </p:nvSpPr>
        <p:spPr>
          <a:xfrm>
            <a:off x="2412460" y="4017653"/>
            <a:ext cx="976549" cy="369332"/>
          </a:xfrm>
          <a:prstGeom prst="rect">
            <a:avLst/>
          </a:prstGeom>
          <a:noFill/>
        </p:spPr>
        <p:txBody>
          <a:bodyPr wrap="none" rtlCol="0">
            <a:spAutoFit/>
          </a:bodyPr>
          <a:lstStyle/>
          <a:p>
            <a:pPr algn="ctr"/>
            <a:r>
              <a:rPr lang="en-US" dirty="0">
                <a:solidFill>
                  <a:srgbClr val="FF0000"/>
                </a:solidFill>
              </a:rPr>
              <a:t>Payload</a:t>
            </a:r>
            <a:endParaRPr lang="en-CA" dirty="0">
              <a:solidFill>
                <a:srgbClr val="FF0000"/>
              </a:solidFill>
            </a:endParaRPr>
          </a:p>
        </p:txBody>
      </p:sp>
      <p:pic>
        <p:nvPicPr>
          <p:cNvPr id="14" name="Picture 13" descr="A white gears on a black background&#10;&#10;Description automatically generated">
            <a:extLst>
              <a:ext uri="{FF2B5EF4-FFF2-40B4-BE49-F238E27FC236}">
                <a16:creationId xmlns:a16="http://schemas.microsoft.com/office/drawing/2014/main" id="{9D0C26BC-2900-A489-C52B-DF2698F50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712" y="3498660"/>
            <a:ext cx="439740" cy="482642"/>
          </a:xfrm>
          <a:prstGeom prst="rect">
            <a:avLst/>
          </a:prstGeom>
        </p:spPr>
      </p:pic>
      <p:pic>
        <p:nvPicPr>
          <p:cNvPr id="15" name="Picture 14" descr="A white bug with black background&#10;&#10;Description automatically generated">
            <a:extLst>
              <a:ext uri="{FF2B5EF4-FFF2-40B4-BE49-F238E27FC236}">
                <a16:creationId xmlns:a16="http://schemas.microsoft.com/office/drawing/2014/main" id="{C9E3AFF3-08FD-F2E7-FA88-F6AC10B73B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4883" y="3587532"/>
            <a:ext cx="317772" cy="336769"/>
          </a:xfrm>
          <a:prstGeom prst="rect">
            <a:avLst/>
          </a:prstGeom>
        </p:spPr>
      </p:pic>
      <p:cxnSp>
        <p:nvCxnSpPr>
          <p:cNvPr id="16" name="Straight Arrow Connector 15">
            <a:extLst>
              <a:ext uri="{FF2B5EF4-FFF2-40B4-BE49-F238E27FC236}">
                <a16:creationId xmlns:a16="http://schemas.microsoft.com/office/drawing/2014/main" id="{33B98C22-F5C6-9742-B27D-371E1B518118}"/>
              </a:ext>
            </a:extLst>
          </p:cNvPr>
          <p:cNvCxnSpPr>
            <a:cxnSpLocks/>
          </p:cNvCxnSpPr>
          <p:nvPr/>
        </p:nvCxnSpPr>
        <p:spPr>
          <a:xfrm>
            <a:off x="3389009" y="3739981"/>
            <a:ext cx="105328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749689B8-1266-2E6B-9893-3BB5A487E8E8}"/>
              </a:ext>
            </a:extLst>
          </p:cNvPr>
          <p:cNvSpPr/>
          <p:nvPr/>
        </p:nvSpPr>
        <p:spPr>
          <a:xfrm>
            <a:off x="408562" y="4848304"/>
            <a:ext cx="3822970" cy="1737673"/>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buAutoNum type="arabicParenR"/>
            </a:pPr>
            <a:r>
              <a:rPr lang="en-US" sz="1600" dirty="0"/>
              <a:t>The hacker creates the program according to the type of program and the type of the victim's device, and places the hacker's device data so that this program can communicate with him later.</a:t>
            </a:r>
          </a:p>
        </p:txBody>
      </p:sp>
      <p:pic>
        <p:nvPicPr>
          <p:cNvPr id="19" name="Picture 18" descr="A yellow envelope with a hook on it&#10;&#10;Description automatically generated">
            <a:extLst>
              <a:ext uri="{FF2B5EF4-FFF2-40B4-BE49-F238E27FC236}">
                <a16:creationId xmlns:a16="http://schemas.microsoft.com/office/drawing/2014/main" id="{A3DE6DDA-1989-E6F0-0B90-B2F822BF4F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8244" y="2538502"/>
            <a:ext cx="890498" cy="890498"/>
          </a:xfrm>
          <a:prstGeom prst="rect">
            <a:avLst/>
          </a:prstGeom>
        </p:spPr>
      </p:pic>
      <p:pic>
        <p:nvPicPr>
          <p:cNvPr id="21" name="Picture 20" descr="A yellow usb flash drive with bugs on it&#10;&#10;Description automatically generated">
            <a:extLst>
              <a:ext uri="{FF2B5EF4-FFF2-40B4-BE49-F238E27FC236}">
                <a16:creationId xmlns:a16="http://schemas.microsoft.com/office/drawing/2014/main" id="{644873C6-7692-EE4C-9938-FEA36ABB3933}"/>
              </a:ext>
            </a:extLst>
          </p:cNvPr>
          <p:cNvPicPr>
            <a:picLocks noChangeAspect="1"/>
          </p:cNvPicPr>
          <p:nvPr/>
        </p:nvPicPr>
        <p:blipFill>
          <a:blip r:embed="rId8">
            <a:extLst>
              <a:ext uri="{28A0092B-C50C-407E-A947-70E740481C1C}">
                <a14:useLocalDpi xmlns:a14="http://schemas.microsoft.com/office/drawing/2010/main" val="0"/>
              </a:ext>
            </a:extLst>
          </a:blip>
          <a:srcRect l="12582" r="10183"/>
          <a:stretch/>
        </p:blipFill>
        <p:spPr>
          <a:xfrm rot="5400000">
            <a:off x="5348428" y="2808599"/>
            <a:ext cx="540717" cy="700086"/>
          </a:xfrm>
          <a:prstGeom prst="rect">
            <a:avLst/>
          </a:prstGeom>
        </p:spPr>
      </p:pic>
      <p:pic>
        <p:nvPicPr>
          <p:cNvPr id="23" name="Picture 22" descr="A computer screen with a bug on it&#10;&#10;Description automatically generated">
            <a:extLst>
              <a:ext uri="{FF2B5EF4-FFF2-40B4-BE49-F238E27FC236}">
                <a16:creationId xmlns:a16="http://schemas.microsoft.com/office/drawing/2014/main" id="{60758D66-4F64-61AC-A970-10906E463F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112" y="3433054"/>
            <a:ext cx="1261572" cy="1261572"/>
          </a:xfrm>
          <a:prstGeom prst="rect">
            <a:avLst/>
          </a:prstGeom>
        </p:spPr>
      </p:pic>
      <p:sp>
        <p:nvSpPr>
          <p:cNvPr id="24" name="Rectangle: Rounded Corners 23">
            <a:extLst>
              <a:ext uri="{FF2B5EF4-FFF2-40B4-BE49-F238E27FC236}">
                <a16:creationId xmlns:a16="http://schemas.microsoft.com/office/drawing/2014/main" id="{F8493325-F31F-37FF-9535-6926D82EE723}"/>
              </a:ext>
            </a:extLst>
          </p:cNvPr>
          <p:cNvSpPr/>
          <p:nvPr/>
        </p:nvSpPr>
        <p:spPr>
          <a:xfrm>
            <a:off x="4442298" y="4834381"/>
            <a:ext cx="3039344" cy="1483245"/>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arenR" startAt="2"/>
            </a:pPr>
            <a:r>
              <a:rPr lang="en-US" sz="1600" dirty="0"/>
              <a:t>The program reaches the victim's device, either by phishing via email, a malicious USB, or a malicious link from a site</a:t>
            </a:r>
          </a:p>
        </p:txBody>
      </p:sp>
      <p:pic>
        <p:nvPicPr>
          <p:cNvPr id="29" name="Picture 28" descr="A computer screen with text on it&#10;&#10;Description automatically generated">
            <a:extLst>
              <a:ext uri="{FF2B5EF4-FFF2-40B4-BE49-F238E27FC236}">
                <a16:creationId xmlns:a16="http://schemas.microsoft.com/office/drawing/2014/main" id="{4F3B1A50-145D-7F20-4809-71D8DA8DA2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8776" y="3154635"/>
            <a:ext cx="1045290" cy="1069536"/>
          </a:xfrm>
          <a:prstGeom prst="rect">
            <a:avLst/>
          </a:prstGeom>
        </p:spPr>
      </p:pic>
      <p:sp>
        <p:nvSpPr>
          <p:cNvPr id="30" name="Rectangle 29">
            <a:extLst>
              <a:ext uri="{FF2B5EF4-FFF2-40B4-BE49-F238E27FC236}">
                <a16:creationId xmlns:a16="http://schemas.microsoft.com/office/drawing/2014/main" id="{F4C8CC83-9832-741A-7E7C-1954C4DB82AC}"/>
              </a:ext>
            </a:extLst>
          </p:cNvPr>
          <p:cNvSpPr/>
          <p:nvPr/>
        </p:nvSpPr>
        <p:spPr>
          <a:xfrm>
            <a:off x="6633818" y="3357859"/>
            <a:ext cx="714547" cy="457682"/>
          </a:xfrm>
          <a:prstGeom prst="rect">
            <a:avLst/>
          </a:prstGeom>
          <a:solidFill>
            <a:srgbClr val="202B3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a:extLst>
              <a:ext uri="{FF2B5EF4-FFF2-40B4-BE49-F238E27FC236}">
                <a16:creationId xmlns:a16="http://schemas.microsoft.com/office/drawing/2014/main" id="{8A546627-6DE9-4382-6DD9-06483884DB92}"/>
              </a:ext>
            </a:extLst>
          </p:cNvPr>
          <p:cNvSpPr txBox="1"/>
          <p:nvPr/>
        </p:nvSpPr>
        <p:spPr>
          <a:xfrm>
            <a:off x="6500540" y="4105321"/>
            <a:ext cx="981102" cy="646331"/>
          </a:xfrm>
          <a:prstGeom prst="rect">
            <a:avLst/>
          </a:prstGeom>
          <a:noFill/>
        </p:spPr>
        <p:txBody>
          <a:bodyPr wrap="none" rtlCol="0">
            <a:spAutoFit/>
          </a:bodyPr>
          <a:lstStyle/>
          <a:p>
            <a:pPr algn="ctr"/>
            <a:r>
              <a:rPr lang="en-US" dirty="0"/>
              <a:t>Victim</a:t>
            </a:r>
          </a:p>
          <a:p>
            <a:pPr algn="ctr"/>
            <a:r>
              <a:rPr lang="en-US" dirty="0">
                <a:solidFill>
                  <a:srgbClr val="FF0000"/>
                </a:solidFill>
              </a:rPr>
              <a:t>payload</a:t>
            </a:r>
            <a:endParaRPr lang="en-CA" dirty="0">
              <a:solidFill>
                <a:srgbClr val="FF0000"/>
              </a:solidFill>
            </a:endParaRPr>
          </a:p>
        </p:txBody>
      </p:sp>
      <p:pic>
        <p:nvPicPr>
          <p:cNvPr id="32" name="Picture 31" descr="A white gears on a black background&#10;&#10;Description automatically generated">
            <a:extLst>
              <a:ext uri="{FF2B5EF4-FFF2-40B4-BE49-F238E27FC236}">
                <a16:creationId xmlns:a16="http://schemas.microsoft.com/office/drawing/2014/main" id="{4050D210-5B20-76DB-83BA-BBB5344578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7068" y="3344589"/>
            <a:ext cx="439740" cy="482642"/>
          </a:xfrm>
          <a:prstGeom prst="rect">
            <a:avLst/>
          </a:prstGeom>
        </p:spPr>
      </p:pic>
      <p:pic>
        <p:nvPicPr>
          <p:cNvPr id="33" name="Picture 32" descr="A white bug with black background&#10;&#10;Description automatically generated">
            <a:extLst>
              <a:ext uri="{FF2B5EF4-FFF2-40B4-BE49-F238E27FC236}">
                <a16:creationId xmlns:a16="http://schemas.microsoft.com/office/drawing/2014/main" id="{E6247F13-24C6-EB76-8667-36D6B08D4D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239" y="3433461"/>
            <a:ext cx="317772" cy="336769"/>
          </a:xfrm>
          <a:prstGeom prst="rect">
            <a:avLst/>
          </a:prstGeom>
        </p:spPr>
      </p:pic>
      <p:cxnSp>
        <p:nvCxnSpPr>
          <p:cNvPr id="35" name="Straight Arrow Connector 34">
            <a:extLst>
              <a:ext uri="{FF2B5EF4-FFF2-40B4-BE49-F238E27FC236}">
                <a16:creationId xmlns:a16="http://schemas.microsoft.com/office/drawing/2014/main" id="{8BEBD2EC-51DB-C564-6B5F-7DAC1C2C1E01}"/>
              </a:ext>
            </a:extLst>
          </p:cNvPr>
          <p:cNvCxnSpPr>
            <a:cxnSpLocks/>
          </p:cNvCxnSpPr>
          <p:nvPr/>
        </p:nvCxnSpPr>
        <p:spPr>
          <a:xfrm>
            <a:off x="5868373" y="3741298"/>
            <a:ext cx="50324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B6AE7997-5FA8-274F-CEB6-A4978019C073}"/>
              </a:ext>
            </a:extLst>
          </p:cNvPr>
          <p:cNvCxnSpPr>
            <a:cxnSpLocks/>
          </p:cNvCxnSpPr>
          <p:nvPr/>
        </p:nvCxnSpPr>
        <p:spPr>
          <a:xfrm>
            <a:off x="7655466" y="3739981"/>
            <a:ext cx="49793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9" name="Picture 38" descr="A computer screen with text on it&#10;&#10;Description automatically generated">
            <a:extLst>
              <a:ext uri="{FF2B5EF4-FFF2-40B4-BE49-F238E27FC236}">
                <a16:creationId xmlns:a16="http://schemas.microsoft.com/office/drawing/2014/main" id="{36E86771-A5A6-BC89-2C0E-4084FB32A9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20538" y="3134826"/>
            <a:ext cx="1045290" cy="1069536"/>
          </a:xfrm>
          <a:prstGeom prst="rect">
            <a:avLst/>
          </a:prstGeom>
        </p:spPr>
      </p:pic>
      <p:sp>
        <p:nvSpPr>
          <p:cNvPr id="40" name="Rectangle 39">
            <a:extLst>
              <a:ext uri="{FF2B5EF4-FFF2-40B4-BE49-F238E27FC236}">
                <a16:creationId xmlns:a16="http://schemas.microsoft.com/office/drawing/2014/main" id="{B89D448C-7496-11B8-D24E-1BD2F42678E9}"/>
              </a:ext>
            </a:extLst>
          </p:cNvPr>
          <p:cNvSpPr/>
          <p:nvPr/>
        </p:nvSpPr>
        <p:spPr>
          <a:xfrm>
            <a:off x="11275580" y="3338050"/>
            <a:ext cx="714547" cy="457682"/>
          </a:xfrm>
          <a:prstGeom prst="rect">
            <a:avLst/>
          </a:prstGeom>
          <a:solidFill>
            <a:srgbClr val="202B3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1" name="Straight Arrow Connector 40">
            <a:extLst>
              <a:ext uri="{FF2B5EF4-FFF2-40B4-BE49-F238E27FC236}">
                <a16:creationId xmlns:a16="http://schemas.microsoft.com/office/drawing/2014/main" id="{BA5A73FC-A536-BB0B-8176-CED5DC311CA4}"/>
              </a:ext>
            </a:extLst>
          </p:cNvPr>
          <p:cNvCxnSpPr>
            <a:cxnSpLocks/>
          </p:cNvCxnSpPr>
          <p:nvPr/>
        </p:nvCxnSpPr>
        <p:spPr>
          <a:xfrm flipH="1">
            <a:off x="9149502" y="3689064"/>
            <a:ext cx="20403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E502E3E5-57B7-ADA9-D57F-FB08CC22F336}"/>
              </a:ext>
            </a:extLst>
          </p:cNvPr>
          <p:cNvGrpSpPr/>
          <p:nvPr/>
        </p:nvGrpSpPr>
        <p:grpSpPr>
          <a:xfrm>
            <a:off x="8259003" y="3246140"/>
            <a:ext cx="890499" cy="885849"/>
            <a:chOff x="11036439" y="1526504"/>
            <a:chExt cx="890499" cy="885849"/>
          </a:xfrm>
        </p:grpSpPr>
        <p:pic>
          <p:nvPicPr>
            <p:cNvPr id="43" name="Picture 42" descr="A computer screen with a red screen&#10;&#10;Description automatically generated">
              <a:extLst>
                <a:ext uri="{FF2B5EF4-FFF2-40B4-BE49-F238E27FC236}">
                  <a16:creationId xmlns:a16="http://schemas.microsoft.com/office/drawing/2014/main" id="{72EE25FA-A658-D50A-1F10-9F4376BCF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44" name="Picture 43" descr="A black background with a cat head&#10;&#10;Description automatically generated">
              <a:extLst>
                <a:ext uri="{FF2B5EF4-FFF2-40B4-BE49-F238E27FC236}">
                  <a16:creationId xmlns:a16="http://schemas.microsoft.com/office/drawing/2014/main" id="{D5A3E4B7-41C6-EC91-45C3-4414E070C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pic>
        <p:nvPicPr>
          <p:cNvPr id="45" name="Picture 44" descr="A firewall with a shield and fire symbol&#10;&#10;Description automatically generated">
            <a:extLst>
              <a:ext uri="{FF2B5EF4-FFF2-40B4-BE49-F238E27FC236}">
                <a16:creationId xmlns:a16="http://schemas.microsoft.com/office/drawing/2014/main" id="{07AFF281-1729-83C7-84DA-70D1A3FB19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30039" y="3338050"/>
            <a:ext cx="890499" cy="793939"/>
          </a:xfrm>
          <a:prstGeom prst="rect">
            <a:avLst/>
          </a:prstGeom>
        </p:spPr>
      </p:pic>
      <p:sp>
        <p:nvSpPr>
          <p:cNvPr id="46" name="TextBox 45">
            <a:extLst>
              <a:ext uri="{FF2B5EF4-FFF2-40B4-BE49-F238E27FC236}">
                <a16:creationId xmlns:a16="http://schemas.microsoft.com/office/drawing/2014/main" id="{C18626B4-83FE-59F3-BEC1-4287A8BE2A46}"/>
              </a:ext>
            </a:extLst>
          </p:cNvPr>
          <p:cNvSpPr txBox="1"/>
          <p:nvPr/>
        </p:nvSpPr>
        <p:spPr>
          <a:xfrm>
            <a:off x="8285849" y="4068381"/>
            <a:ext cx="898900" cy="369332"/>
          </a:xfrm>
          <a:prstGeom prst="rect">
            <a:avLst/>
          </a:prstGeom>
          <a:noFill/>
        </p:spPr>
        <p:txBody>
          <a:bodyPr wrap="none" rtlCol="0">
            <a:spAutoFit/>
          </a:bodyPr>
          <a:lstStyle/>
          <a:p>
            <a:r>
              <a:rPr lang="en-US" dirty="0"/>
              <a:t>Hacker</a:t>
            </a:r>
            <a:endParaRPr lang="en-CA" dirty="0"/>
          </a:p>
        </p:txBody>
      </p:sp>
      <p:sp>
        <p:nvSpPr>
          <p:cNvPr id="47" name="TextBox 46">
            <a:extLst>
              <a:ext uri="{FF2B5EF4-FFF2-40B4-BE49-F238E27FC236}">
                <a16:creationId xmlns:a16="http://schemas.microsoft.com/office/drawing/2014/main" id="{2DC28000-8A98-C355-FAE0-4E425534935F}"/>
              </a:ext>
            </a:extLst>
          </p:cNvPr>
          <p:cNvSpPr txBox="1"/>
          <p:nvPr/>
        </p:nvSpPr>
        <p:spPr>
          <a:xfrm>
            <a:off x="10159634" y="4081177"/>
            <a:ext cx="960904" cy="369332"/>
          </a:xfrm>
          <a:prstGeom prst="rect">
            <a:avLst/>
          </a:prstGeom>
          <a:noFill/>
        </p:spPr>
        <p:txBody>
          <a:bodyPr wrap="none" rtlCol="0">
            <a:spAutoFit/>
          </a:bodyPr>
          <a:lstStyle/>
          <a:p>
            <a:r>
              <a:rPr lang="en-US" dirty="0"/>
              <a:t>Firewall</a:t>
            </a:r>
            <a:endParaRPr lang="en-CA" dirty="0"/>
          </a:p>
        </p:txBody>
      </p:sp>
      <p:sp>
        <p:nvSpPr>
          <p:cNvPr id="48" name="TextBox 47">
            <a:extLst>
              <a:ext uri="{FF2B5EF4-FFF2-40B4-BE49-F238E27FC236}">
                <a16:creationId xmlns:a16="http://schemas.microsoft.com/office/drawing/2014/main" id="{B346B6A7-EBE4-83E2-69C4-A5D5DEB1361B}"/>
              </a:ext>
            </a:extLst>
          </p:cNvPr>
          <p:cNvSpPr txBox="1"/>
          <p:nvPr/>
        </p:nvSpPr>
        <p:spPr>
          <a:xfrm>
            <a:off x="11142302" y="4085512"/>
            <a:ext cx="981102" cy="646331"/>
          </a:xfrm>
          <a:prstGeom prst="rect">
            <a:avLst/>
          </a:prstGeom>
          <a:noFill/>
        </p:spPr>
        <p:txBody>
          <a:bodyPr wrap="none" rtlCol="0">
            <a:spAutoFit/>
          </a:bodyPr>
          <a:lstStyle/>
          <a:p>
            <a:pPr algn="ctr"/>
            <a:r>
              <a:rPr lang="en-US" dirty="0"/>
              <a:t>Victim</a:t>
            </a:r>
          </a:p>
          <a:p>
            <a:pPr algn="ctr"/>
            <a:r>
              <a:rPr lang="en-US" dirty="0">
                <a:solidFill>
                  <a:srgbClr val="FF0000"/>
                </a:solidFill>
              </a:rPr>
              <a:t>payload</a:t>
            </a:r>
            <a:endParaRPr lang="en-CA" dirty="0">
              <a:solidFill>
                <a:srgbClr val="FF0000"/>
              </a:solidFill>
            </a:endParaRPr>
          </a:p>
        </p:txBody>
      </p:sp>
      <p:sp>
        <p:nvSpPr>
          <p:cNvPr id="49" name="Rectangle 48">
            <a:extLst>
              <a:ext uri="{FF2B5EF4-FFF2-40B4-BE49-F238E27FC236}">
                <a16:creationId xmlns:a16="http://schemas.microsoft.com/office/drawing/2014/main" id="{416EF056-A2DE-382D-48F5-8D22D1014754}"/>
              </a:ext>
            </a:extLst>
          </p:cNvPr>
          <p:cNvSpPr/>
          <p:nvPr/>
        </p:nvSpPr>
        <p:spPr>
          <a:xfrm>
            <a:off x="9249603" y="2774394"/>
            <a:ext cx="1870935" cy="389655"/>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Reverse Session</a:t>
            </a:r>
            <a:endParaRPr lang="en-CA" dirty="0"/>
          </a:p>
        </p:txBody>
      </p:sp>
      <p:pic>
        <p:nvPicPr>
          <p:cNvPr id="50" name="Graphic 49" descr="Checkmark with solid fill">
            <a:extLst>
              <a:ext uri="{FF2B5EF4-FFF2-40B4-BE49-F238E27FC236}">
                <a16:creationId xmlns:a16="http://schemas.microsoft.com/office/drawing/2014/main" id="{A4A9CAB7-F339-2AA3-D418-8FF8AFEEA3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74635" y="3443138"/>
            <a:ext cx="245926" cy="245926"/>
          </a:xfrm>
          <a:prstGeom prst="rect">
            <a:avLst/>
          </a:prstGeom>
        </p:spPr>
      </p:pic>
      <p:pic>
        <p:nvPicPr>
          <p:cNvPr id="51" name="Picture 50" descr="A white gears on a black background&#10;&#10;Description automatically generated">
            <a:extLst>
              <a:ext uri="{FF2B5EF4-FFF2-40B4-BE49-F238E27FC236}">
                <a16:creationId xmlns:a16="http://schemas.microsoft.com/office/drawing/2014/main" id="{5483DA20-512D-2FB0-B809-B7217294E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8830" y="3324780"/>
            <a:ext cx="439740" cy="482642"/>
          </a:xfrm>
          <a:prstGeom prst="rect">
            <a:avLst/>
          </a:prstGeom>
        </p:spPr>
      </p:pic>
      <p:pic>
        <p:nvPicPr>
          <p:cNvPr id="52" name="Picture 51" descr="A white bug with black background&#10;&#10;Description automatically generated">
            <a:extLst>
              <a:ext uri="{FF2B5EF4-FFF2-40B4-BE49-F238E27FC236}">
                <a16:creationId xmlns:a16="http://schemas.microsoft.com/office/drawing/2014/main" id="{493A050E-3C94-A460-CF2E-BD2997D886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7001" y="3413652"/>
            <a:ext cx="317772" cy="336769"/>
          </a:xfrm>
          <a:prstGeom prst="rect">
            <a:avLst/>
          </a:prstGeom>
        </p:spPr>
      </p:pic>
      <p:sp>
        <p:nvSpPr>
          <p:cNvPr id="54" name="Rectangle: Rounded Corners 53">
            <a:extLst>
              <a:ext uri="{FF2B5EF4-FFF2-40B4-BE49-F238E27FC236}">
                <a16:creationId xmlns:a16="http://schemas.microsoft.com/office/drawing/2014/main" id="{6EEE1756-68A0-76A7-1240-9519F08C96E6}"/>
              </a:ext>
            </a:extLst>
          </p:cNvPr>
          <p:cNvSpPr/>
          <p:nvPr/>
        </p:nvSpPr>
        <p:spPr>
          <a:xfrm>
            <a:off x="8102958" y="4837697"/>
            <a:ext cx="3915612" cy="1700159"/>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arenR" startAt="3"/>
            </a:pPr>
            <a:r>
              <a:rPr lang="en-US" sz="1600" dirty="0"/>
              <a:t>When the victim runs the program, the victim starts communicating with the hacker, </a:t>
            </a:r>
            <a:r>
              <a:rPr lang="en-US" sz="1600" dirty="0">
                <a:solidFill>
                  <a:srgbClr val="00B0F0"/>
                </a:solidFill>
              </a:rPr>
              <a:t>bypassing</a:t>
            </a:r>
            <a:r>
              <a:rPr lang="en-US" sz="1600" dirty="0"/>
              <a:t> all firewall policies. The hacker receives all the data he wants and can control the victim's device as well.</a:t>
            </a:r>
          </a:p>
        </p:txBody>
      </p:sp>
    </p:spTree>
    <p:extLst>
      <p:ext uri="{BB962C8B-B14F-4D97-AF65-F5344CB8AC3E}">
        <p14:creationId xmlns:p14="http://schemas.microsoft.com/office/powerpoint/2010/main" val="2656499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78CAA9-719E-9BDF-E757-0AC1A42FF2E8}"/>
              </a:ext>
            </a:extLst>
          </p:cNvPr>
          <p:cNvPicPr>
            <a:picLocks noChangeAspect="1"/>
          </p:cNvPicPr>
          <p:nvPr/>
        </p:nvPicPr>
        <p:blipFill>
          <a:blip r:embed="rId2"/>
          <a:stretch>
            <a:fillRect/>
          </a:stretch>
        </p:blipFill>
        <p:spPr>
          <a:xfrm>
            <a:off x="0" y="0"/>
            <a:ext cx="12192000" cy="6799611"/>
          </a:xfrm>
          <a:prstGeom prst="rect">
            <a:avLst/>
          </a:prstGeom>
        </p:spPr>
      </p:pic>
      <p:sp>
        <p:nvSpPr>
          <p:cNvPr id="4" name="Footer Placeholder 3">
            <a:extLst>
              <a:ext uri="{FF2B5EF4-FFF2-40B4-BE49-F238E27FC236}">
                <a16:creationId xmlns:a16="http://schemas.microsoft.com/office/drawing/2014/main" id="{14FBFCD3-4664-571B-7CF5-7301070AEF9F}"/>
              </a:ext>
            </a:extLst>
          </p:cNvPr>
          <p:cNvSpPr>
            <a:spLocks noGrp="1"/>
          </p:cNvSpPr>
          <p:nvPr>
            <p:ph type="ftr" sz="quarter" idx="11"/>
          </p:nvPr>
        </p:nvSpPr>
        <p:spPr/>
        <p:txBody>
          <a:bodyPr/>
          <a:lstStyle/>
          <a:p>
            <a:r>
              <a:rPr lang="sv-SE"/>
              <a:t>INST. : ENG.ALI BANI BAKAR &amp; ENG.Dana Al-Mahrouk</a:t>
            </a:r>
            <a:endParaRPr lang="en-CA"/>
          </a:p>
        </p:txBody>
      </p:sp>
      <p:sp>
        <p:nvSpPr>
          <p:cNvPr id="2" name="Rectangle: Rounded Corners 1">
            <a:extLst>
              <a:ext uri="{FF2B5EF4-FFF2-40B4-BE49-F238E27FC236}">
                <a16:creationId xmlns:a16="http://schemas.microsoft.com/office/drawing/2014/main" id="{4C86F501-50E0-7116-A244-5A5F910AF119}"/>
              </a:ext>
            </a:extLst>
          </p:cNvPr>
          <p:cNvSpPr/>
          <p:nvPr/>
        </p:nvSpPr>
        <p:spPr>
          <a:xfrm>
            <a:off x="933855" y="1974714"/>
            <a:ext cx="1799617" cy="233464"/>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Rounded Corners 2">
            <a:extLst>
              <a:ext uri="{FF2B5EF4-FFF2-40B4-BE49-F238E27FC236}">
                <a16:creationId xmlns:a16="http://schemas.microsoft.com/office/drawing/2014/main" id="{6ACB5799-5F76-865D-F619-4BB8114724E9}"/>
              </a:ext>
            </a:extLst>
          </p:cNvPr>
          <p:cNvSpPr/>
          <p:nvPr/>
        </p:nvSpPr>
        <p:spPr>
          <a:xfrm>
            <a:off x="434502" y="3099881"/>
            <a:ext cx="11549975" cy="233464"/>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4D2A21F9-970B-AEB6-2F91-00DA6E10E11A}"/>
              </a:ext>
            </a:extLst>
          </p:cNvPr>
          <p:cNvSpPr/>
          <p:nvPr/>
        </p:nvSpPr>
        <p:spPr>
          <a:xfrm>
            <a:off x="4038600" y="4813558"/>
            <a:ext cx="776591" cy="233464"/>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98224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AD1A-AEEC-D88E-FDCE-4394A26F402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A575C70B-9CBC-72EA-7238-5161AA442267}"/>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8DF6D95B-D6EE-91F7-83ED-BAB5BAD2E023}"/>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DA45FF85-343A-AB94-6C3F-0B684F6CD2A3}"/>
              </a:ext>
            </a:extLst>
          </p:cNvPr>
          <p:cNvPicPr>
            <a:picLocks noChangeAspect="1"/>
          </p:cNvPicPr>
          <p:nvPr/>
        </p:nvPicPr>
        <p:blipFill>
          <a:blip r:embed="rId2"/>
          <a:stretch>
            <a:fillRect/>
          </a:stretch>
        </p:blipFill>
        <p:spPr>
          <a:xfrm>
            <a:off x="422083" y="0"/>
            <a:ext cx="11347833" cy="6858000"/>
          </a:xfrm>
          <a:prstGeom prst="rect">
            <a:avLst/>
          </a:prstGeom>
        </p:spPr>
      </p:pic>
      <p:sp>
        <p:nvSpPr>
          <p:cNvPr id="5" name="Rectangle: Rounded Corners 4">
            <a:extLst>
              <a:ext uri="{FF2B5EF4-FFF2-40B4-BE49-F238E27FC236}">
                <a16:creationId xmlns:a16="http://schemas.microsoft.com/office/drawing/2014/main" id="{F8249BC0-EF8D-1B13-DB72-4C795AEB915B}"/>
              </a:ext>
            </a:extLst>
          </p:cNvPr>
          <p:cNvSpPr/>
          <p:nvPr/>
        </p:nvSpPr>
        <p:spPr>
          <a:xfrm>
            <a:off x="729574" y="64193"/>
            <a:ext cx="778213" cy="165995"/>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94DCA9F4-4F15-572D-8B5E-87171B484BAB}"/>
              </a:ext>
            </a:extLst>
          </p:cNvPr>
          <p:cNvSpPr/>
          <p:nvPr/>
        </p:nvSpPr>
        <p:spPr>
          <a:xfrm>
            <a:off x="920885" y="3838508"/>
            <a:ext cx="1540213" cy="227654"/>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438783C5-D174-16FC-5F3A-C545239A5681}"/>
              </a:ext>
            </a:extLst>
          </p:cNvPr>
          <p:cNvSpPr/>
          <p:nvPr/>
        </p:nvSpPr>
        <p:spPr>
          <a:xfrm>
            <a:off x="599872" y="5984994"/>
            <a:ext cx="8310664" cy="165995"/>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4794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3A6AB-12C8-DEF5-77EB-6339C9D16AF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DCE6970-DAD0-922F-9AD5-9C1241B76F78}"/>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2B649F8D-C57B-910B-1CC9-CFEF79EB8E32}"/>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089467D1-EE5A-0AA0-3C90-94A0092E1F63}"/>
              </a:ext>
            </a:extLst>
          </p:cNvPr>
          <p:cNvPicPr>
            <a:picLocks noChangeAspect="1"/>
          </p:cNvPicPr>
          <p:nvPr/>
        </p:nvPicPr>
        <p:blipFill>
          <a:blip r:embed="rId2"/>
          <a:stretch>
            <a:fillRect/>
          </a:stretch>
        </p:blipFill>
        <p:spPr>
          <a:xfrm>
            <a:off x="126124" y="-4774"/>
            <a:ext cx="11939752" cy="6862774"/>
          </a:xfrm>
          <a:prstGeom prst="rect">
            <a:avLst/>
          </a:prstGeom>
        </p:spPr>
      </p:pic>
      <p:sp>
        <p:nvSpPr>
          <p:cNvPr id="5" name="Rectangle: Rounded Corners 4">
            <a:extLst>
              <a:ext uri="{FF2B5EF4-FFF2-40B4-BE49-F238E27FC236}">
                <a16:creationId xmlns:a16="http://schemas.microsoft.com/office/drawing/2014/main" id="{D44F732A-4CB4-B683-AA12-8168BF73A725}"/>
              </a:ext>
            </a:extLst>
          </p:cNvPr>
          <p:cNvSpPr/>
          <p:nvPr/>
        </p:nvSpPr>
        <p:spPr>
          <a:xfrm>
            <a:off x="963038" y="97278"/>
            <a:ext cx="817124" cy="267848"/>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CF62AF1B-701F-155D-D288-B4AEB54D85B6}"/>
              </a:ext>
            </a:extLst>
          </p:cNvPr>
          <p:cNvSpPr/>
          <p:nvPr/>
        </p:nvSpPr>
        <p:spPr>
          <a:xfrm>
            <a:off x="3754876" y="593387"/>
            <a:ext cx="3035030" cy="25364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E5044545-8FFC-DE14-8415-A7B8766BB3AC}"/>
              </a:ext>
            </a:extLst>
          </p:cNvPr>
          <p:cNvSpPr/>
          <p:nvPr/>
        </p:nvSpPr>
        <p:spPr>
          <a:xfrm>
            <a:off x="3754876" y="1067939"/>
            <a:ext cx="1799618" cy="25364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2EA91414-BC16-5524-D515-82B90138E092}"/>
              </a:ext>
            </a:extLst>
          </p:cNvPr>
          <p:cNvSpPr/>
          <p:nvPr/>
        </p:nvSpPr>
        <p:spPr>
          <a:xfrm>
            <a:off x="3754876" y="1532763"/>
            <a:ext cx="5107022" cy="25364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799F5EA1-F461-879B-3BDA-DE4B68F31B7B}"/>
              </a:ext>
            </a:extLst>
          </p:cNvPr>
          <p:cNvSpPr/>
          <p:nvPr/>
        </p:nvSpPr>
        <p:spPr>
          <a:xfrm>
            <a:off x="3751633" y="2014670"/>
            <a:ext cx="1520757" cy="267848"/>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09975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6AB0AFB-1CE5-2965-8FD4-5CEC24F26F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450" y="67413"/>
            <a:ext cx="7886295" cy="6654062"/>
          </a:xfrm>
        </p:spPr>
      </p:pic>
      <p:sp>
        <p:nvSpPr>
          <p:cNvPr id="4" name="Footer Placeholder 3">
            <a:extLst>
              <a:ext uri="{FF2B5EF4-FFF2-40B4-BE49-F238E27FC236}">
                <a16:creationId xmlns:a16="http://schemas.microsoft.com/office/drawing/2014/main" id="{4657AAB5-A6A0-7A1A-2EF4-BCBC34798969}"/>
              </a:ext>
            </a:extLst>
          </p:cNvPr>
          <p:cNvSpPr>
            <a:spLocks noGrp="1"/>
          </p:cNvSpPr>
          <p:nvPr>
            <p:ph type="ftr" sz="quarter" idx="11"/>
          </p:nvPr>
        </p:nvSpPr>
        <p:spPr/>
        <p:txBody>
          <a:bodyPr/>
          <a:lstStyle/>
          <a:p>
            <a:r>
              <a:rPr lang="sv-SE"/>
              <a:t>INST. : ENG.ALI BANI BAKAR &amp; ENG.Dana Al-Mahrouk</a:t>
            </a:r>
            <a:endParaRPr lang="en-CA"/>
          </a:p>
        </p:txBody>
      </p:sp>
      <p:sp>
        <p:nvSpPr>
          <p:cNvPr id="3" name="Rectangle: Rounded Corners 2">
            <a:extLst>
              <a:ext uri="{FF2B5EF4-FFF2-40B4-BE49-F238E27FC236}">
                <a16:creationId xmlns:a16="http://schemas.microsoft.com/office/drawing/2014/main" id="{D15AE714-71E9-6A1D-B415-AEE2FAAF981B}"/>
              </a:ext>
            </a:extLst>
          </p:cNvPr>
          <p:cNvSpPr/>
          <p:nvPr/>
        </p:nvSpPr>
        <p:spPr>
          <a:xfrm>
            <a:off x="3706238" y="4834648"/>
            <a:ext cx="817124" cy="26784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50937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AAB217-8188-9F3F-89ED-9FAED83D0D7F}"/>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8FC59BF4-9102-F4C7-FEE3-3C6F9619F074}"/>
              </a:ext>
            </a:extLst>
          </p:cNvPr>
          <p:cNvPicPr>
            <a:picLocks noChangeAspect="1"/>
          </p:cNvPicPr>
          <p:nvPr/>
        </p:nvPicPr>
        <p:blipFill>
          <a:blip r:embed="rId2"/>
          <a:srcRect l="798"/>
          <a:stretch/>
        </p:blipFill>
        <p:spPr>
          <a:xfrm>
            <a:off x="2081718" y="0"/>
            <a:ext cx="8093685" cy="6858000"/>
          </a:xfrm>
          <a:prstGeom prst="rect">
            <a:avLst/>
          </a:prstGeom>
        </p:spPr>
      </p:pic>
      <p:sp>
        <p:nvSpPr>
          <p:cNvPr id="5" name="Rectangle: Rounded Corners 4">
            <a:extLst>
              <a:ext uri="{FF2B5EF4-FFF2-40B4-BE49-F238E27FC236}">
                <a16:creationId xmlns:a16="http://schemas.microsoft.com/office/drawing/2014/main" id="{1F8B0AA0-2840-EB70-0FF2-8DFDDA567096}"/>
              </a:ext>
            </a:extLst>
          </p:cNvPr>
          <p:cNvSpPr/>
          <p:nvPr/>
        </p:nvSpPr>
        <p:spPr>
          <a:xfrm>
            <a:off x="4212077" y="68096"/>
            <a:ext cx="612842" cy="214007"/>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C11074CE-88FA-31B8-D7D9-72A03E963C57}"/>
              </a:ext>
            </a:extLst>
          </p:cNvPr>
          <p:cNvSpPr/>
          <p:nvPr/>
        </p:nvSpPr>
        <p:spPr>
          <a:xfrm>
            <a:off x="4416356" y="622571"/>
            <a:ext cx="3404681" cy="214007"/>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279CDB1F-5654-055E-F195-F61E9626F582}"/>
              </a:ext>
            </a:extLst>
          </p:cNvPr>
          <p:cNvSpPr/>
          <p:nvPr/>
        </p:nvSpPr>
        <p:spPr>
          <a:xfrm>
            <a:off x="3064213" y="933856"/>
            <a:ext cx="817124" cy="184825"/>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09858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16D8-1A16-71D4-2BF8-7CFF82880568}"/>
              </a:ext>
            </a:extLst>
          </p:cNvPr>
          <p:cNvSpPr>
            <a:spLocks noGrp="1"/>
          </p:cNvSpPr>
          <p:nvPr>
            <p:ph type="title"/>
          </p:nvPr>
        </p:nvSpPr>
        <p:spPr/>
        <p:txBody>
          <a:bodyPr/>
          <a:lstStyle/>
          <a:p>
            <a:r>
              <a:rPr lang="en-US" dirty="0"/>
              <a:t>Nmap </a:t>
            </a:r>
            <a:r>
              <a:rPr lang="en-US" dirty="0">
                <a:sym typeface="Wingdings" panose="05000000000000000000" pitchFamily="2" charset="2"/>
              </a:rPr>
              <a:t> </a:t>
            </a:r>
            <a:r>
              <a:rPr lang="en-US" sz="4400" dirty="0">
                <a:sym typeface="Wingdings" panose="05000000000000000000" pitchFamily="2" charset="2"/>
              </a:rPr>
              <a:t>specific network</a:t>
            </a:r>
            <a:endParaRPr lang="en-CA" dirty="0"/>
          </a:p>
        </p:txBody>
      </p:sp>
      <p:sp>
        <p:nvSpPr>
          <p:cNvPr id="3" name="Content Placeholder 2">
            <a:extLst>
              <a:ext uri="{FF2B5EF4-FFF2-40B4-BE49-F238E27FC236}">
                <a16:creationId xmlns:a16="http://schemas.microsoft.com/office/drawing/2014/main" id="{B88D74F8-A21B-A9E5-EA68-4C2FAA4E45FA}"/>
              </a:ext>
            </a:extLst>
          </p:cNvPr>
          <p:cNvSpPr>
            <a:spLocks noGrp="1"/>
          </p:cNvSpPr>
          <p:nvPr>
            <p:ph idx="1"/>
          </p:nvPr>
        </p:nvSpPr>
        <p:spPr>
          <a:xfrm>
            <a:off x="838200" y="1825625"/>
            <a:ext cx="4992329" cy="1871304"/>
          </a:xfrm>
        </p:spPr>
        <p:txBody>
          <a:bodyPr>
            <a:normAutofit fontScale="92500" lnSpcReduction="10000"/>
          </a:bodyPr>
          <a:lstStyle/>
          <a:p>
            <a:pPr marL="0" indent="0">
              <a:buNone/>
            </a:pPr>
            <a:r>
              <a:rPr lang="en-US" sz="2000" dirty="0"/>
              <a:t>Nmap 192.168.186.0/24 </a:t>
            </a:r>
            <a:r>
              <a:rPr lang="en-US" sz="2000" dirty="0">
                <a:sym typeface="Wingdings" panose="05000000000000000000" pitchFamily="2" charset="2"/>
              </a:rPr>
              <a:t> specific network</a:t>
            </a:r>
          </a:p>
          <a:p>
            <a:pPr marL="0" indent="0">
              <a:buNone/>
            </a:pPr>
            <a:r>
              <a:rPr lang="en-US" sz="2000" dirty="0">
                <a:sym typeface="Wingdings" panose="05000000000000000000" pitchFamily="2" charset="2"/>
              </a:rPr>
              <a:t>IP Address: </a:t>
            </a:r>
            <a:r>
              <a:rPr lang="en-US" sz="2000" dirty="0"/>
              <a:t>192.168.186.0</a:t>
            </a:r>
          </a:p>
          <a:p>
            <a:pPr marL="0" indent="0">
              <a:buNone/>
            </a:pPr>
            <a:r>
              <a:rPr lang="en-US" sz="2000" dirty="0">
                <a:sym typeface="Wingdings" panose="05000000000000000000" pitchFamily="2" charset="2"/>
              </a:rPr>
              <a:t>Subnet mask: /24  255.255.255.0</a:t>
            </a:r>
          </a:p>
          <a:p>
            <a:pPr marL="0" indent="0">
              <a:buNone/>
            </a:pPr>
            <a:r>
              <a:rPr lang="en-US" sz="2000" dirty="0">
                <a:sym typeface="Wingdings" panose="05000000000000000000" pitchFamily="2" charset="2"/>
              </a:rPr>
              <a:t>NID: IP Address AND Subnet mask</a:t>
            </a:r>
          </a:p>
          <a:p>
            <a:pPr marL="0" indent="0">
              <a:buNone/>
            </a:pPr>
            <a:r>
              <a:rPr lang="en-US" sz="2000" dirty="0">
                <a:sym typeface="Wingdings" panose="05000000000000000000" pitchFamily="2" charset="2"/>
              </a:rPr>
              <a:t>Host Range: 192.</a:t>
            </a:r>
            <a:r>
              <a:rPr lang="en-US" sz="2000" dirty="0"/>
              <a:t> 168.186.1-254</a:t>
            </a:r>
            <a:endParaRPr lang="en-US" sz="2000" dirty="0">
              <a:sym typeface="Wingdings" panose="05000000000000000000" pitchFamily="2" charset="2"/>
            </a:endParaRPr>
          </a:p>
          <a:p>
            <a:pPr marL="0" indent="0">
              <a:buNone/>
            </a:pPr>
            <a:endParaRPr lang="en-CA" sz="2000" dirty="0"/>
          </a:p>
          <a:p>
            <a:pPr marL="0" indent="0">
              <a:buNone/>
            </a:pPr>
            <a:endParaRPr lang="en-CA" sz="2000" dirty="0"/>
          </a:p>
          <a:p>
            <a:pPr marL="0" indent="0">
              <a:buNone/>
            </a:pPr>
            <a:endParaRPr lang="en-CA" sz="2000" dirty="0"/>
          </a:p>
        </p:txBody>
      </p:sp>
      <p:pic>
        <p:nvPicPr>
          <p:cNvPr id="5" name="Picture 4">
            <a:extLst>
              <a:ext uri="{FF2B5EF4-FFF2-40B4-BE49-F238E27FC236}">
                <a16:creationId xmlns:a16="http://schemas.microsoft.com/office/drawing/2014/main" id="{1D46F186-CB87-7E6F-A276-307DA5C0497A}"/>
              </a:ext>
            </a:extLst>
          </p:cNvPr>
          <p:cNvPicPr>
            <a:picLocks noChangeAspect="1"/>
          </p:cNvPicPr>
          <p:nvPr/>
        </p:nvPicPr>
        <p:blipFill>
          <a:blip r:embed="rId2"/>
          <a:srcRect b="14993"/>
          <a:stretch/>
        </p:blipFill>
        <p:spPr>
          <a:xfrm>
            <a:off x="413146" y="3941289"/>
            <a:ext cx="6058746" cy="2656157"/>
          </a:xfrm>
          <a:prstGeom prst="rect">
            <a:avLst/>
          </a:prstGeom>
        </p:spPr>
      </p:pic>
      <p:pic>
        <p:nvPicPr>
          <p:cNvPr id="7" name="Picture 6">
            <a:extLst>
              <a:ext uri="{FF2B5EF4-FFF2-40B4-BE49-F238E27FC236}">
                <a16:creationId xmlns:a16="http://schemas.microsoft.com/office/drawing/2014/main" id="{D2E8FA36-C450-D4CA-14FA-57F25B1595B4}"/>
              </a:ext>
            </a:extLst>
          </p:cNvPr>
          <p:cNvPicPr>
            <a:picLocks noChangeAspect="1"/>
          </p:cNvPicPr>
          <p:nvPr/>
        </p:nvPicPr>
        <p:blipFill>
          <a:blip r:embed="rId3"/>
          <a:stretch>
            <a:fillRect/>
          </a:stretch>
        </p:blipFill>
        <p:spPr>
          <a:xfrm>
            <a:off x="6749465" y="47153"/>
            <a:ext cx="5258534" cy="6763694"/>
          </a:xfrm>
          <a:prstGeom prst="rect">
            <a:avLst/>
          </a:prstGeom>
        </p:spPr>
      </p:pic>
      <p:sp>
        <p:nvSpPr>
          <p:cNvPr id="8" name="Rectangle 7">
            <a:extLst>
              <a:ext uri="{FF2B5EF4-FFF2-40B4-BE49-F238E27FC236}">
                <a16:creationId xmlns:a16="http://schemas.microsoft.com/office/drawing/2014/main" id="{6C76FF2B-F719-F166-AA39-FD6558CF0C3A}"/>
              </a:ext>
            </a:extLst>
          </p:cNvPr>
          <p:cNvSpPr/>
          <p:nvPr/>
        </p:nvSpPr>
        <p:spPr>
          <a:xfrm>
            <a:off x="7110308" y="230188"/>
            <a:ext cx="1689563" cy="1349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D18B752-65B5-5482-712D-790044454C6A}"/>
              </a:ext>
            </a:extLst>
          </p:cNvPr>
          <p:cNvSpPr/>
          <p:nvPr/>
        </p:nvSpPr>
        <p:spPr>
          <a:xfrm>
            <a:off x="6749465" y="1403293"/>
            <a:ext cx="4992329" cy="6713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791A1641-C847-5A11-9C19-35C2FDE246C5}"/>
              </a:ext>
            </a:extLst>
          </p:cNvPr>
          <p:cNvSpPr/>
          <p:nvPr/>
        </p:nvSpPr>
        <p:spPr>
          <a:xfrm>
            <a:off x="6749465" y="2152749"/>
            <a:ext cx="3702225" cy="421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F255F5BA-0C45-D285-D1FE-C4F00E16A414}"/>
              </a:ext>
            </a:extLst>
          </p:cNvPr>
          <p:cNvSpPr/>
          <p:nvPr/>
        </p:nvSpPr>
        <p:spPr>
          <a:xfrm>
            <a:off x="8390691" y="1412148"/>
            <a:ext cx="1284251" cy="16326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7398E5EB-A5C2-9099-7040-9E6950658259}"/>
              </a:ext>
            </a:extLst>
          </p:cNvPr>
          <p:cNvSpPr/>
          <p:nvPr/>
        </p:nvSpPr>
        <p:spPr>
          <a:xfrm>
            <a:off x="8390690" y="2183249"/>
            <a:ext cx="1284251" cy="16326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D7C69EBD-9A12-DB39-7629-DF6F712F4EB5}"/>
              </a:ext>
            </a:extLst>
          </p:cNvPr>
          <p:cNvSpPr/>
          <p:nvPr/>
        </p:nvSpPr>
        <p:spPr>
          <a:xfrm>
            <a:off x="8390689" y="509998"/>
            <a:ext cx="1284251" cy="16326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18CE86E-1E85-E929-9E57-8A99E8ECCFAA}"/>
              </a:ext>
            </a:extLst>
          </p:cNvPr>
          <p:cNvSpPr/>
          <p:nvPr/>
        </p:nvSpPr>
        <p:spPr>
          <a:xfrm>
            <a:off x="7638523" y="2484654"/>
            <a:ext cx="1633296" cy="16326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7CCB207A-51DD-F465-7136-C181E0781693}"/>
              </a:ext>
            </a:extLst>
          </p:cNvPr>
          <p:cNvSpPr/>
          <p:nvPr/>
        </p:nvSpPr>
        <p:spPr>
          <a:xfrm>
            <a:off x="6749466" y="2339082"/>
            <a:ext cx="889058" cy="16326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962BB50-213A-792F-1516-EE8B73443C49}"/>
              </a:ext>
            </a:extLst>
          </p:cNvPr>
          <p:cNvSpPr/>
          <p:nvPr/>
        </p:nvSpPr>
        <p:spPr>
          <a:xfrm>
            <a:off x="706523" y="4094028"/>
            <a:ext cx="632993" cy="1491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171DEDA-5C0E-6117-9826-1A54443DF92C}"/>
              </a:ext>
            </a:extLst>
          </p:cNvPr>
          <p:cNvSpPr/>
          <p:nvPr/>
        </p:nvSpPr>
        <p:spPr>
          <a:xfrm>
            <a:off x="1107317" y="5778449"/>
            <a:ext cx="1475462" cy="1491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BBB15E9D-B88C-A2D2-5DD2-56C5C28A224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5877395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B592-96B8-743D-ADE8-EB0CFAC9531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64FA43B-E2BD-7BF7-958D-4858A458D833}"/>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30478FF1-91B3-EA6F-CFF4-FB6DB3945A33}"/>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10D2FD9B-1F00-CA7A-9130-BA8BDE96269E}"/>
              </a:ext>
            </a:extLst>
          </p:cNvPr>
          <p:cNvPicPr>
            <a:picLocks noChangeAspect="1"/>
          </p:cNvPicPr>
          <p:nvPr/>
        </p:nvPicPr>
        <p:blipFill>
          <a:blip r:embed="rId2"/>
          <a:stretch>
            <a:fillRect/>
          </a:stretch>
        </p:blipFill>
        <p:spPr>
          <a:xfrm>
            <a:off x="0" y="14550"/>
            <a:ext cx="12192000" cy="6828900"/>
          </a:xfrm>
          <a:prstGeom prst="rect">
            <a:avLst/>
          </a:prstGeom>
        </p:spPr>
      </p:pic>
      <p:sp>
        <p:nvSpPr>
          <p:cNvPr id="5" name="Rectangle: Rounded Corners 4">
            <a:extLst>
              <a:ext uri="{FF2B5EF4-FFF2-40B4-BE49-F238E27FC236}">
                <a16:creationId xmlns:a16="http://schemas.microsoft.com/office/drawing/2014/main" id="{B63748F6-7F03-925B-F878-08965750EB42}"/>
              </a:ext>
            </a:extLst>
          </p:cNvPr>
          <p:cNvSpPr/>
          <p:nvPr/>
        </p:nvSpPr>
        <p:spPr>
          <a:xfrm>
            <a:off x="1566152" y="4756826"/>
            <a:ext cx="1001950" cy="856033"/>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57770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BE4B426-2B57-98FD-7D1E-20433EACC99E}"/>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68A5C251-6A81-BD59-914E-753497EF54E6}"/>
              </a:ext>
            </a:extLst>
          </p:cNvPr>
          <p:cNvPicPr>
            <a:picLocks noChangeAspect="1"/>
          </p:cNvPicPr>
          <p:nvPr/>
        </p:nvPicPr>
        <p:blipFill>
          <a:blip r:embed="rId2"/>
          <a:stretch>
            <a:fillRect/>
          </a:stretch>
        </p:blipFill>
        <p:spPr>
          <a:xfrm>
            <a:off x="16538" y="0"/>
            <a:ext cx="6195076" cy="6849297"/>
          </a:xfrm>
          <a:prstGeom prst="rect">
            <a:avLst/>
          </a:prstGeom>
        </p:spPr>
      </p:pic>
      <p:pic>
        <p:nvPicPr>
          <p:cNvPr id="10" name="Picture 9">
            <a:extLst>
              <a:ext uri="{FF2B5EF4-FFF2-40B4-BE49-F238E27FC236}">
                <a16:creationId xmlns:a16="http://schemas.microsoft.com/office/drawing/2014/main" id="{041F6EAD-3DC3-7431-16DE-A6B1EC99EE37}"/>
              </a:ext>
            </a:extLst>
          </p:cNvPr>
          <p:cNvPicPr>
            <a:picLocks noChangeAspect="1"/>
          </p:cNvPicPr>
          <p:nvPr/>
        </p:nvPicPr>
        <p:blipFill>
          <a:blip r:embed="rId3"/>
          <a:stretch>
            <a:fillRect/>
          </a:stretch>
        </p:blipFill>
        <p:spPr>
          <a:xfrm>
            <a:off x="6342802" y="0"/>
            <a:ext cx="5849198" cy="6858000"/>
          </a:xfrm>
          <a:prstGeom prst="rect">
            <a:avLst/>
          </a:prstGeom>
        </p:spPr>
      </p:pic>
      <p:sp>
        <p:nvSpPr>
          <p:cNvPr id="2" name="Rectangle: Rounded Corners 1">
            <a:extLst>
              <a:ext uri="{FF2B5EF4-FFF2-40B4-BE49-F238E27FC236}">
                <a16:creationId xmlns:a16="http://schemas.microsoft.com/office/drawing/2014/main" id="{1478F24D-C09B-5F23-EF28-D6B4700DDE74}"/>
              </a:ext>
            </a:extLst>
          </p:cNvPr>
          <p:cNvSpPr/>
          <p:nvPr/>
        </p:nvSpPr>
        <p:spPr>
          <a:xfrm>
            <a:off x="16537" y="0"/>
            <a:ext cx="2580747" cy="272374"/>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336882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8E088A0-7F26-BDB9-6C31-C7B48AF3DE8D}"/>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B67F9BE9-D20B-9894-37FF-3C945441FB74}"/>
              </a:ext>
            </a:extLst>
          </p:cNvPr>
          <p:cNvPicPr>
            <a:picLocks noChangeAspect="1"/>
          </p:cNvPicPr>
          <p:nvPr/>
        </p:nvPicPr>
        <p:blipFill>
          <a:blip r:embed="rId2"/>
          <a:stretch>
            <a:fillRect/>
          </a:stretch>
        </p:blipFill>
        <p:spPr>
          <a:xfrm>
            <a:off x="1046587" y="42502"/>
            <a:ext cx="10098826" cy="6822833"/>
          </a:xfrm>
          <a:prstGeom prst="rect">
            <a:avLst/>
          </a:prstGeom>
        </p:spPr>
      </p:pic>
      <p:sp>
        <p:nvSpPr>
          <p:cNvPr id="2" name="Rectangle: Rounded Corners 1">
            <a:extLst>
              <a:ext uri="{FF2B5EF4-FFF2-40B4-BE49-F238E27FC236}">
                <a16:creationId xmlns:a16="http://schemas.microsoft.com/office/drawing/2014/main" id="{46146B0E-6794-D92E-85F2-C0F32FAEA523}"/>
              </a:ext>
            </a:extLst>
          </p:cNvPr>
          <p:cNvSpPr/>
          <p:nvPr/>
        </p:nvSpPr>
        <p:spPr>
          <a:xfrm>
            <a:off x="1118680" y="42502"/>
            <a:ext cx="1857984" cy="196162"/>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Rounded Corners 2">
            <a:extLst>
              <a:ext uri="{FF2B5EF4-FFF2-40B4-BE49-F238E27FC236}">
                <a16:creationId xmlns:a16="http://schemas.microsoft.com/office/drawing/2014/main" id="{4CB3C8CF-609F-1DA6-6B7E-6DDB8A5B30A5}"/>
              </a:ext>
            </a:extLst>
          </p:cNvPr>
          <p:cNvSpPr/>
          <p:nvPr/>
        </p:nvSpPr>
        <p:spPr>
          <a:xfrm>
            <a:off x="2560806" y="6237984"/>
            <a:ext cx="1330258" cy="196162"/>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A6FEAF82-74E6-BEC0-8DA2-DF687EC68407}"/>
              </a:ext>
            </a:extLst>
          </p:cNvPr>
          <p:cNvSpPr/>
          <p:nvPr/>
        </p:nvSpPr>
        <p:spPr>
          <a:xfrm>
            <a:off x="7321683" y="2317141"/>
            <a:ext cx="946827" cy="194504"/>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8ABC1824-5659-91C9-8802-93E39251DAE6}"/>
              </a:ext>
            </a:extLst>
          </p:cNvPr>
          <p:cNvSpPr/>
          <p:nvPr/>
        </p:nvSpPr>
        <p:spPr>
          <a:xfrm>
            <a:off x="7321684" y="2071991"/>
            <a:ext cx="831716" cy="245150"/>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3AA137AC-73FC-C86D-53C6-C7E730921AE4}"/>
              </a:ext>
            </a:extLst>
          </p:cNvPr>
          <p:cNvSpPr/>
          <p:nvPr/>
        </p:nvSpPr>
        <p:spPr>
          <a:xfrm>
            <a:off x="1046586" y="6416337"/>
            <a:ext cx="2095447" cy="448998"/>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927134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0FBB0-8762-6DCE-B1AA-242544203CBA}"/>
              </a:ext>
            </a:extLst>
          </p:cNvPr>
          <p:cNvSpPr>
            <a:spLocks noGrp="1"/>
          </p:cNvSpPr>
          <p:nvPr>
            <p:ph type="title"/>
          </p:nvPr>
        </p:nvSpPr>
        <p:spPr/>
        <p:txBody>
          <a:bodyPr/>
          <a:lstStyle/>
          <a:p>
            <a:r>
              <a:rPr lang="en-US" dirty="0"/>
              <a:t>Day 16</a:t>
            </a:r>
            <a:endParaRPr lang="en-CA" dirty="0"/>
          </a:p>
        </p:txBody>
      </p:sp>
      <p:sp>
        <p:nvSpPr>
          <p:cNvPr id="3" name="Content Placeholder 2">
            <a:extLst>
              <a:ext uri="{FF2B5EF4-FFF2-40B4-BE49-F238E27FC236}">
                <a16:creationId xmlns:a16="http://schemas.microsoft.com/office/drawing/2014/main" id="{85C4B898-5CD2-3C1C-A391-297D2D530F4D}"/>
              </a:ext>
            </a:extLst>
          </p:cNvPr>
          <p:cNvSpPr>
            <a:spLocks noGrp="1"/>
          </p:cNvSpPr>
          <p:nvPr>
            <p:ph idx="1"/>
          </p:nvPr>
        </p:nvSpPr>
        <p:spPr/>
        <p:txBody>
          <a:bodyPr/>
          <a:lstStyle/>
          <a:p>
            <a:r>
              <a:rPr lang="en-US" dirty="0"/>
              <a:t>Outline</a:t>
            </a:r>
          </a:p>
          <a:p>
            <a:pPr lvl="1"/>
            <a:r>
              <a:rPr lang="en-US" dirty="0"/>
              <a:t>Kernal functions</a:t>
            </a:r>
          </a:p>
          <a:p>
            <a:pPr lvl="1"/>
            <a:r>
              <a:rPr lang="en-US" dirty="0"/>
              <a:t>Process &amp; Service</a:t>
            </a:r>
          </a:p>
          <a:p>
            <a:pPr lvl="1"/>
            <a:r>
              <a:rPr lang="en-US" dirty="0"/>
              <a:t>OS</a:t>
            </a:r>
          </a:p>
          <a:p>
            <a:pPr lvl="1"/>
            <a:r>
              <a:rPr lang="en-US" dirty="0"/>
              <a:t>SSH</a:t>
            </a:r>
          </a:p>
          <a:p>
            <a:pPr lvl="2"/>
            <a:r>
              <a:rPr lang="en-US" dirty="0"/>
              <a:t>telnet vs ssh</a:t>
            </a:r>
          </a:p>
          <a:p>
            <a:pPr lvl="2"/>
            <a:r>
              <a:rPr lang="en-US" dirty="0"/>
              <a:t>Example using GNS3</a:t>
            </a:r>
          </a:p>
          <a:p>
            <a:pPr lvl="1"/>
            <a:endParaRPr lang="en-CA" dirty="0"/>
          </a:p>
        </p:txBody>
      </p:sp>
      <p:sp>
        <p:nvSpPr>
          <p:cNvPr id="4" name="Footer Placeholder 3">
            <a:extLst>
              <a:ext uri="{FF2B5EF4-FFF2-40B4-BE49-F238E27FC236}">
                <a16:creationId xmlns:a16="http://schemas.microsoft.com/office/drawing/2014/main" id="{7978B923-2762-041A-3B51-F439F40BDCC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37047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EAE372DB-DA4F-3B43-C86D-A13C5F61A52E}"/>
              </a:ext>
            </a:extLst>
          </p:cNvPr>
          <p:cNvSpPr/>
          <p:nvPr/>
        </p:nvSpPr>
        <p:spPr>
          <a:xfrm>
            <a:off x="101266" y="3639097"/>
            <a:ext cx="2732759" cy="1555802"/>
          </a:xfrm>
          <a:prstGeom prst="roundRect">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1D7F3036-EB01-2EF2-4985-FC791EE4404E}"/>
              </a:ext>
            </a:extLst>
          </p:cNvPr>
          <p:cNvSpPr/>
          <p:nvPr/>
        </p:nvSpPr>
        <p:spPr>
          <a:xfrm>
            <a:off x="154161" y="3606739"/>
            <a:ext cx="2732759" cy="1555802"/>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D3D4AF4-A099-2ED1-1DB1-6A553A23B245}"/>
              </a:ext>
            </a:extLst>
          </p:cNvPr>
          <p:cNvSpPr>
            <a:spLocks noGrp="1"/>
          </p:cNvSpPr>
          <p:nvPr>
            <p:ph type="title"/>
          </p:nvPr>
        </p:nvSpPr>
        <p:spPr/>
        <p:txBody>
          <a:bodyPr/>
          <a:lstStyle/>
          <a:p>
            <a:r>
              <a:rPr lang="en-US" dirty="0"/>
              <a:t>Kernal</a:t>
            </a:r>
            <a:endParaRPr lang="en-CA" dirty="0"/>
          </a:p>
        </p:txBody>
      </p:sp>
      <p:sp>
        <p:nvSpPr>
          <p:cNvPr id="3" name="Content Placeholder 2">
            <a:extLst>
              <a:ext uri="{FF2B5EF4-FFF2-40B4-BE49-F238E27FC236}">
                <a16:creationId xmlns:a16="http://schemas.microsoft.com/office/drawing/2014/main" id="{AD8A21F9-03A4-7CD8-A6AE-323537D44D9F}"/>
              </a:ext>
            </a:extLst>
          </p:cNvPr>
          <p:cNvSpPr>
            <a:spLocks noGrp="1"/>
          </p:cNvSpPr>
          <p:nvPr>
            <p:ph idx="1"/>
          </p:nvPr>
        </p:nvSpPr>
        <p:spPr>
          <a:xfrm>
            <a:off x="838200" y="1825625"/>
            <a:ext cx="10515600" cy="1016163"/>
          </a:xfrm>
        </p:spPr>
        <p:txBody>
          <a:bodyPr>
            <a:normAutofit/>
          </a:bodyPr>
          <a:lstStyle/>
          <a:p>
            <a:r>
              <a:rPr lang="en-US" sz="2000" dirty="0"/>
              <a:t>The kernel is the core component of an operating system (OS) that manages a computer's hardware and software resources. It acts as a bridge between the hardware and the applications, providing a platform for them to interact.</a:t>
            </a:r>
            <a:endParaRPr lang="en-CA" sz="2000" dirty="0"/>
          </a:p>
        </p:txBody>
      </p:sp>
      <p:sp>
        <p:nvSpPr>
          <p:cNvPr id="4" name="Footer Placeholder 3">
            <a:extLst>
              <a:ext uri="{FF2B5EF4-FFF2-40B4-BE49-F238E27FC236}">
                <a16:creationId xmlns:a16="http://schemas.microsoft.com/office/drawing/2014/main" id="{A0527DB7-393F-89F2-193A-1F0C90083230}"/>
              </a:ext>
            </a:extLst>
          </p:cNvPr>
          <p:cNvSpPr>
            <a:spLocks noGrp="1"/>
          </p:cNvSpPr>
          <p:nvPr>
            <p:ph type="ftr" sz="quarter" idx="11"/>
          </p:nvPr>
        </p:nvSpPr>
        <p:spPr/>
        <p:txBody>
          <a:bodyPr/>
          <a:lstStyle/>
          <a:p>
            <a:r>
              <a:rPr lang="sv-SE"/>
              <a:t>INST. : ENG.ALI BANI BAKAR &amp; ENG.Dana Al-Mahrouk</a:t>
            </a:r>
            <a:endParaRPr lang="en-CA"/>
          </a:p>
        </p:txBody>
      </p:sp>
      <p:sp>
        <p:nvSpPr>
          <p:cNvPr id="5" name="Oval 4">
            <a:extLst>
              <a:ext uri="{FF2B5EF4-FFF2-40B4-BE49-F238E27FC236}">
                <a16:creationId xmlns:a16="http://schemas.microsoft.com/office/drawing/2014/main" id="{F290E6CD-B531-F20D-E7BF-E2993BEF968A}"/>
              </a:ext>
            </a:extLst>
          </p:cNvPr>
          <p:cNvSpPr/>
          <p:nvPr/>
        </p:nvSpPr>
        <p:spPr>
          <a:xfrm>
            <a:off x="3482375" y="2918073"/>
            <a:ext cx="1491343" cy="1491343"/>
          </a:xfrm>
          <a:prstGeom prst="ellipse">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DBD05AF5-9DE6-C41F-7A6D-2E91BC6C1C93}"/>
              </a:ext>
            </a:extLst>
          </p:cNvPr>
          <p:cNvSpPr/>
          <p:nvPr/>
        </p:nvSpPr>
        <p:spPr>
          <a:xfrm>
            <a:off x="3604097" y="3058441"/>
            <a:ext cx="1246909" cy="1240972"/>
          </a:xfrm>
          <a:prstGeom prst="ellipse">
            <a:avLst/>
          </a:prstGeom>
          <a:no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85648E5E-9519-7F9D-6A3E-A478D550BE2D}"/>
              </a:ext>
            </a:extLst>
          </p:cNvPr>
          <p:cNvSpPr/>
          <p:nvPr/>
        </p:nvSpPr>
        <p:spPr>
          <a:xfrm>
            <a:off x="3350824" y="3486514"/>
            <a:ext cx="384825" cy="384825"/>
          </a:xfrm>
          <a:prstGeom prst="ellipse">
            <a:avLst/>
          </a:prstGeom>
          <a:solidFill>
            <a:schemeClr val="tx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A813BAE4-90B8-D984-DDC1-1BF39D43CE7A}"/>
              </a:ext>
            </a:extLst>
          </p:cNvPr>
          <p:cNvSpPr/>
          <p:nvPr/>
        </p:nvSpPr>
        <p:spPr>
          <a:xfrm>
            <a:off x="4791134" y="2918073"/>
            <a:ext cx="1491343" cy="1491343"/>
          </a:xfrm>
          <a:prstGeom prst="ellipse">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2D1099A9-7175-447C-282A-1CB2D24024E3}"/>
              </a:ext>
            </a:extLst>
          </p:cNvPr>
          <p:cNvSpPr/>
          <p:nvPr/>
        </p:nvSpPr>
        <p:spPr>
          <a:xfrm>
            <a:off x="4912856" y="3058441"/>
            <a:ext cx="1246909" cy="1240972"/>
          </a:xfrm>
          <a:prstGeom prst="ellipse">
            <a:avLst/>
          </a:prstGeom>
          <a:no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F67CE44-B1C8-9B98-80F7-C4E959C32B73}"/>
              </a:ext>
            </a:extLst>
          </p:cNvPr>
          <p:cNvSpPr/>
          <p:nvPr/>
        </p:nvSpPr>
        <p:spPr>
          <a:xfrm>
            <a:off x="4720444" y="3486514"/>
            <a:ext cx="384825" cy="384825"/>
          </a:xfrm>
          <a:prstGeom prst="ellipse">
            <a:avLst/>
          </a:prstGeom>
          <a:solidFill>
            <a:schemeClr val="tx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4B6E8D89-9854-DAC1-A14F-CA8214830FBC}"/>
              </a:ext>
            </a:extLst>
          </p:cNvPr>
          <p:cNvSpPr/>
          <p:nvPr/>
        </p:nvSpPr>
        <p:spPr>
          <a:xfrm>
            <a:off x="6042431" y="2918073"/>
            <a:ext cx="1491343" cy="1491343"/>
          </a:xfrm>
          <a:prstGeom prst="ellipse">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FDA7C10A-EDEC-797B-3BB9-DBAAD84D38D1}"/>
              </a:ext>
            </a:extLst>
          </p:cNvPr>
          <p:cNvSpPr/>
          <p:nvPr/>
        </p:nvSpPr>
        <p:spPr>
          <a:xfrm>
            <a:off x="6164153" y="3058441"/>
            <a:ext cx="1246909" cy="1240972"/>
          </a:xfrm>
          <a:prstGeom prst="ellipse">
            <a:avLst/>
          </a:prstGeom>
          <a:no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89905F9A-BB3F-EFA1-E0C8-E9EAC7B8A728}"/>
              </a:ext>
            </a:extLst>
          </p:cNvPr>
          <p:cNvSpPr/>
          <p:nvPr/>
        </p:nvSpPr>
        <p:spPr>
          <a:xfrm>
            <a:off x="5971741" y="3486514"/>
            <a:ext cx="384825" cy="384825"/>
          </a:xfrm>
          <a:prstGeom prst="ellipse">
            <a:avLst/>
          </a:prstGeom>
          <a:solidFill>
            <a:schemeClr val="tx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CECB0273-37AE-DE5C-99BA-0A276357890B}"/>
              </a:ext>
            </a:extLst>
          </p:cNvPr>
          <p:cNvSpPr/>
          <p:nvPr/>
        </p:nvSpPr>
        <p:spPr>
          <a:xfrm>
            <a:off x="7366447" y="2913607"/>
            <a:ext cx="1491343" cy="1491343"/>
          </a:xfrm>
          <a:prstGeom prst="ellipse">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EDB8E7-AE29-DCE4-22AE-30B700BCF151}"/>
              </a:ext>
            </a:extLst>
          </p:cNvPr>
          <p:cNvSpPr/>
          <p:nvPr/>
        </p:nvSpPr>
        <p:spPr>
          <a:xfrm>
            <a:off x="7488169" y="3053975"/>
            <a:ext cx="1246909" cy="1240972"/>
          </a:xfrm>
          <a:prstGeom prst="ellipse">
            <a:avLst/>
          </a:prstGeom>
          <a:no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A1A1BD7C-F916-7E70-6263-7C75B0049A6B}"/>
              </a:ext>
            </a:extLst>
          </p:cNvPr>
          <p:cNvSpPr/>
          <p:nvPr/>
        </p:nvSpPr>
        <p:spPr>
          <a:xfrm>
            <a:off x="7295757" y="3482048"/>
            <a:ext cx="384825" cy="384825"/>
          </a:xfrm>
          <a:prstGeom prst="ellipse">
            <a:avLst/>
          </a:prstGeom>
          <a:solidFill>
            <a:schemeClr val="tx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19DF4019-7571-682C-661A-AE81531C325C}"/>
              </a:ext>
            </a:extLst>
          </p:cNvPr>
          <p:cNvSpPr/>
          <p:nvPr/>
        </p:nvSpPr>
        <p:spPr>
          <a:xfrm>
            <a:off x="8572139" y="3466865"/>
            <a:ext cx="384825" cy="384825"/>
          </a:xfrm>
          <a:prstGeom prst="ellipse">
            <a:avLst/>
          </a:prstGeom>
          <a:solidFill>
            <a:schemeClr val="tx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F5AD50DF-BB47-1BB5-8B7A-C274C839391E}"/>
              </a:ext>
            </a:extLst>
          </p:cNvPr>
          <p:cNvSpPr/>
          <p:nvPr/>
        </p:nvSpPr>
        <p:spPr>
          <a:xfrm>
            <a:off x="246384" y="3517046"/>
            <a:ext cx="2732759" cy="1555802"/>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6" name="Picture 25" descr="A white arrow pointing up&#10;&#10;Description automatically generated">
            <a:extLst>
              <a:ext uri="{FF2B5EF4-FFF2-40B4-BE49-F238E27FC236}">
                <a16:creationId xmlns:a16="http://schemas.microsoft.com/office/drawing/2014/main" id="{FEEAFCEF-C2D3-2290-0DF7-FAB47B31F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2546126" y="2608679"/>
            <a:ext cx="1076384" cy="1076384"/>
          </a:xfrm>
          <a:prstGeom prst="rect">
            <a:avLst/>
          </a:prstGeom>
        </p:spPr>
      </p:pic>
      <p:pic>
        <p:nvPicPr>
          <p:cNvPr id="30" name="Picture 29" descr="A white gears on a black background&#10;&#10;Description automatically generated">
            <a:extLst>
              <a:ext uri="{FF2B5EF4-FFF2-40B4-BE49-F238E27FC236}">
                <a16:creationId xmlns:a16="http://schemas.microsoft.com/office/drawing/2014/main" id="{B7A4D6CB-21F9-B20A-A9C0-E12D3DDC2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412" y="3154186"/>
            <a:ext cx="869254" cy="954059"/>
          </a:xfrm>
          <a:prstGeom prst="rect">
            <a:avLst/>
          </a:prstGeom>
        </p:spPr>
      </p:pic>
      <p:sp>
        <p:nvSpPr>
          <p:cNvPr id="31" name="TextBox 30">
            <a:extLst>
              <a:ext uri="{FF2B5EF4-FFF2-40B4-BE49-F238E27FC236}">
                <a16:creationId xmlns:a16="http://schemas.microsoft.com/office/drawing/2014/main" id="{C9345140-A8BD-8FA9-F8DA-2244CB16BBB0}"/>
              </a:ext>
            </a:extLst>
          </p:cNvPr>
          <p:cNvSpPr txBox="1"/>
          <p:nvPr/>
        </p:nvSpPr>
        <p:spPr>
          <a:xfrm>
            <a:off x="299504" y="3630598"/>
            <a:ext cx="2475530" cy="1354217"/>
          </a:xfrm>
          <a:prstGeom prst="rect">
            <a:avLst/>
          </a:prstGeom>
          <a:noFill/>
        </p:spPr>
        <p:txBody>
          <a:bodyPr wrap="square" rtlCol="0">
            <a:spAutoFit/>
          </a:bodyPr>
          <a:lstStyle/>
          <a:p>
            <a:r>
              <a:rPr lang="en-US" b="1" dirty="0">
                <a:solidFill>
                  <a:schemeClr val="bg1"/>
                </a:solidFill>
              </a:rPr>
              <a:t>Process Management</a:t>
            </a:r>
          </a:p>
          <a:p>
            <a:r>
              <a:rPr lang="en-CA" sz="1600" dirty="0">
                <a:solidFill>
                  <a:schemeClr val="bg1"/>
                </a:solidFill>
              </a:rPr>
              <a:t>- Creates, manages, and terminates.</a:t>
            </a:r>
          </a:p>
          <a:p>
            <a:r>
              <a:rPr lang="en-CA" sz="1600" dirty="0">
                <a:solidFill>
                  <a:schemeClr val="bg1"/>
                </a:solidFill>
              </a:rPr>
              <a:t>- Allocates memory to processes.</a:t>
            </a:r>
          </a:p>
        </p:txBody>
      </p:sp>
      <p:sp>
        <p:nvSpPr>
          <p:cNvPr id="32" name="Rectangle: Rounded Corners 31">
            <a:extLst>
              <a:ext uri="{FF2B5EF4-FFF2-40B4-BE49-F238E27FC236}">
                <a16:creationId xmlns:a16="http://schemas.microsoft.com/office/drawing/2014/main" id="{7EB3E9F0-ADC3-C30E-30E0-122068734001}"/>
              </a:ext>
            </a:extLst>
          </p:cNvPr>
          <p:cNvSpPr/>
          <p:nvPr/>
        </p:nvSpPr>
        <p:spPr>
          <a:xfrm>
            <a:off x="2996687" y="4849537"/>
            <a:ext cx="2732759" cy="1555802"/>
          </a:xfrm>
          <a:prstGeom prst="roundRect">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Rounded Corners 32">
            <a:extLst>
              <a:ext uri="{FF2B5EF4-FFF2-40B4-BE49-F238E27FC236}">
                <a16:creationId xmlns:a16="http://schemas.microsoft.com/office/drawing/2014/main" id="{B7A863EC-95A2-6A86-5FB4-7C525214412A}"/>
              </a:ext>
            </a:extLst>
          </p:cNvPr>
          <p:cNvSpPr/>
          <p:nvPr/>
        </p:nvSpPr>
        <p:spPr>
          <a:xfrm>
            <a:off x="3049582" y="4817179"/>
            <a:ext cx="2732759" cy="1555802"/>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Rounded Corners 33">
            <a:extLst>
              <a:ext uri="{FF2B5EF4-FFF2-40B4-BE49-F238E27FC236}">
                <a16:creationId xmlns:a16="http://schemas.microsoft.com/office/drawing/2014/main" id="{156FB0D4-7F06-7693-7A18-DD7CDDE15443}"/>
              </a:ext>
            </a:extLst>
          </p:cNvPr>
          <p:cNvSpPr/>
          <p:nvPr/>
        </p:nvSpPr>
        <p:spPr>
          <a:xfrm>
            <a:off x="3141805" y="4727486"/>
            <a:ext cx="2732759" cy="1555802"/>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0814A197-D244-4152-DF7C-187B06CA1A43}"/>
              </a:ext>
            </a:extLst>
          </p:cNvPr>
          <p:cNvSpPr txBox="1"/>
          <p:nvPr/>
        </p:nvSpPr>
        <p:spPr>
          <a:xfrm>
            <a:off x="3175261" y="4850870"/>
            <a:ext cx="2712870" cy="1354217"/>
          </a:xfrm>
          <a:prstGeom prst="rect">
            <a:avLst/>
          </a:prstGeom>
          <a:noFill/>
        </p:spPr>
        <p:txBody>
          <a:bodyPr wrap="square" rtlCol="0">
            <a:spAutoFit/>
          </a:bodyPr>
          <a:lstStyle/>
          <a:p>
            <a:r>
              <a:rPr lang="en-US" b="1" dirty="0">
                <a:solidFill>
                  <a:schemeClr val="bg1"/>
                </a:solidFill>
              </a:rPr>
              <a:t>File Management</a:t>
            </a:r>
          </a:p>
          <a:p>
            <a:r>
              <a:rPr lang="en-CA" sz="1600" dirty="0">
                <a:solidFill>
                  <a:schemeClr val="bg1"/>
                </a:solidFill>
              </a:rPr>
              <a:t>- Creates, deletes, and modifies.</a:t>
            </a:r>
          </a:p>
          <a:p>
            <a:r>
              <a:rPr lang="en-CA" sz="1600" dirty="0">
                <a:solidFill>
                  <a:schemeClr val="bg1"/>
                </a:solidFill>
              </a:rPr>
              <a:t>- </a:t>
            </a:r>
            <a:r>
              <a:rPr lang="en-US" sz="1600" dirty="0">
                <a:solidFill>
                  <a:schemeClr val="bg1"/>
                </a:solidFill>
              </a:rPr>
              <a:t>Provides a hierarchical structure for organizing files</a:t>
            </a:r>
            <a:r>
              <a:rPr lang="en-CA" sz="1600" dirty="0">
                <a:solidFill>
                  <a:schemeClr val="bg1"/>
                </a:solidFill>
              </a:rPr>
              <a:t>.</a:t>
            </a:r>
          </a:p>
        </p:txBody>
      </p:sp>
      <p:pic>
        <p:nvPicPr>
          <p:cNvPr id="37" name="Picture 36" descr="A white folders on a black background&#10;&#10;Description automatically generated">
            <a:extLst>
              <a:ext uri="{FF2B5EF4-FFF2-40B4-BE49-F238E27FC236}">
                <a16:creationId xmlns:a16="http://schemas.microsoft.com/office/drawing/2014/main" id="{6674A380-40E3-E398-78D1-F0BCB61A1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017" y="3345629"/>
            <a:ext cx="627295" cy="627295"/>
          </a:xfrm>
          <a:prstGeom prst="rect">
            <a:avLst/>
          </a:prstGeom>
        </p:spPr>
      </p:pic>
      <p:pic>
        <p:nvPicPr>
          <p:cNvPr id="39" name="Picture 38" descr="A white logo with a clock and a black background&#10;&#10;Description automatically generated">
            <a:extLst>
              <a:ext uri="{FF2B5EF4-FFF2-40B4-BE49-F238E27FC236}">
                <a16:creationId xmlns:a16="http://schemas.microsoft.com/office/drawing/2014/main" id="{270A9DC4-E52B-C84F-A216-30AB5B3F7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1442" y="3305107"/>
            <a:ext cx="686576" cy="686576"/>
          </a:xfrm>
          <a:prstGeom prst="rect">
            <a:avLst/>
          </a:prstGeom>
        </p:spPr>
      </p:pic>
      <p:sp>
        <p:nvSpPr>
          <p:cNvPr id="40" name="Rectangle: Rounded Corners 39">
            <a:extLst>
              <a:ext uri="{FF2B5EF4-FFF2-40B4-BE49-F238E27FC236}">
                <a16:creationId xmlns:a16="http://schemas.microsoft.com/office/drawing/2014/main" id="{979FE4E8-649C-FB3B-5AFD-2E6B114DE162}"/>
              </a:ext>
            </a:extLst>
          </p:cNvPr>
          <p:cNvSpPr/>
          <p:nvPr/>
        </p:nvSpPr>
        <p:spPr>
          <a:xfrm>
            <a:off x="6225646" y="5152078"/>
            <a:ext cx="2732759" cy="964567"/>
          </a:xfrm>
          <a:prstGeom prst="roundRect">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Rounded Corners 40">
            <a:extLst>
              <a:ext uri="{FF2B5EF4-FFF2-40B4-BE49-F238E27FC236}">
                <a16:creationId xmlns:a16="http://schemas.microsoft.com/office/drawing/2014/main" id="{F3E9778B-858D-57FB-ECCA-AA6C8434D41E}"/>
              </a:ext>
            </a:extLst>
          </p:cNvPr>
          <p:cNvSpPr/>
          <p:nvPr/>
        </p:nvSpPr>
        <p:spPr>
          <a:xfrm>
            <a:off x="6278541" y="5119720"/>
            <a:ext cx="2732759" cy="964567"/>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Rounded Corners 41">
            <a:extLst>
              <a:ext uri="{FF2B5EF4-FFF2-40B4-BE49-F238E27FC236}">
                <a16:creationId xmlns:a16="http://schemas.microsoft.com/office/drawing/2014/main" id="{29E4F54E-6E2A-616B-5580-EBD2C28E8A78}"/>
              </a:ext>
            </a:extLst>
          </p:cNvPr>
          <p:cNvSpPr/>
          <p:nvPr/>
        </p:nvSpPr>
        <p:spPr>
          <a:xfrm>
            <a:off x="6370764" y="5030027"/>
            <a:ext cx="2732759" cy="964567"/>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a:extLst>
              <a:ext uri="{FF2B5EF4-FFF2-40B4-BE49-F238E27FC236}">
                <a16:creationId xmlns:a16="http://schemas.microsoft.com/office/drawing/2014/main" id="{0576006F-DCB3-66B7-3787-7D0794A27469}"/>
              </a:ext>
            </a:extLst>
          </p:cNvPr>
          <p:cNvSpPr txBox="1"/>
          <p:nvPr/>
        </p:nvSpPr>
        <p:spPr>
          <a:xfrm>
            <a:off x="6404220" y="5153411"/>
            <a:ext cx="2712870" cy="861774"/>
          </a:xfrm>
          <a:prstGeom prst="rect">
            <a:avLst/>
          </a:prstGeom>
          <a:noFill/>
        </p:spPr>
        <p:txBody>
          <a:bodyPr wrap="square" rtlCol="0">
            <a:spAutoFit/>
          </a:bodyPr>
          <a:lstStyle/>
          <a:p>
            <a:r>
              <a:rPr lang="en-US" b="1" dirty="0">
                <a:solidFill>
                  <a:schemeClr val="bg1"/>
                </a:solidFill>
              </a:rPr>
              <a:t>Task Scheduling</a:t>
            </a:r>
          </a:p>
          <a:p>
            <a:r>
              <a:rPr lang="en-CA" sz="1600" dirty="0">
                <a:solidFill>
                  <a:schemeClr val="bg1"/>
                </a:solidFill>
              </a:rPr>
              <a:t>- </a:t>
            </a:r>
            <a:r>
              <a:rPr lang="en-US" sz="1600" dirty="0">
                <a:solidFill>
                  <a:schemeClr val="bg1"/>
                </a:solidFill>
              </a:rPr>
              <a:t>Handles system timers and scheduling</a:t>
            </a:r>
            <a:r>
              <a:rPr lang="en-CA" sz="1600" dirty="0">
                <a:solidFill>
                  <a:schemeClr val="bg1"/>
                </a:solidFill>
              </a:rPr>
              <a:t>.</a:t>
            </a:r>
          </a:p>
        </p:txBody>
      </p:sp>
      <p:pic>
        <p:nvPicPr>
          <p:cNvPr id="45" name="Picture 44" descr="A white symbol with arrows&#10;&#10;Description automatically generated">
            <a:extLst>
              <a:ext uri="{FF2B5EF4-FFF2-40B4-BE49-F238E27FC236}">
                <a16:creationId xmlns:a16="http://schemas.microsoft.com/office/drawing/2014/main" id="{BD3C8982-3F50-F781-03F7-157DCE3A5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9594" y="3297370"/>
            <a:ext cx="740321" cy="722326"/>
          </a:xfrm>
          <a:prstGeom prst="rect">
            <a:avLst/>
          </a:prstGeom>
        </p:spPr>
      </p:pic>
      <p:sp>
        <p:nvSpPr>
          <p:cNvPr id="46" name="Rectangle: Rounded Corners 45">
            <a:extLst>
              <a:ext uri="{FF2B5EF4-FFF2-40B4-BE49-F238E27FC236}">
                <a16:creationId xmlns:a16="http://schemas.microsoft.com/office/drawing/2014/main" id="{D1B6C92F-F59A-B212-90D0-CDC352371278}"/>
              </a:ext>
            </a:extLst>
          </p:cNvPr>
          <p:cNvSpPr/>
          <p:nvPr/>
        </p:nvSpPr>
        <p:spPr>
          <a:xfrm>
            <a:off x="9178617" y="3639096"/>
            <a:ext cx="2732759" cy="2132381"/>
          </a:xfrm>
          <a:prstGeom prst="roundRect">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Rounded Corners 46">
            <a:extLst>
              <a:ext uri="{FF2B5EF4-FFF2-40B4-BE49-F238E27FC236}">
                <a16:creationId xmlns:a16="http://schemas.microsoft.com/office/drawing/2014/main" id="{6D9D4CDA-B95A-813B-6D37-F4C681092758}"/>
              </a:ext>
            </a:extLst>
          </p:cNvPr>
          <p:cNvSpPr/>
          <p:nvPr/>
        </p:nvSpPr>
        <p:spPr>
          <a:xfrm>
            <a:off x="9231512" y="3606738"/>
            <a:ext cx="2732759" cy="2132381"/>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Rounded Corners 47">
            <a:extLst>
              <a:ext uri="{FF2B5EF4-FFF2-40B4-BE49-F238E27FC236}">
                <a16:creationId xmlns:a16="http://schemas.microsoft.com/office/drawing/2014/main" id="{D92536AD-3725-615A-F957-41D734E6270F}"/>
              </a:ext>
            </a:extLst>
          </p:cNvPr>
          <p:cNvSpPr/>
          <p:nvPr/>
        </p:nvSpPr>
        <p:spPr>
          <a:xfrm>
            <a:off x="9323735" y="3517045"/>
            <a:ext cx="2732759" cy="2132381"/>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TextBox 48">
            <a:extLst>
              <a:ext uri="{FF2B5EF4-FFF2-40B4-BE49-F238E27FC236}">
                <a16:creationId xmlns:a16="http://schemas.microsoft.com/office/drawing/2014/main" id="{98CF7A5A-3537-D8F4-8CA8-FD39B693BCFC}"/>
              </a:ext>
            </a:extLst>
          </p:cNvPr>
          <p:cNvSpPr txBox="1"/>
          <p:nvPr/>
        </p:nvSpPr>
        <p:spPr>
          <a:xfrm>
            <a:off x="9357191" y="3640430"/>
            <a:ext cx="2712870" cy="1877437"/>
          </a:xfrm>
          <a:prstGeom prst="rect">
            <a:avLst/>
          </a:prstGeom>
          <a:noFill/>
        </p:spPr>
        <p:txBody>
          <a:bodyPr wrap="square" rtlCol="0">
            <a:spAutoFit/>
          </a:bodyPr>
          <a:lstStyle/>
          <a:p>
            <a:r>
              <a:rPr lang="en-US" b="1" dirty="0">
                <a:solidFill>
                  <a:schemeClr val="bg1"/>
                </a:solidFill>
              </a:rPr>
              <a:t>Communication With Machine</a:t>
            </a:r>
          </a:p>
          <a:p>
            <a:r>
              <a:rPr lang="en-CA" sz="1600" dirty="0">
                <a:solidFill>
                  <a:schemeClr val="bg1"/>
                </a:solidFill>
              </a:rPr>
              <a:t>- </a:t>
            </a:r>
            <a:r>
              <a:rPr lang="en-US" sz="1600" dirty="0">
                <a:solidFill>
                  <a:schemeClr val="bg1"/>
                </a:solidFill>
              </a:rPr>
              <a:t>Provides a standardized interface for applications to interact with devices.</a:t>
            </a:r>
          </a:p>
          <a:p>
            <a:r>
              <a:rPr lang="en-US" sz="1600" dirty="0">
                <a:solidFill>
                  <a:schemeClr val="bg1"/>
                </a:solidFill>
              </a:rPr>
              <a:t>- Handles device interrupts and scheduling.</a:t>
            </a:r>
            <a:endParaRPr lang="en-CA" sz="1600" dirty="0">
              <a:solidFill>
                <a:schemeClr val="bg1"/>
              </a:solidFill>
            </a:endParaRPr>
          </a:p>
        </p:txBody>
      </p:sp>
      <p:pic>
        <p:nvPicPr>
          <p:cNvPr id="50" name="Picture 49" descr="A white arrow pointing up&#10;&#10;Description automatically generated">
            <a:extLst>
              <a:ext uri="{FF2B5EF4-FFF2-40B4-BE49-F238E27FC236}">
                <a16:creationId xmlns:a16="http://schemas.microsoft.com/office/drawing/2014/main" id="{E482C92E-FEEE-8B99-FF91-B56DED447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49234" flipH="1">
            <a:off x="4347745" y="4060968"/>
            <a:ext cx="1076384" cy="1076384"/>
          </a:xfrm>
          <a:prstGeom prst="rect">
            <a:avLst/>
          </a:prstGeom>
        </p:spPr>
      </p:pic>
      <p:pic>
        <p:nvPicPr>
          <p:cNvPr id="51" name="Picture 50" descr="A white arrow pointing up&#10;&#10;Description automatically generated">
            <a:extLst>
              <a:ext uri="{FF2B5EF4-FFF2-40B4-BE49-F238E27FC236}">
                <a16:creationId xmlns:a16="http://schemas.microsoft.com/office/drawing/2014/main" id="{4B374AF9-1E62-F82B-8EA0-AB63A0F17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460084">
            <a:off x="6850105" y="4110929"/>
            <a:ext cx="1076384" cy="1076384"/>
          </a:xfrm>
          <a:prstGeom prst="rect">
            <a:avLst/>
          </a:prstGeom>
        </p:spPr>
      </p:pic>
      <p:pic>
        <p:nvPicPr>
          <p:cNvPr id="52" name="Picture 51" descr="A white arrow pointing up&#10;&#10;Description automatically generated">
            <a:extLst>
              <a:ext uri="{FF2B5EF4-FFF2-40B4-BE49-F238E27FC236}">
                <a16:creationId xmlns:a16="http://schemas.microsoft.com/office/drawing/2014/main" id="{11F1D761-C2B0-A6E6-EAA1-07EE57754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556617">
            <a:off x="8670648" y="2626230"/>
            <a:ext cx="1076384" cy="1076384"/>
          </a:xfrm>
          <a:prstGeom prst="rect">
            <a:avLst/>
          </a:prstGeom>
        </p:spPr>
      </p:pic>
    </p:spTree>
    <p:extLst>
      <p:ext uri="{BB962C8B-B14F-4D97-AF65-F5344CB8AC3E}">
        <p14:creationId xmlns:p14="http://schemas.microsoft.com/office/powerpoint/2010/main" val="22150940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1547-F484-7349-BA41-575C95CF8F04}"/>
              </a:ext>
            </a:extLst>
          </p:cNvPr>
          <p:cNvSpPr>
            <a:spLocks noGrp="1"/>
          </p:cNvSpPr>
          <p:nvPr>
            <p:ph type="title"/>
          </p:nvPr>
        </p:nvSpPr>
        <p:spPr/>
        <p:txBody>
          <a:bodyPr/>
          <a:lstStyle/>
          <a:p>
            <a:r>
              <a:rPr lang="en-US" dirty="0"/>
              <a:t>Process Management</a:t>
            </a:r>
            <a:endParaRPr lang="en-CA" dirty="0"/>
          </a:p>
        </p:txBody>
      </p:sp>
      <p:sp>
        <p:nvSpPr>
          <p:cNvPr id="4" name="Footer Placeholder 3">
            <a:extLst>
              <a:ext uri="{FF2B5EF4-FFF2-40B4-BE49-F238E27FC236}">
                <a16:creationId xmlns:a16="http://schemas.microsoft.com/office/drawing/2014/main" id="{6A9B34C8-4003-6BCD-5F5D-F93CA15D98DD}"/>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white gears on a black background&#10;&#10;Description automatically generated">
            <a:extLst>
              <a:ext uri="{FF2B5EF4-FFF2-40B4-BE49-F238E27FC236}">
                <a16:creationId xmlns:a16="http://schemas.microsoft.com/office/drawing/2014/main" id="{8028DE65-8281-9048-31D8-99A1B30B2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223" y="230188"/>
            <a:ext cx="1330678" cy="1460500"/>
          </a:xfrm>
          <a:prstGeom prst="rect">
            <a:avLst/>
          </a:prstGeom>
        </p:spPr>
      </p:pic>
      <p:sp>
        <p:nvSpPr>
          <p:cNvPr id="6" name="Rectangle 5">
            <a:extLst>
              <a:ext uri="{FF2B5EF4-FFF2-40B4-BE49-F238E27FC236}">
                <a16:creationId xmlns:a16="http://schemas.microsoft.com/office/drawing/2014/main" id="{2CBACEFB-617B-FD6A-C9D4-7CC6953E00D1}"/>
              </a:ext>
            </a:extLst>
          </p:cNvPr>
          <p:cNvSpPr/>
          <p:nvPr/>
        </p:nvSpPr>
        <p:spPr>
          <a:xfrm>
            <a:off x="351099" y="2171814"/>
            <a:ext cx="1638660" cy="376284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91A871DB-F8BB-B652-1E1D-7DB22C3D1A3F}"/>
              </a:ext>
            </a:extLst>
          </p:cNvPr>
          <p:cNvSpPr/>
          <p:nvPr/>
        </p:nvSpPr>
        <p:spPr>
          <a:xfrm>
            <a:off x="2526621" y="2171815"/>
            <a:ext cx="3783298" cy="376285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35257D40-B94F-F838-3BB6-A59D8FED2380}"/>
              </a:ext>
            </a:extLst>
          </p:cNvPr>
          <p:cNvSpPr txBox="1"/>
          <p:nvPr/>
        </p:nvSpPr>
        <p:spPr>
          <a:xfrm>
            <a:off x="371279" y="1725389"/>
            <a:ext cx="1519711" cy="461665"/>
          </a:xfrm>
          <a:prstGeom prst="rect">
            <a:avLst/>
          </a:prstGeom>
          <a:noFill/>
        </p:spPr>
        <p:txBody>
          <a:bodyPr wrap="none" rtlCol="0">
            <a:spAutoFit/>
          </a:bodyPr>
          <a:lstStyle/>
          <a:p>
            <a:r>
              <a:rPr lang="en-US" sz="2400" b="1" dirty="0"/>
              <a:t>Hard disk</a:t>
            </a:r>
            <a:endParaRPr lang="en-CA" sz="2400" b="1" dirty="0"/>
          </a:p>
        </p:txBody>
      </p:sp>
      <p:sp>
        <p:nvSpPr>
          <p:cNvPr id="9" name="TextBox 8">
            <a:extLst>
              <a:ext uri="{FF2B5EF4-FFF2-40B4-BE49-F238E27FC236}">
                <a16:creationId xmlns:a16="http://schemas.microsoft.com/office/drawing/2014/main" id="{537DCB15-380C-E2B6-A4D9-14BFA0D6C029}"/>
              </a:ext>
            </a:extLst>
          </p:cNvPr>
          <p:cNvSpPr txBox="1"/>
          <p:nvPr/>
        </p:nvSpPr>
        <p:spPr>
          <a:xfrm>
            <a:off x="4006362" y="1690688"/>
            <a:ext cx="823815" cy="461665"/>
          </a:xfrm>
          <a:prstGeom prst="rect">
            <a:avLst/>
          </a:prstGeom>
          <a:noFill/>
        </p:spPr>
        <p:txBody>
          <a:bodyPr wrap="none" rtlCol="0">
            <a:spAutoFit/>
          </a:bodyPr>
          <a:lstStyle/>
          <a:p>
            <a:r>
              <a:rPr lang="en-US" sz="2400" b="1" dirty="0"/>
              <a:t>RAM</a:t>
            </a:r>
            <a:endParaRPr lang="en-CA" sz="2400" b="1" dirty="0"/>
          </a:p>
        </p:txBody>
      </p:sp>
      <p:sp>
        <p:nvSpPr>
          <p:cNvPr id="10" name="TextBox 9">
            <a:extLst>
              <a:ext uri="{FF2B5EF4-FFF2-40B4-BE49-F238E27FC236}">
                <a16:creationId xmlns:a16="http://schemas.microsoft.com/office/drawing/2014/main" id="{B6541C9E-97A0-E368-90F0-A82920D0AECC}"/>
              </a:ext>
            </a:extLst>
          </p:cNvPr>
          <p:cNvSpPr txBox="1"/>
          <p:nvPr/>
        </p:nvSpPr>
        <p:spPr>
          <a:xfrm>
            <a:off x="467695" y="3089574"/>
            <a:ext cx="844655" cy="369332"/>
          </a:xfrm>
          <a:prstGeom prst="rect">
            <a:avLst/>
          </a:prstGeom>
          <a:noFill/>
        </p:spPr>
        <p:txBody>
          <a:bodyPr wrap="none" rtlCol="0">
            <a:spAutoFit/>
          </a:bodyPr>
          <a:lstStyle/>
          <a:p>
            <a:r>
              <a:rPr lang="en-US" dirty="0"/>
              <a:t>Firefox</a:t>
            </a:r>
          </a:p>
        </p:txBody>
      </p:sp>
      <p:cxnSp>
        <p:nvCxnSpPr>
          <p:cNvPr id="11" name="Straight Arrow Connector 10">
            <a:extLst>
              <a:ext uri="{FF2B5EF4-FFF2-40B4-BE49-F238E27FC236}">
                <a16:creationId xmlns:a16="http://schemas.microsoft.com/office/drawing/2014/main" id="{9EA0D0F2-6435-C7DB-3279-1E66FF84190E}"/>
              </a:ext>
            </a:extLst>
          </p:cNvPr>
          <p:cNvCxnSpPr>
            <a:cxnSpLocks/>
          </p:cNvCxnSpPr>
          <p:nvPr/>
        </p:nvCxnSpPr>
        <p:spPr>
          <a:xfrm>
            <a:off x="1458313" y="3089574"/>
            <a:ext cx="1626625" cy="0"/>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A063787A-613A-3307-5D6B-C8E02FC46907}"/>
              </a:ext>
            </a:extLst>
          </p:cNvPr>
          <p:cNvSpPr txBox="1"/>
          <p:nvPr/>
        </p:nvSpPr>
        <p:spPr>
          <a:xfrm>
            <a:off x="3102025" y="2879744"/>
            <a:ext cx="2259529" cy="369332"/>
          </a:xfrm>
          <a:prstGeom prst="rect">
            <a:avLst/>
          </a:prstGeom>
          <a:noFill/>
        </p:spPr>
        <p:txBody>
          <a:bodyPr wrap="none" rtlCol="0">
            <a:spAutoFit/>
          </a:bodyPr>
          <a:lstStyle/>
          <a:p>
            <a:r>
              <a:rPr lang="en-US" dirty="0"/>
              <a:t>Process ID 1 (Firefox)</a:t>
            </a:r>
          </a:p>
        </p:txBody>
      </p:sp>
      <p:sp>
        <p:nvSpPr>
          <p:cNvPr id="13" name="Rectangle: Rounded Corners 12">
            <a:extLst>
              <a:ext uri="{FF2B5EF4-FFF2-40B4-BE49-F238E27FC236}">
                <a16:creationId xmlns:a16="http://schemas.microsoft.com/office/drawing/2014/main" id="{18774B0E-EE87-385E-45A3-D6368F76E5FD}"/>
              </a:ext>
            </a:extLst>
          </p:cNvPr>
          <p:cNvSpPr/>
          <p:nvPr/>
        </p:nvSpPr>
        <p:spPr>
          <a:xfrm>
            <a:off x="1890990" y="2693135"/>
            <a:ext cx="674173" cy="277447"/>
          </a:xfrm>
          <a:prstGeom prst="round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Run </a:t>
            </a:r>
            <a:endParaRPr lang="en-CA" sz="1600" dirty="0"/>
          </a:p>
        </p:txBody>
      </p:sp>
      <p:sp>
        <p:nvSpPr>
          <p:cNvPr id="14" name="Rectangle 13">
            <a:extLst>
              <a:ext uri="{FF2B5EF4-FFF2-40B4-BE49-F238E27FC236}">
                <a16:creationId xmlns:a16="http://schemas.microsoft.com/office/drawing/2014/main" id="{1F5CC7DF-7F9A-2B74-5AD2-06BEC1E6ED78}"/>
              </a:ext>
            </a:extLst>
          </p:cNvPr>
          <p:cNvSpPr/>
          <p:nvPr/>
        </p:nvSpPr>
        <p:spPr>
          <a:xfrm>
            <a:off x="2809634" y="2510412"/>
            <a:ext cx="3267733" cy="1258529"/>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5" name="TextBox 14">
            <a:extLst>
              <a:ext uri="{FF2B5EF4-FFF2-40B4-BE49-F238E27FC236}">
                <a16:creationId xmlns:a16="http://schemas.microsoft.com/office/drawing/2014/main" id="{1821CD7E-E946-A580-63E2-BE79B151D595}"/>
              </a:ext>
            </a:extLst>
          </p:cNvPr>
          <p:cNvSpPr txBox="1"/>
          <p:nvPr/>
        </p:nvSpPr>
        <p:spPr>
          <a:xfrm>
            <a:off x="3815948" y="2325746"/>
            <a:ext cx="1369670" cy="369332"/>
          </a:xfrm>
          <a:prstGeom prst="rect">
            <a:avLst/>
          </a:prstGeom>
          <a:ln/>
        </p:spPr>
        <p:style>
          <a:lnRef idx="0">
            <a:schemeClr val="dk1"/>
          </a:lnRef>
          <a:fillRef idx="3">
            <a:schemeClr val="dk1"/>
          </a:fillRef>
          <a:effectRef idx="3">
            <a:schemeClr val="dk1"/>
          </a:effectRef>
          <a:fontRef idx="minor">
            <a:schemeClr val="lt1"/>
          </a:fontRef>
        </p:style>
        <p:txBody>
          <a:bodyPr wrap="none" rtlCol="0">
            <a:spAutoFit/>
          </a:bodyPr>
          <a:lstStyle/>
          <a:p>
            <a:r>
              <a:rPr lang="en-US" dirty="0"/>
              <a:t>Foreground</a:t>
            </a:r>
            <a:endParaRPr lang="en-CA" dirty="0"/>
          </a:p>
        </p:txBody>
      </p:sp>
      <p:sp>
        <p:nvSpPr>
          <p:cNvPr id="16" name="Rectangle 15">
            <a:extLst>
              <a:ext uri="{FF2B5EF4-FFF2-40B4-BE49-F238E27FC236}">
                <a16:creationId xmlns:a16="http://schemas.microsoft.com/office/drawing/2014/main" id="{BCF10C51-AFF0-D311-AD8C-E335F45EF8C0}"/>
              </a:ext>
            </a:extLst>
          </p:cNvPr>
          <p:cNvSpPr/>
          <p:nvPr/>
        </p:nvSpPr>
        <p:spPr>
          <a:xfrm>
            <a:off x="2825875" y="4165203"/>
            <a:ext cx="3267733" cy="1533488"/>
          </a:xfrm>
          <a:prstGeom prst="rect">
            <a:avLst/>
          </a:prstGeom>
          <a:noFill/>
          <a:ln w="57150" cap="flat" cmpd="sng" algn="ctr">
            <a:solidFill>
              <a:schemeClr val="tx1">
                <a:lumMod val="9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7" name="TextBox 16">
            <a:extLst>
              <a:ext uri="{FF2B5EF4-FFF2-40B4-BE49-F238E27FC236}">
                <a16:creationId xmlns:a16="http://schemas.microsoft.com/office/drawing/2014/main" id="{21A7D3F4-8F4E-4936-67C6-130B183FB36D}"/>
              </a:ext>
            </a:extLst>
          </p:cNvPr>
          <p:cNvSpPr txBox="1"/>
          <p:nvPr/>
        </p:nvSpPr>
        <p:spPr>
          <a:xfrm>
            <a:off x="3812774" y="3967253"/>
            <a:ext cx="1376018" cy="369332"/>
          </a:xfrm>
          <a:prstGeom prst="rect">
            <a:avLst/>
          </a:prstGeom>
          <a:ln/>
        </p:spPr>
        <p:style>
          <a:lnRef idx="0">
            <a:schemeClr val="dk1"/>
          </a:lnRef>
          <a:fillRef idx="3">
            <a:schemeClr val="dk1"/>
          </a:fillRef>
          <a:effectRef idx="3">
            <a:schemeClr val="dk1"/>
          </a:effectRef>
          <a:fontRef idx="minor">
            <a:schemeClr val="lt1"/>
          </a:fontRef>
        </p:style>
        <p:txBody>
          <a:bodyPr wrap="none" rtlCol="0">
            <a:spAutoFit/>
          </a:bodyPr>
          <a:lstStyle/>
          <a:p>
            <a:r>
              <a:rPr lang="en-US" dirty="0"/>
              <a:t>Background</a:t>
            </a:r>
            <a:endParaRPr lang="en-CA" dirty="0"/>
          </a:p>
        </p:txBody>
      </p:sp>
      <p:sp>
        <p:nvSpPr>
          <p:cNvPr id="18" name="Rectangle 17">
            <a:extLst>
              <a:ext uri="{FF2B5EF4-FFF2-40B4-BE49-F238E27FC236}">
                <a16:creationId xmlns:a16="http://schemas.microsoft.com/office/drawing/2014/main" id="{AC5C9533-7BA9-D3D4-6F36-A871FA55E9DF}"/>
              </a:ext>
            </a:extLst>
          </p:cNvPr>
          <p:cNvSpPr/>
          <p:nvPr/>
        </p:nvSpPr>
        <p:spPr>
          <a:xfrm>
            <a:off x="3084938" y="4584876"/>
            <a:ext cx="1255106" cy="915421"/>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9" name="TextBox 18">
            <a:extLst>
              <a:ext uri="{FF2B5EF4-FFF2-40B4-BE49-F238E27FC236}">
                <a16:creationId xmlns:a16="http://schemas.microsoft.com/office/drawing/2014/main" id="{216FB3F2-9B91-1B3B-DE7F-3F33291E42F5}"/>
              </a:ext>
            </a:extLst>
          </p:cNvPr>
          <p:cNvSpPr txBox="1"/>
          <p:nvPr/>
        </p:nvSpPr>
        <p:spPr>
          <a:xfrm>
            <a:off x="3211763" y="4386926"/>
            <a:ext cx="999248" cy="369332"/>
          </a:xfrm>
          <a:prstGeom prst="rect">
            <a:avLst/>
          </a:prstGeom>
          <a:ln/>
        </p:spPr>
        <p:style>
          <a:lnRef idx="0">
            <a:schemeClr val="dk1"/>
          </a:lnRef>
          <a:fillRef idx="3">
            <a:schemeClr val="dk1"/>
          </a:fillRef>
          <a:effectRef idx="3">
            <a:schemeClr val="dk1"/>
          </a:effectRef>
          <a:fontRef idx="minor">
            <a:schemeClr val="lt1"/>
          </a:fontRef>
        </p:style>
        <p:txBody>
          <a:bodyPr wrap="none" rtlCol="0">
            <a:spAutoFit/>
          </a:bodyPr>
          <a:lstStyle/>
          <a:p>
            <a:r>
              <a:rPr lang="en-US" dirty="0"/>
              <a:t>Running</a:t>
            </a:r>
            <a:endParaRPr lang="en-CA" dirty="0"/>
          </a:p>
        </p:txBody>
      </p:sp>
      <p:sp>
        <p:nvSpPr>
          <p:cNvPr id="20" name="Rectangle 19">
            <a:extLst>
              <a:ext uri="{FF2B5EF4-FFF2-40B4-BE49-F238E27FC236}">
                <a16:creationId xmlns:a16="http://schemas.microsoft.com/office/drawing/2014/main" id="{60DD9001-2A98-5D9E-8BA8-4423EE054F95}"/>
              </a:ext>
            </a:extLst>
          </p:cNvPr>
          <p:cNvSpPr/>
          <p:nvPr/>
        </p:nvSpPr>
        <p:spPr>
          <a:xfrm>
            <a:off x="4596899" y="4584876"/>
            <a:ext cx="1255106" cy="91542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A"/>
          </a:p>
        </p:txBody>
      </p:sp>
      <p:sp>
        <p:nvSpPr>
          <p:cNvPr id="21" name="TextBox 20">
            <a:extLst>
              <a:ext uri="{FF2B5EF4-FFF2-40B4-BE49-F238E27FC236}">
                <a16:creationId xmlns:a16="http://schemas.microsoft.com/office/drawing/2014/main" id="{1C990967-81C8-F497-12FB-050C546600F1}"/>
              </a:ext>
            </a:extLst>
          </p:cNvPr>
          <p:cNvSpPr txBox="1"/>
          <p:nvPr/>
        </p:nvSpPr>
        <p:spPr>
          <a:xfrm>
            <a:off x="4723724" y="4386926"/>
            <a:ext cx="1026691" cy="369332"/>
          </a:xfrm>
          <a:prstGeom prst="rect">
            <a:avLst/>
          </a:prstGeom>
          <a:ln/>
        </p:spPr>
        <p:style>
          <a:lnRef idx="0">
            <a:schemeClr val="dk1"/>
          </a:lnRef>
          <a:fillRef idx="3">
            <a:schemeClr val="dk1"/>
          </a:fillRef>
          <a:effectRef idx="3">
            <a:schemeClr val="dk1"/>
          </a:effectRef>
          <a:fontRef idx="minor">
            <a:schemeClr val="lt1"/>
          </a:fontRef>
        </p:style>
        <p:txBody>
          <a:bodyPr wrap="none" rtlCol="0">
            <a:spAutoFit/>
          </a:bodyPr>
          <a:lstStyle/>
          <a:p>
            <a:r>
              <a:rPr lang="en-US" dirty="0"/>
              <a:t>Stopped</a:t>
            </a:r>
            <a:endParaRPr lang="en-CA" dirty="0"/>
          </a:p>
        </p:txBody>
      </p:sp>
      <p:cxnSp>
        <p:nvCxnSpPr>
          <p:cNvPr id="22" name="Straight Arrow Connector 21">
            <a:extLst>
              <a:ext uri="{FF2B5EF4-FFF2-40B4-BE49-F238E27FC236}">
                <a16:creationId xmlns:a16="http://schemas.microsoft.com/office/drawing/2014/main" id="{D3E60058-B2A9-AAF5-E0E5-A81EB6CA394D}"/>
              </a:ext>
            </a:extLst>
          </p:cNvPr>
          <p:cNvCxnSpPr>
            <a:cxnSpLocks/>
          </p:cNvCxnSpPr>
          <p:nvPr/>
        </p:nvCxnSpPr>
        <p:spPr>
          <a:xfrm flipH="1">
            <a:off x="1475400" y="3438619"/>
            <a:ext cx="1626625" cy="0"/>
          </a:xfrm>
          <a:prstGeom prst="straightConnector1">
            <a:avLst/>
          </a:prstGeom>
          <a:ln w="571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23" name="Rectangle: Rounded Corners 22">
            <a:extLst>
              <a:ext uri="{FF2B5EF4-FFF2-40B4-BE49-F238E27FC236}">
                <a16:creationId xmlns:a16="http://schemas.microsoft.com/office/drawing/2014/main" id="{39C4C957-46B1-DC17-5557-E78995853E7E}"/>
              </a:ext>
            </a:extLst>
          </p:cNvPr>
          <p:cNvSpPr/>
          <p:nvPr/>
        </p:nvSpPr>
        <p:spPr>
          <a:xfrm>
            <a:off x="1807657" y="3536384"/>
            <a:ext cx="927935" cy="594467"/>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Kill</a:t>
            </a:r>
          </a:p>
          <a:p>
            <a:pPr algn="ctr"/>
            <a:r>
              <a:rPr lang="en-US" sz="1600" dirty="0"/>
              <a:t>Ctrl + C</a:t>
            </a:r>
            <a:endParaRPr lang="en-CA" sz="1600" dirty="0"/>
          </a:p>
        </p:txBody>
      </p:sp>
      <p:cxnSp>
        <p:nvCxnSpPr>
          <p:cNvPr id="24" name="Straight Arrow Connector 23">
            <a:extLst>
              <a:ext uri="{FF2B5EF4-FFF2-40B4-BE49-F238E27FC236}">
                <a16:creationId xmlns:a16="http://schemas.microsoft.com/office/drawing/2014/main" id="{764EB96D-BBF5-0302-714A-D17BC88E3C8A}"/>
              </a:ext>
            </a:extLst>
          </p:cNvPr>
          <p:cNvCxnSpPr>
            <a:cxnSpLocks/>
          </p:cNvCxnSpPr>
          <p:nvPr/>
        </p:nvCxnSpPr>
        <p:spPr>
          <a:xfrm>
            <a:off x="1713308" y="5326365"/>
            <a:ext cx="1626625"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8DE3C065-A540-69EA-31C5-502DF8059244}"/>
              </a:ext>
            </a:extLst>
          </p:cNvPr>
          <p:cNvSpPr/>
          <p:nvPr/>
        </p:nvSpPr>
        <p:spPr>
          <a:xfrm>
            <a:off x="2078056" y="4913709"/>
            <a:ext cx="387135" cy="304305"/>
          </a:xfrm>
          <a:prstGeom prst="round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solidFill>
                  <a:schemeClr val="bg1"/>
                </a:solidFill>
              </a:rPr>
              <a:t>&amp;</a:t>
            </a:r>
            <a:endParaRPr lang="en-CA" sz="1600" dirty="0">
              <a:solidFill>
                <a:schemeClr val="bg1"/>
              </a:solidFill>
            </a:endParaRPr>
          </a:p>
        </p:txBody>
      </p:sp>
      <p:sp>
        <p:nvSpPr>
          <p:cNvPr id="26" name="Arrow: Curved Left 25">
            <a:extLst>
              <a:ext uri="{FF2B5EF4-FFF2-40B4-BE49-F238E27FC236}">
                <a16:creationId xmlns:a16="http://schemas.microsoft.com/office/drawing/2014/main" id="{11790B89-48C5-27ED-C926-24B0BED13757}"/>
              </a:ext>
            </a:extLst>
          </p:cNvPr>
          <p:cNvSpPr/>
          <p:nvPr/>
        </p:nvSpPr>
        <p:spPr>
          <a:xfrm>
            <a:off x="5791625" y="3188708"/>
            <a:ext cx="513619" cy="1952990"/>
          </a:xfrm>
          <a:prstGeom prst="curvedLeftArrow">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solidFill>
                <a:schemeClr val="tx1"/>
              </a:solidFill>
            </a:endParaRPr>
          </a:p>
        </p:txBody>
      </p:sp>
      <p:sp>
        <p:nvSpPr>
          <p:cNvPr id="27" name="Arrow: Curved Left 26">
            <a:extLst>
              <a:ext uri="{FF2B5EF4-FFF2-40B4-BE49-F238E27FC236}">
                <a16:creationId xmlns:a16="http://schemas.microsoft.com/office/drawing/2014/main" id="{B912893A-C216-5971-006F-05B8E36CD49B}"/>
              </a:ext>
            </a:extLst>
          </p:cNvPr>
          <p:cNvSpPr/>
          <p:nvPr/>
        </p:nvSpPr>
        <p:spPr>
          <a:xfrm flipV="1">
            <a:off x="6369758" y="3112872"/>
            <a:ext cx="507686" cy="1952990"/>
          </a:xfrm>
          <a:prstGeom prst="curvedLeftArrow">
            <a:avLst/>
          </a:prstGeom>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solidFill>
                <a:schemeClr val="tx1"/>
              </a:solidFill>
            </a:endParaRPr>
          </a:p>
        </p:txBody>
      </p:sp>
      <p:sp>
        <p:nvSpPr>
          <p:cNvPr id="28" name="Rectangle: Rounded Corners 27">
            <a:extLst>
              <a:ext uri="{FF2B5EF4-FFF2-40B4-BE49-F238E27FC236}">
                <a16:creationId xmlns:a16="http://schemas.microsoft.com/office/drawing/2014/main" id="{DEF78BAB-9D67-1E35-071A-1B8FE0FE5860}"/>
              </a:ext>
            </a:extLst>
          </p:cNvPr>
          <p:cNvSpPr/>
          <p:nvPr/>
        </p:nvSpPr>
        <p:spPr>
          <a:xfrm>
            <a:off x="6540357" y="3948790"/>
            <a:ext cx="959613" cy="34445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err="1"/>
              <a:t>fg</a:t>
            </a:r>
            <a:r>
              <a:rPr lang="en-US" sz="1600" dirty="0"/>
              <a:t> %...</a:t>
            </a:r>
            <a:endParaRPr lang="en-CA" sz="1600" dirty="0"/>
          </a:p>
        </p:txBody>
      </p:sp>
      <p:sp>
        <p:nvSpPr>
          <p:cNvPr id="29" name="Rectangle: Rounded Corners 28">
            <a:extLst>
              <a:ext uri="{FF2B5EF4-FFF2-40B4-BE49-F238E27FC236}">
                <a16:creationId xmlns:a16="http://schemas.microsoft.com/office/drawing/2014/main" id="{1EE2C6F5-5201-B4CA-29ED-198F7580A4E2}"/>
              </a:ext>
            </a:extLst>
          </p:cNvPr>
          <p:cNvSpPr/>
          <p:nvPr/>
        </p:nvSpPr>
        <p:spPr>
          <a:xfrm>
            <a:off x="5877240" y="3792133"/>
            <a:ext cx="583271" cy="594467"/>
          </a:xfrm>
          <a:prstGeom prst="roundRect">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dirty="0"/>
              <a:t>Ctrl + Z</a:t>
            </a:r>
            <a:endParaRPr lang="en-CA" sz="1600" dirty="0"/>
          </a:p>
        </p:txBody>
      </p:sp>
      <p:sp>
        <p:nvSpPr>
          <p:cNvPr id="30" name="Arrow: Curved Left 29">
            <a:extLst>
              <a:ext uri="{FF2B5EF4-FFF2-40B4-BE49-F238E27FC236}">
                <a16:creationId xmlns:a16="http://schemas.microsoft.com/office/drawing/2014/main" id="{570DC9FB-1A6C-E17A-825B-625B048662B7}"/>
              </a:ext>
            </a:extLst>
          </p:cNvPr>
          <p:cNvSpPr/>
          <p:nvPr/>
        </p:nvSpPr>
        <p:spPr>
          <a:xfrm flipH="1">
            <a:off x="3136105" y="3249076"/>
            <a:ext cx="513619" cy="1952990"/>
          </a:xfrm>
          <a:prstGeom prst="curvedLeftArrow">
            <a:avLst/>
          </a:prstGeom>
          <a:solidFill>
            <a:srgbClr val="FFFF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solidFill>
                <a:schemeClr val="tx1"/>
              </a:solidFill>
            </a:endParaRPr>
          </a:p>
        </p:txBody>
      </p:sp>
      <p:sp>
        <p:nvSpPr>
          <p:cNvPr id="31" name="Rectangle: Rounded Corners 30">
            <a:extLst>
              <a:ext uri="{FF2B5EF4-FFF2-40B4-BE49-F238E27FC236}">
                <a16:creationId xmlns:a16="http://schemas.microsoft.com/office/drawing/2014/main" id="{98650575-E12F-C92D-E367-A38B19ABAC6E}"/>
              </a:ext>
            </a:extLst>
          </p:cNvPr>
          <p:cNvSpPr/>
          <p:nvPr/>
        </p:nvSpPr>
        <p:spPr>
          <a:xfrm>
            <a:off x="2697925" y="3969688"/>
            <a:ext cx="901081" cy="326862"/>
          </a:xfrm>
          <a:prstGeom prst="roundRect">
            <a:avLst/>
          </a:prstGeom>
          <a:solidFill>
            <a:srgbClr val="FFFF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dirty="0" err="1">
                <a:solidFill>
                  <a:schemeClr val="bg1"/>
                </a:solidFill>
              </a:rPr>
              <a:t>bg</a:t>
            </a:r>
            <a:r>
              <a:rPr lang="en-US" sz="1600" dirty="0">
                <a:solidFill>
                  <a:schemeClr val="bg1"/>
                </a:solidFill>
              </a:rPr>
              <a:t> %...</a:t>
            </a:r>
            <a:endParaRPr lang="en-CA" sz="1600" dirty="0">
              <a:solidFill>
                <a:schemeClr val="bg1"/>
              </a:solidFill>
            </a:endParaRPr>
          </a:p>
        </p:txBody>
      </p:sp>
      <p:sp>
        <p:nvSpPr>
          <p:cNvPr id="32" name="Rectangle 31">
            <a:extLst>
              <a:ext uri="{FF2B5EF4-FFF2-40B4-BE49-F238E27FC236}">
                <a16:creationId xmlns:a16="http://schemas.microsoft.com/office/drawing/2014/main" id="{49D6A5C7-D5B0-2AD8-FDFF-CDC86433577C}"/>
              </a:ext>
            </a:extLst>
          </p:cNvPr>
          <p:cNvSpPr/>
          <p:nvPr/>
        </p:nvSpPr>
        <p:spPr>
          <a:xfrm>
            <a:off x="10510222" y="2171814"/>
            <a:ext cx="1490595" cy="3762849"/>
          </a:xfrm>
          <a:prstGeom prst="rect">
            <a:avLst/>
          </a:prstGeom>
          <a:solidFill>
            <a:srgbClr val="0D351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Rectangle 32">
            <a:extLst>
              <a:ext uri="{FF2B5EF4-FFF2-40B4-BE49-F238E27FC236}">
                <a16:creationId xmlns:a16="http://schemas.microsoft.com/office/drawing/2014/main" id="{B2F08B2B-E071-B393-CEDA-20BAA3D20E6B}"/>
              </a:ext>
            </a:extLst>
          </p:cNvPr>
          <p:cNvSpPr/>
          <p:nvPr/>
        </p:nvSpPr>
        <p:spPr>
          <a:xfrm>
            <a:off x="8818396" y="2171813"/>
            <a:ext cx="1490595" cy="177697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TextBox 33">
            <a:extLst>
              <a:ext uri="{FF2B5EF4-FFF2-40B4-BE49-F238E27FC236}">
                <a16:creationId xmlns:a16="http://schemas.microsoft.com/office/drawing/2014/main" id="{DAFFE144-BBCE-9C37-603A-181F9DCDC4EB}"/>
              </a:ext>
            </a:extLst>
          </p:cNvPr>
          <p:cNvSpPr txBox="1"/>
          <p:nvPr/>
        </p:nvSpPr>
        <p:spPr>
          <a:xfrm>
            <a:off x="9076368" y="1759536"/>
            <a:ext cx="803425" cy="461665"/>
          </a:xfrm>
          <a:prstGeom prst="rect">
            <a:avLst/>
          </a:prstGeom>
          <a:noFill/>
        </p:spPr>
        <p:txBody>
          <a:bodyPr wrap="none" rtlCol="0">
            <a:spAutoFit/>
          </a:bodyPr>
          <a:lstStyle/>
          <a:p>
            <a:r>
              <a:rPr lang="en-US" sz="2400" b="1" dirty="0"/>
              <a:t>CPU</a:t>
            </a:r>
            <a:endParaRPr lang="en-CA" sz="2400" b="1" dirty="0"/>
          </a:p>
        </p:txBody>
      </p:sp>
      <p:sp>
        <p:nvSpPr>
          <p:cNvPr id="35" name="TextBox 34">
            <a:extLst>
              <a:ext uri="{FF2B5EF4-FFF2-40B4-BE49-F238E27FC236}">
                <a16:creationId xmlns:a16="http://schemas.microsoft.com/office/drawing/2014/main" id="{1E8EB2A1-3A0C-A43B-3D12-9329F8124203}"/>
              </a:ext>
            </a:extLst>
          </p:cNvPr>
          <p:cNvSpPr txBox="1"/>
          <p:nvPr/>
        </p:nvSpPr>
        <p:spPr>
          <a:xfrm>
            <a:off x="10834999" y="1760297"/>
            <a:ext cx="823815" cy="461665"/>
          </a:xfrm>
          <a:prstGeom prst="rect">
            <a:avLst/>
          </a:prstGeom>
          <a:noFill/>
        </p:spPr>
        <p:txBody>
          <a:bodyPr wrap="none" rtlCol="0">
            <a:spAutoFit/>
          </a:bodyPr>
          <a:lstStyle/>
          <a:p>
            <a:r>
              <a:rPr lang="en-US" sz="2400" b="1" dirty="0"/>
              <a:t>RAM</a:t>
            </a:r>
            <a:endParaRPr lang="en-CA" sz="2400" b="1" dirty="0"/>
          </a:p>
        </p:txBody>
      </p:sp>
      <p:sp>
        <p:nvSpPr>
          <p:cNvPr id="36" name="Rectangle 35">
            <a:extLst>
              <a:ext uri="{FF2B5EF4-FFF2-40B4-BE49-F238E27FC236}">
                <a16:creationId xmlns:a16="http://schemas.microsoft.com/office/drawing/2014/main" id="{6BFF0420-4A2E-63D4-7F19-30A16C2F664F}"/>
              </a:ext>
            </a:extLst>
          </p:cNvPr>
          <p:cNvSpPr/>
          <p:nvPr/>
        </p:nvSpPr>
        <p:spPr>
          <a:xfrm>
            <a:off x="10644627" y="2372068"/>
            <a:ext cx="1204558" cy="301901"/>
          </a:xfrm>
          <a:prstGeom prst="rect">
            <a:avLst/>
          </a:prstGeom>
          <a:solidFill>
            <a:schemeClr val="tx1">
              <a:lumMod val="75000"/>
            </a:schemeClr>
          </a:solidFill>
          <a:ln>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P1 Stopped</a:t>
            </a:r>
            <a:endParaRPr lang="en-CA" sz="1600" dirty="0">
              <a:solidFill>
                <a:schemeClr val="bg1"/>
              </a:solidFill>
            </a:endParaRPr>
          </a:p>
        </p:txBody>
      </p:sp>
      <p:sp>
        <p:nvSpPr>
          <p:cNvPr id="37" name="Rectangle 36">
            <a:extLst>
              <a:ext uri="{FF2B5EF4-FFF2-40B4-BE49-F238E27FC236}">
                <a16:creationId xmlns:a16="http://schemas.microsoft.com/office/drawing/2014/main" id="{F7FF1335-4336-D201-9246-86AE09FDB211}"/>
              </a:ext>
            </a:extLst>
          </p:cNvPr>
          <p:cNvSpPr/>
          <p:nvPr/>
        </p:nvSpPr>
        <p:spPr>
          <a:xfrm>
            <a:off x="10644627" y="2812303"/>
            <a:ext cx="1204558" cy="3019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P4 Running</a:t>
            </a:r>
            <a:endParaRPr lang="en-CA" sz="1600" dirty="0">
              <a:solidFill>
                <a:schemeClr val="bg1"/>
              </a:solidFill>
            </a:endParaRPr>
          </a:p>
        </p:txBody>
      </p:sp>
      <p:sp>
        <p:nvSpPr>
          <p:cNvPr id="38" name="Rectangle 37">
            <a:extLst>
              <a:ext uri="{FF2B5EF4-FFF2-40B4-BE49-F238E27FC236}">
                <a16:creationId xmlns:a16="http://schemas.microsoft.com/office/drawing/2014/main" id="{E1F5D001-7315-E82D-53F7-1F968AD7F849}"/>
              </a:ext>
            </a:extLst>
          </p:cNvPr>
          <p:cNvSpPr/>
          <p:nvPr/>
        </p:nvSpPr>
        <p:spPr>
          <a:xfrm>
            <a:off x="10644627" y="3259702"/>
            <a:ext cx="1204558" cy="3019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P5 Running</a:t>
            </a:r>
            <a:endParaRPr lang="en-CA" sz="1600" dirty="0">
              <a:solidFill>
                <a:schemeClr val="bg1"/>
              </a:solidFill>
            </a:endParaRPr>
          </a:p>
        </p:txBody>
      </p:sp>
      <p:sp>
        <p:nvSpPr>
          <p:cNvPr id="39" name="Rectangle 38">
            <a:extLst>
              <a:ext uri="{FF2B5EF4-FFF2-40B4-BE49-F238E27FC236}">
                <a16:creationId xmlns:a16="http://schemas.microsoft.com/office/drawing/2014/main" id="{F1B6BC5D-0EC5-5925-3733-A108AD1828AD}"/>
              </a:ext>
            </a:extLst>
          </p:cNvPr>
          <p:cNvSpPr/>
          <p:nvPr/>
        </p:nvSpPr>
        <p:spPr>
          <a:xfrm>
            <a:off x="10644627" y="3700038"/>
            <a:ext cx="1204558" cy="301901"/>
          </a:xfrm>
          <a:prstGeom prst="rect">
            <a:avLst/>
          </a:prstGeom>
          <a:solidFill>
            <a:srgbClr val="B7F56B"/>
          </a:solidFill>
          <a:ln>
            <a:solidFill>
              <a:srgbClr val="B7F5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P2 Waiting</a:t>
            </a:r>
            <a:endParaRPr lang="en-CA" sz="1600" dirty="0">
              <a:solidFill>
                <a:schemeClr val="bg1"/>
              </a:solidFill>
            </a:endParaRPr>
          </a:p>
        </p:txBody>
      </p:sp>
      <p:sp>
        <p:nvSpPr>
          <p:cNvPr id="40" name="Rectangle 39">
            <a:extLst>
              <a:ext uri="{FF2B5EF4-FFF2-40B4-BE49-F238E27FC236}">
                <a16:creationId xmlns:a16="http://schemas.microsoft.com/office/drawing/2014/main" id="{A516CF5A-09BB-4C5A-5E66-5F521360011E}"/>
              </a:ext>
            </a:extLst>
          </p:cNvPr>
          <p:cNvSpPr/>
          <p:nvPr/>
        </p:nvSpPr>
        <p:spPr>
          <a:xfrm>
            <a:off x="10644627" y="4140374"/>
            <a:ext cx="1204558" cy="3019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P6 Running</a:t>
            </a:r>
            <a:endParaRPr lang="en-CA" sz="1600" dirty="0">
              <a:solidFill>
                <a:schemeClr val="bg1"/>
              </a:solidFill>
            </a:endParaRPr>
          </a:p>
        </p:txBody>
      </p:sp>
      <p:sp>
        <p:nvSpPr>
          <p:cNvPr id="41" name="Rectangle 40">
            <a:extLst>
              <a:ext uri="{FF2B5EF4-FFF2-40B4-BE49-F238E27FC236}">
                <a16:creationId xmlns:a16="http://schemas.microsoft.com/office/drawing/2014/main" id="{51456721-7438-7A8A-1D59-C5B1861159BB}"/>
              </a:ext>
            </a:extLst>
          </p:cNvPr>
          <p:cNvSpPr/>
          <p:nvPr/>
        </p:nvSpPr>
        <p:spPr>
          <a:xfrm>
            <a:off x="10644627" y="4580710"/>
            <a:ext cx="1204558" cy="301901"/>
          </a:xfrm>
          <a:prstGeom prst="rect">
            <a:avLst/>
          </a:prstGeom>
          <a:solidFill>
            <a:srgbClr val="B7F56B"/>
          </a:solidFill>
          <a:ln>
            <a:solidFill>
              <a:srgbClr val="B7F5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P3 Waiting</a:t>
            </a:r>
            <a:endParaRPr lang="en-CA" sz="1600" dirty="0">
              <a:solidFill>
                <a:schemeClr val="bg1"/>
              </a:solidFill>
            </a:endParaRPr>
          </a:p>
        </p:txBody>
      </p:sp>
      <p:sp>
        <p:nvSpPr>
          <p:cNvPr id="42" name="Rectangle 41">
            <a:extLst>
              <a:ext uri="{FF2B5EF4-FFF2-40B4-BE49-F238E27FC236}">
                <a16:creationId xmlns:a16="http://schemas.microsoft.com/office/drawing/2014/main" id="{62CD43B7-8DDA-3269-9793-6378ED477AA3}"/>
              </a:ext>
            </a:extLst>
          </p:cNvPr>
          <p:cNvSpPr/>
          <p:nvPr/>
        </p:nvSpPr>
        <p:spPr>
          <a:xfrm>
            <a:off x="10644627" y="5021046"/>
            <a:ext cx="1204558" cy="3019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P7 Running</a:t>
            </a:r>
            <a:endParaRPr lang="en-CA" sz="1600" dirty="0">
              <a:solidFill>
                <a:schemeClr val="bg1"/>
              </a:solidFill>
            </a:endParaRPr>
          </a:p>
        </p:txBody>
      </p:sp>
      <p:sp>
        <p:nvSpPr>
          <p:cNvPr id="43" name="Rectangle 42">
            <a:extLst>
              <a:ext uri="{FF2B5EF4-FFF2-40B4-BE49-F238E27FC236}">
                <a16:creationId xmlns:a16="http://schemas.microsoft.com/office/drawing/2014/main" id="{3C41421A-1627-21B4-219D-7AE18AFF1625}"/>
              </a:ext>
            </a:extLst>
          </p:cNvPr>
          <p:cNvSpPr/>
          <p:nvPr/>
        </p:nvSpPr>
        <p:spPr>
          <a:xfrm>
            <a:off x="8959578" y="2379396"/>
            <a:ext cx="1204558" cy="3019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P4</a:t>
            </a:r>
            <a:endParaRPr lang="en-CA" sz="1600" dirty="0">
              <a:solidFill>
                <a:schemeClr val="bg1"/>
              </a:solidFill>
            </a:endParaRPr>
          </a:p>
        </p:txBody>
      </p:sp>
      <p:sp>
        <p:nvSpPr>
          <p:cNvPr id="44" name="Rectangle 43">
            <a:extLst>
              <a:ext uri="{FF2B5EF4-FFF2-40B4-BE49-F238E27FC236}">
                <a16:creationId xmlns:a16="http://schemas.microsoft.com/office/drawing/2014/main" id="{7718970F-242F-EC24-92B1-2AC642CC126C}"/>
              </a:ext>
            </a:extLst>
          </p:cNvPr>
          <p:cNvSpPr/>
          <p:nvPr/>
        </p:nvSpPr>
        <p:spPr>
          <a:xfrm>
            <a:off x="8959578" y="2819631"/>
            <a:ext cx="1204558" cy="3019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P5</a:t>
            </a:r>
            <a:endParaRPr lang="en-CA" sz="1600" dirty="0">
              <a:solidFill>
                <a:schemeClr val="bg1"/>
              </a:solidFill>
            </a:endParaRPr>
          </a:p>
        </p:txBody>
      </p:sp>
      <p:sp>
        <p:nvSpPr>
          <p:cNvPr id="45" name="Rectangle 44">
            <a:extLst>
              <a:ext uri="{FF2B5EF4-FFF2-40B4-BE49-F238E27FC236}">
                <a16:creationId xmlns:a16="http://schemas.microsoft.com/office/drawing/2014/main" id="{D5E32C76-5670-8810-F56D-50471CE8509E}"/>
              </a:ext>
            </a:extLst>
          </p:cNvPr>
          <p:cNvSpPr/>
          <p:nvPr/>
        </p:nvSpPr>
        <p:spPr>
          <a:xfrm>
            <a:off x="8959578" y="3267030"/>
            <a:ext cx="1204558" cy="3019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P6</a:t>
            </a:r>
            <a:endParaRPr lang="en-CA" sz="1600" dirty="0">
              <a:solidFill>
                <a:schemeClr val="bg1"/>
              </a:solidFill>
            </a:endParaRPr>
          </a:p>
        </p:txBody>
      </p:sp>
    </p:spTree>
    <p:extLst>
      <p:ext uri="{BB962C8B-B14F-4D97-AF65-F5344CB8AC3E}">
        <p14:creationId xmlns:p14="http://schemas.microsoft.com/office/powerpoint/2010/main" val="9127284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45DD0-0505-266C-4414-85C4C43DA038}"/>
              </a:ext>
            </a:extLst>
          </p:cNvPr>
          <p:cNvSpPr>
            <a:spLocks noGrp="1"/>
          </p:cNvSpPr>
          <p:nvPr>
            <p:ph type="title"/>
          </p:nvPr>
        </p:nvSpPr>
        <p:spPr/>
        <p:txBody>
          <a:bodyPr/>
          <a:lstStyle/>
          <a:p>
            <a:r>
              <a:rPr lang="en-US" dirty="0"/>
              <a:t>Process VS Service</a:t>
            </a:r>
            <a:endParaRPr lang="en-CA" dirty="0"/>
          </a:p>
        </p:txBody>
      </p:sp>
      <p:graphicFrame>
        <p:nvGraphicFramePr>
          <p:cNvPr id="5" name="Content Placeholder 4">
            <a:extLst>
              <a:ext uri="{FF2B5EF4-FFF2-40B4-BE49-F238E27FC236}">
                <a16:creationId xmlns:a16="http://schemas.microsoft.com/office/drawing/2014/main" id="{411A8EFA-7553-81ED-897C-748C4F3F9C12}"/>
              </a:ext>
            </a:extLst>
          </p:cNvPr>
          <p:cNvGraphicFramePr>
            <a:graphicFrameLocks noGrp="1"/>
          </p:cNvGraphicFramePr>
          <p:nvPr>
            <p:ph idx="1"/>
            <p:extLst>
              <p:ext uri="{D42A27DB-BD31-4B8C-83A1-F6EECF244321}">
                <p14:modId xmlns:p14="http://schemas.microsoft.com/office/powerpoint/2010/main" val="1732133587"/>
              </p:ext>
            </p:extLst>
          </p:nvPr>
        </p:nvGraphicFramePr>
        <p:xfrm>
          <a:off x="205273" y="1492898"/>
          <a:ext cx="11840547" cy="4779296"/>
        </p:xfrm>
        <a:graphic>
          <a:graphicData uri="http://schemas.openxmlformats.org/drawingml/2006/table">
            <a:tbl>
              <a:tblPr firstRow="1" bandRow="1">
                <a:tableStyleId>{ED083AE6-46FA-4A59-8FB0-9F97EB10719F}</a:tableStyleId>
              </a:tblPr>
              <a:tblGrid>
                <a:gridCol w="1846107">
                  <a:extLst>
                    <a:ext uri="{9D8B030D-6E8A-4147-A177-3AD203B41FA5}">
                      <a16:colId xmlns:a16="http://schemas.microsoft.com/office/drawing/2014/main" val="4039491544"/>
                    </a:ext>
                  </a:extLst>
                </a:gridCol>
                <a:gridCol w="4334339">
                  <a:extLst>
                    <a:ext uri="{9D8B030D-6E8A-4147-A177-3AD203B41FA5}">
                      <a16:colId xmlns:a16="http://schemas.microsoft.com/office/drawing/2014/main" val="1538524162"/>
                    </a:ext>
                  </a:extLst>
                </a:gridCol>
                <a:gridCol w="5660101">
                  <a:extLst>
                    <a:ext uri="{9D8B030D-6E8A-4147-A177-3AD203B41FA5}">
                      <a16:colId xmlns:a16="http://schemas.microsoft.com/office/drawing/2014/main" val="2134363558"/>
                    </a:ext>
                  </a:extLst>
                </a:gridCol>
              </a:tblGrid>
              <a:tr h="368919">
                <a:tc>
                  <a:txBody>
                    <a:bodyPr/>
                    <a:lstStyle/>
                    <a:p>
                      <a:r>
                        <a:rPr lang="en-CA" dirty="0"/>
                        <a:t>Feature</a:t>
                      </a:r>
                    </a:p>
                  </a:txBody>
                  <a:tcPr/>
                </a:tc>
                <a:tc>
                  <a:txBody>
                    <a:bodyPr/>
                    <a:lstStyle/>
                    <a:p>
                      <a:r>
                        <a:rPr lang="en-CA" dirty="0"/>
                        <a:t>Process</a:t>
                      </a:r>
                    </a:p>
                  </a:txBody>
                  <a:tcPr/>
                </a:tc>
                <a:tc>
                  <a:txBody>
                    <a:bodyPr/>
                    <a:lstStyle/>
                    <a:p>
                      <a:r>
                        <a:rPr lang="en-CA" dirty="0"/>
                        <a:t>Service</a:t>
                      </a:r>
                    </a:p>
                  </a:txBody>
                  <a:tcPr/>
                </a:tc>
                <a:extLst>
                  <a:ext uri="{0D108BD9-81ED-4DB2-BD59-A6C34878D82A}">
                    <a16:rowId xmlns:a16="http://schemas.microsoft.com/office/drawing/2014/main" val="2928360785"/>
                  </a:ext>
                </a:extLst>
              </a:tr>
              <a:tr h="584123">
                <a:tc>
                  <a:txBody>
                    <a:bodyPr/>
                    <a:lstStyle/>
                    <a:p>
                      <a:r>
                        <a:rPr lang="en-CA" sz="1600" dirty="0"/>
                        <a:t>Definition</a:t>
                      </a:r>
                    </a:p>
                  </a:txBody>
                  <a:tcPr/>
                </a:tc>
                <a:tc>
                  <a:txBody>
                    <a:bodyPr/>
                    <a:lstStyle/>
                    <a:p>
                      <a:r>
                        <a:rPr lang="en-US" sz="1600" dirty="0"/>
                        <a:t>A running instance of a program or task.</a:t>
                      </a:r>
                      <a:endParaRPr lang="en-CA" sz="1600" dirty="0"/>
                    </a:p>
                  </a:txBody>
                  <a:tcPr/>
                </a:tc>
                <a:tc>
                  <a:txBody>
                    <a:bodyPr/>
                    <a:lstStyle/>
                    <a:p>
                      <a:r>
                        <a:rPr lang="en-US" sz="1600" dirty="0"/>
                        <a:t>A background process that performs system tasks or provides functionality</a:t>
                      </a:r>
                      <a:endParaRPr lang="en-CA" sz="1600" dirty="0"/>
                    </a:p>
                  </a:txBody>
                  <a:tcPr/>
                </a:tc>
                <a:extLst>
                  <a:ext uri="{0D108BD9-81ED-4DB2-BD59-A6C34878D82A}">
                    <a16:rowId xmlns:a16="http://schemas.microsoft.com/office/drawing/2014/main" val="3432588478"/>
                  </a:ext>
                </a:extLst>
              </a:tr>
              <a:tr h="572803">
                <a:tc>
                  <a:txBody>
                    <a:bodyPr/>
                    <a:lstStyle/>
                    <a:p>
                      <a:r>
                        <a:rPr lang="en-CA" sz="1600" dirty="0"/>
                        <a:t>Start Trigger</a:t>
                      </a:r>
                    </a:p>
                  </a:txBody>
                  <a:tcPr/>
                </a:tc>
                <a:tc>
                  <a:txBody>
                    <a:bodyPr/>
                    <a:lstStyle/>
                    <a:p>
                      <a:r>
                        <a:rPr lang="en-US" sz="1600" dirty="0"/>
                        <a:t>Manually by a user or program.</a:t>
                      </a:r>
                      <a:endParaRPr lang="en-CA" sz="1600" dirty="0"/>
                    </a:p>
                  </a:txBody>
                  <a:tcPr/>
                </a:tc>
                <a:tc>
                  <a:txBody>
                    <a:bodyPr/>
                    <a:lstStyle/>
                    <a:p>
                      <a:r>
                        <a:rPr lang="en-US" sz="1600" dirty="0"/>
                        <a:t>automatically at system boot or manually by an administrator.</a:t>
                      </a:r>
                      <a:endParaRPr lang="en-CA" sz="1600" dirty="0"/>
                    </a:p>
                  </a:txBody>
                  <a:tcPr/>
                </a:tc>
                <a:extLst>
                  <a:ext uri="{0D108BD9-81ED-4DB2-BD59-A6C34878D82A}">
                    <a16:rowId xmlns:a16="http://schemas.microsoft.com/office/drawing/2014/main" val="2380783859"/>
                  </a:ext>
                </a:extLst>
              </a:tr>
              <a:tr h="572803">
                <a:tc>
                  <a:txBody>
                    <a:bodyPr/>
                    <a:lstStyle/>
                    <a:p>
                      <a:r>
                        <a:rPr lang="en-CA" sz="1600" dirty="0"/>
                        <a:t>Interaction</a:t>
                      </a:r>
                    </a:p>
                  </a:txBody>
                  <a:tcPr/>
                </a:tc>
                <a:tc>
                  <a:txBody>
                    <a:bodyPr/>
                    <a:lstStyle/>
                    <a:p>
                      <a:r>
                        <a:rPr lang="en-US" sz="1600" dirty="0"/>
                        <a:t>May interact with the user</a:t>
                      </a:r>
                      <a:endParaRPr lang="en-CA" sz="1600" dirty="0"/>
                    </a:p>
                  </a:txBody>
                  <a:tcPr/>
                </a:tc>
                <a:tc>
                  <a:txBody>
                    <a:bodyPr/>
                    <a:lstStyle/>
                    <a:p>
                      <a:r>
                        <a:rPr lang="en-US" sz="1600" dirty="0"/>
                        <a:t>Usually no direct user interaction; instead, managed via tools</a:t>
                      </a:r>
                      <a:endParaRPr lang="en-CA" sz="1600" dirty="0"/>
                    </a:p>
                  </a:txBody>
                  <a:tcPr/>
                </a:tc>
                <a:extLst>
                  <a:ext uri="{0D108BD9-81ED-4DB2-BD59-A6C34878D82A}">
                    <a16:rowId xmlns:a16="http://schemas.microsoft.com/office/drawing/2014/main" val="152243324"/>
                  </a:ext>
                </a:extLst>
              </a:tr>
              <a:tr h="584123">
                <a:tc>
                  <a:txBody>
                    <a:bodyPr/>
                    <a:lstStyle/>
                    <a:p>
                      <a:r>
                        <a:rPr lang="en-CA" sz="1600" dirty="0"/>
                        <a:t>Purpose</a:t>
                      </a:r>
                    </a:p>
                  </a:txBody>
                  <a:tcPr/>
                </a:tc>
                <a:tc>
                  <a:txBody>
                    <a:bodyPr/>
                    <a:lstStyle/>
                    <a:p>
                      <a:r>
                        <a:rPr lang="en-US" sz="1600" dirty="0"/>
                        <a:t>Executes specific user or system tasks.</a:t>
                      </a:r>
                      <a:endParaRPr lang="en-CA" sz="1600" dirty="0"/>
                    </a:p>
                  </a:txBody>
                  <a:tcPr/>
                </a:tc>
                <a:tc>
                  <a:txBody>
                    <a:bodyPr/>
                    <a:lstStyle/>
                    <a:p>
                      <a:r>
                        <a:rPr lang="en-US" sz="1600" dirty="0"/>
                        <a:t>Provides ongoing, system-level functions (e.g., printing, web hosting, network services).</a:t>
                      </a:r>
                      <a:endParaRPr lang="en-CA" sz="1600" dirty="0"/>
                    </a:p>
                  </a:txBody>
                  <a:tcPr/>
                </a:tc>
                <a:extLst>
                  <a:ext uri="{0D108BD9-81ED-4DB2-BD59-A6C34878D82A}">
                    <a16:rowId xmlns:a16="http://schemas.microsoft.com/office/drawing/2014/main" val="1193671426"/>
                  </a:ext>
                </a:extLst>
              </a:tr>
              <a:tr h="366796">
                <a:tc>
                  <a:txBody>
                    <a:bodyPr/>
                    <a:lstStyle/>
                    <a:p>
                      <a:r>
                        <a:rPr lang="en-CA" sz="1600" dirty="0"/>
                        <a:t>Lifespan</a:t>
                      </a:r>
                    </a:p>
                  </a:txBody>
                  <a:tcPr/>
                </a:tc>
                <a:tc>
                  <a:txBody>
                    <a:bodyPr/>
                    <a:lstStyle/>
                    <a:p>
                      <a:r>
                        <a:rPr lang="en-CA" sz="1600" dirty="0"/>
                        <a:t>short-lived</a:t>
                      </a:r>
                    </a:p>
                  </a:txBody>
                  <a:tcPr/>
                </a:tc>
                <a:tc>
                  <a:txBody>
                    <a:bodyPr/>
                    <a:lstStyle/>
                    <a:p>
                      <a:r>
                        <a:rPr lang="en-CA" sz="1600" dirty="0"/>
                        <a:t>long-running</a:t>
                      </a:r>
                    </a:p>
                  </a:txBody>
                  <a:tcPr/>
                </a:tc>
                <a:extLst>
                  <a:ext uri="{0D108BD9-81ED-4DB2-BD59-A6C34878D82A}">
                    <a16:rowId xmlns:a16="http://schemas.microsoft.com/office/drawing/2014/main" val="1157948058"/>
                  </a:ext>
                </a:extLst>
              </a:tr>
              <a:tr h="572803">
                <a:tc>
                  <a:txBody>
                    <a:bodyPr/>
                    <a:lstStyle/>
                    <a:p>
                      <a:r>
                        <a:rPr lang="en-CA" sz="1600" dirty="0"/>
                        <a:t>Visibility</a:t>
                      </a:r>
                    </a:p>
                  </a:txBody>
                  <a:tcPr/>
                </a:tc>
                <a:tc>
                  <a:txBody>
                    <a:bodyPr/>
                    <a:lstStyle/>
                    <a:p>
                      <a:r>
                        <a:rPr lang="en-US" sz="1600" dirty="0"/>
                        <a:t>visible to users and listed in the </a:t>
                      </a:r>
                      <a:r>
                        <a:rPr lang="en-US" sz="1600" b="1" dirty="0"/>
                        <a:t>Task Manager</a:t>
                      </a:r>
                      <a:endParaRPr lang="en-CA" sz="1600" dirty="0"/>
                    </a:p>
                  </a:txBody>
                  <a:tcPr/>
                </a:tc>
                <a:tc>
                  <a:txBody>
                    <a:bodyPr/>
                    <a:lstStyle/>
                    <a:p>
                      <a:r>
                        <a:rPr lang="en-US" sz="1600" dirty="0"/>
                        <a:t>hidden from direct user view</a:t>
                      </a:r>
                      <a:endParaRPr lang="en-CA" sz="1600" dirty="0"/>
                    </a:p>
                  </a:txBody>
                  <a:tcPr/>
                </a:tc>
                <a:extLst>
                  <a:ext uri="{0D108BD9-81ED-4DB2-BD59-A6C34878D82A}">
                    <a16:rowId xmlns:a16="http://schemas.microsoft.com/office/drawing/2014/main" val="332489289"/>
                  </a:ext>
                </a:extLst>
              </a:tr>
              <a:tr h="572803">
                <a:tc>
                  <a:txBody>
                    <a:bodyPr/>
                    <a:lstStyle/>
                    <a:p>
                      <a:r>
                        <a:rPr lang="en-CA" sz="1600" dirty="0"/>
                        <a:t>Resource Usage</a:t>
                      </a:r>
                    </a:p>
                  </a:txBody>
                  <a:tcPr/>
                </a:tc>
                <a:tc>
                  <a:txBody>
                    <a:bodyPr/>
                    <a:lstStyle/>
                    <a:p>
                      <a:r>
                        <a:rPr lang="en-US" sz="1600" dirty="0"/>
                        <a:t>May consume significant CPU, memory, etc.</a:t>
                      </a:r>
                      <a:endParaRPr lang="en-CA" sz="1600" dirty="0"/>
                    </a:p>
                  </a:txBody>
                  <a:tcPr/>
                </a:tc>
                <a:tc>
                  <a:txBody>
                    <a:bodyPr/>
                    <a:lstStyle/>
                    <a:p>
                      <a:r>
                        <a:rPr lang="en-US" sz="1600" dirty="0"/>
                        <a:t>Generally optimized for low resource usage</a:t>
                      </a:r>
                      <a:endParaRPr lang="en-CA" sz="1600" dirty="0"/>
                    </a:p>
                  </a:txBody>
                  <a:tcPr/>
                </a:tc>
                <a:extLst>
                  <a:ext uri="{0D108BD9-81ED-4DB2-BD59-A6C34878D82A}">
                    <a16:rowId xmlns:a16="http://schemas.microsoft.com/office/drawing/2014/main" val="3755494910"/>
                  </a:ext>
                </a:extLst>
              </a:tr>
              <a:tr h="584123">
                <a:tc>
                  <a:txBody>
                    <a:bodyPr/>
                    <a:lstStyle/>
                    <a:p>
                      <a:r>
                        <a:rPr lang="en-CA" sz="1600" dirty="0"/>
                        <a:t>Failure Handling</a:t>
                      </a:r>
                    </a:p>
                  </a:txBody>
                  <a:tcPr/>
                </a:tc>
                <a:tc>
                  <a:txBody>
                    <a:bodyPr/>
                    <a:lstStyle/>
                    <a:p>
                      <a:r>
                        <a:rPr lang="en-US" sz="1600" dirty="0"/>
                        <a:t>terminate if an error occurs, and the user must restart it.</a:t>
                      </a:r>
                      <a:endParaRPr lang="en-CA" sz="1600" dirty="0"/>
                    </a:p>
                  </a:txBody>
                  <a:tcPr/>
                </a:tc>
                <a:tc>
                  <a:txBody>
                    <a:bodyPr/>
                    <a:lstStyle/>
                    <a:p>
                      <a:r>
                        <a:rPr lang="en-US" sz="1600" dirty="0"/>
                        <a:t>restart automatically if they fail or encounter an error.</a:t>
                      </a:r>
                      <a:endParaRPr lang="en-CA" sz="1600" dirty="0"/>
                    </a:p>
                  </a:txBody>
                  <a:tcPr/>
                </a:tc>
                <a:extLst>
                  <a:ext uri="{0D108BD9-81ED-4DB2-BD59-A6C34878D82A}">
                    <a16:rowId xmlns:a16="http://schemas.microsoft.com/office/drawing/2014/main" val="2362366724"/>
                  </a:ext>
                </a:extLst>
              </a:tr>
            </a:tbl>
          </a:graphicData>
        </a:graphic>
      </p:graphicFrame>
      <p:sp>
        <p:nvSpPr>
          <p:cNvPr id="4" name="Footer Placeholder 3">
            <a:extLst>
              <a:ext uri="{FF2B5EF4-FFF2-40B4-BE49-F238E27FC236}">
                <a16:creationId xmlns:a16="http://schemas.microsoft.com/office/drawing/2014/main" id="{1155A1FB-06E9-A7A8-71F0-91342C4BE5F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52311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C142-396D-DAC1-FFC3-2A01A56BFAB2}"/>
              </a:ext>
            </a:extLst>
          </p:cNvPr>
          <p:cNvSpPr>
            <a:spLocks noGrp="1"/>
          </p:cNvSpPr>
          <p:nvPr>
            <p:ph type="title"/>
          </p:nvPr>
        </p:nvSpPr>
        <p:spPr/>
        <p:txBody>
          <a:bodyPr/>
          <a:lstStyle/>
          <a:p>
            <a:r>
              <a:rPr lang="en-US" dirty="0"/>
              <a:t>Process</a:t>
            </a:r>
            <a:endParaRPr lang="en-CA" dirty="0"/>
          </a:p>
        </p:txBody>
      </p:sp>
      <p:sp>
        <p:nvSpPr>
          <p:cNvPr id="4" name="Footer Placeholder 3">
            <a:extLst>
              <a:ext uri="{FF2B5EF4-FFF2-40B4-BE49-F238E27FC236}">
                <a16:creationId xmlns:a16="http://schemas.microsoft.com/office/drawing/2014/main" id="{FC946730-DC29-C290-8EE5-B25B016000C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5D835E35-63BC-39A8-436C-93B422A64035}"/>
              </a:ext>
            </a:extLst>
          </p:cNvPr>
          <p:cNvPicPr>
            <a:picLocks noChangeAspect="1"/>
          </p:cNvPicPr>
          <p:nvPr/>
        </p:nvPicPr>
        <p:blipFill>
          <a:blip r:embed="rId2"/>
          <a:stretch>
            <a:fillRect/>
          </a:stretch>
        </p:blipFill>
        <p:spPr>
          <a:xfrm>
            <a:off x="5515897" y="0"/>
            <a:ext cx="6676103" cy="6858000"/>
          </a:xfrm>
          <a:prstGeom prst="rect">
            <a:avLst/>
          </a:prstGeom>
        </p:spPr>
      </p:pic>
      <p:pic>
        <p:nvPicPr>
          <p:cNvPr id="8" name="Picture 7">
            <a:extLst>
              <a:ext uri="{FF2B5EF4-FFF2-40B4-BE49-F238E27FC236}">
                <a16:creationId xmlns:a16="http://schemas.microsoft.com/office/drawing/2014/main" id="{DB6F175F-EDAE-24A8-A284-655D690842AC}"/>
              </a:ext>
            </a:extLst>
          </p:cNvPr>
          <p:cNvPicPr>
            <a:picLocks noChangeAspect="1"/>
          </p:cNvPicPr>
          <p:nvPr/>
        </p:nvPicPr>
        <p:blipFill>
          <a:blip r:embed="rId3"/>
          <a:srcRect r="9564" b="58136"/>
          <a:stretch/>
        </p:blipFill>
        <p:spPr>
          <a:xfrm>
            <a:off x="342870" y="3429000"/>
            <a:ext cx="5025544" cy="2624548"/>
          </a:xfrm>
          <a:prstGeom prst="rect">
            <a:avLst/>
          </a:prstGeom>
        </p:spPr>
      </p:pic>
    </p:spTree>
    <p:extLst>
      <p:ext uri="{BB962C8B-B14F-4D97-AF65-F5344CB8AC3E}">
        <p14:creationId xmlns:p14="http://schemas.microsoft.com/office/powerpoint/2010/main" val="6304639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A2CC-C442-2940-2F7E-9F671A71E72A}"/>
              </a:ext>
            </a:extLst>
          </p:cNvPr>
          <p:cNvSpPr>
            <a:spLocks noGrp="1"/>
          </p:cNvSpPr>
          <p:nvPr>
            <p:ph type="title"/>
          </p:nvPr>
        </p:nvSpPr>
        <p:spPr/>
        <p:txBody>
          <a:bodyPr/>
          <a:lstStyle/>
          <a:p>
            <a:r>
              <a:rPr lang="en-US" dirty="0"/>
              <a:t>Service</a:t>
            </a:r>
            <a:endParaRPr lang="en-CA" dirty="0"/>
          </a:p>
        </p:txBody>
      </p:sp>
      <p:sp>
        <p:nvSpPr>
          <p:cNvPr id="3" name="Content Placeholder 2">
            <a:extLst>
              <a:ext uri="{FF2B5EF4-FFF2-40B4-BE49-F238E27FC236}">
                <a16:creationId xmlns:a16="http://schemas.microsoft.com/office/drawing/2014/main" id="{1010E638-0D51-2B70-6929-50C48269E0B9}"/>
              </a:ext>
            </a:extLst>
          </p:cNvPr>
          <p:cNvSpPr>
            <a:spLocks noGrp="1"/>
          </p:cNvSpPr>
          <p:nvPr>
            <p:ph idx="1"/>
          </p:nvPr>
        </p:nvSpPr>
        <p:spPr>
          <a:xfrm>
            <a:off x="838200" y="1825625"/>
            <a:ext cx="5914443" cy="4351338"/>
          </a:xfrm>
        </p:spPr>
        <p:txBody>
          <a:bodyPr>
            <a:normAutofit/>
          </a:bodyPr>
          <a:lstStyle/>
          <a:p>
            <a:r>
              <a:rPr lang="en-US" sz="2000" dirty="0"/>
              <a:t>Running Services which has running process </a:t>
            </a:r>
            <a:r>
              <a:rPr lang="en-US" sz="2000" dirty="0">
                <a:sym typeface="Wingdings" panose="05000000000000000000" pitchFamily="2" charset="2"/>
              </a:rPr>
              <a:t> PID</a:t>
            </a:r>
            <a:r>
              <a:rPr lang="en-US" sz="2000" dirty="0"/>
              <a:t> </a:t>
            </a:r>
            <a:endParaRPr lang="en-CA" sz="2000" dirty="0"/>
          </a:p>
        </p:txBody>
      </p:sp>
      <p:sp>
        <p:nvSpPr>
          <p:cNvPr id="4" name="Footer Placeholder 3">
            <a:extLst>
              <a:ext uri="{FF2B5EF4-FFF2-40B4-BE49-F238E27FC236}">
                <a16:creationId xmlns:a16="http://schemas.microsoft.com/office/drawing/2014/main" id="{3CAB67AD-CC42-8055-1865-B742F7BAD8B3}"/>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a:extLst>
              <a:ext uri="{FF2B5EF4-FFF2-40B4-BE49-F238E27FC236}">
                <a16:creationId xmlns:a16="http://schemas.microsoft.com/office/drawing/2014/main" id="{205FB901-0B7E-3376-0754-3597D41B798D}"/>
              </a:ext>
            </a:extLst>
          </p:cNvPr>
          <p:cNvPicPr>
            <a:picLocks noChangeAspect="1"/>
          </p:cNvPicPr>
          <p:nvPr/>
        </p:nvPicPr>
        <p:blipFill>
          <a:blip r:embed="rId2"/>
          <a:stretch>
            <a:fillRect/>
          </a:stretch>
        </p:blipFill>
        <p:spPr>
          <a:xfrm>
            <a:off x="6752643" y="0"/>
            <a:ext cx="5439357" cy="6858000"/>
          </a:xfrm>
          <a:prstGeom prst="rect">
            <a:avLst/>
          </a:prstGeom>
        </p:spPr>
      </p:pic>
    </p:spTree>
    <p:extLst>
      <p:ext uri="{BB962C8B-B14F-4D97-AF65-F5344CB8AC3E}">
        <p14:creationId xmlns:p14="http://schemas.microsoft.com/office/powerpoint/2010/main" val="15800808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45DD0-0505-266C-4414-85C4C43DA038}"/>
              </a:ext>
            </a:extLst>
          </p:cNvPr>
          <p:cNvSpPr>
            <a:spLocks noGrp="1"/>
          </p:cNvSpPr>
          <p:nvPr>
            <p:ph type="title"/>
          </p:nvPr>
        </p:nvSpPr>
        <p:spPr/>
        <p:txBody>
          <a:bodyPr/>
          <a:lstStyle/>
          <a:p>
            <a:r>
              <a:rPr lang="en-US" dirty="0"/>
              <a:t>Kernal VS Application</a:t>
            </a:r>
            <a:endParaRPr lang="en-CA" dirty="0"/>
          </a:p>
        </p:txBody>
      </p:sp>
      <p:sp>
        <p:nvSpPr>
          <p:cNvPr id="4" name="Footer Placeholder 3">
            <a:extLst>
              <a:ext uri="{FF2B5EF4-FFF2-40B4-BE49-F238E27FC236}">
                <a16:creationId xmlns:a16="http://schemas.microsoft.com/office/drawing/2014/main" id="{1155A1FB-06E9-A7A8-71F0-91342C4BE5F2}"/>
              </a:ext>
            </a:extLst>
          </p:cNvPr>
          <p:cNvSpPr>
            <a:spLocks noGrp="1"/>
          </p:cNvSpPr>
          <p:nvPr>
            <p:ph type="ftr" sz="quarter" idx="11"/>
          </p:nvPr>
        </p:nvSpPr>
        <p:spPr/>
        <p:txBody>
          <a:bodyPr/>
          <a:lstStyle/>
          <a:p>
            <a:r>
              <a:rPr lang="sv-SE"/>
              <a:t>INST. : ENG.ALI BANI BAKAR &amp; ENG.Dana Al-Mahrouk</a:t>
            </a:r>
            <a:endParaRPr lang="en-CA"/>
          </a:p>
        </p:txBody>
      </p:sp>
      <p:sp>
        <p:nvSpPr>
          <p:cNvPr id="3" name="Rectangle 2">
            <a:extLst>
              <a:ext uri="{FF2B5EF4-FFF2-40B4-BE49-F238E27FC236}">
                <a16:creationId xmlns:a16="http://schemas.microsoft.com/office/drawing/2014/main" id="{DF8D0136-97BB-A1B0-E946-23E21C166E7D}"/>
              </a:ext>
            </a:extLst>
          </p:cNvPr>
          <p:cNvSpPr/>
          <p:nvPr/>
        </p:nvSpPr>
        <p:spPr>
          <a:xfrm>
            <a:off x="7728155" y="1713362"/>
            <a:ext cx="4198374" cy="5609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a:t>
            </a:r>
            <a:endParaRPr lang="en-CA" dirty="0"/>
          </a:p>
        </p:txBody>
      </p:sp>
      <p:sp>
        <p:nvSpPr>
          <p:cNvPr id="6" name="Rectangle 5">
            <a:extLst>
              <a:ext uri="{FF2B5EF4-FFF2-40B4-BE49-F238E27FC236}">
                <a16:creationId xmlns:a16="http://schemas.microsoft.com/office/drawing/2014/main" id="{E7DB70C6-AC19-C9E2-695E-5BDAC06BEFE1}"/>
              </a:ext>
            </a:extLst>
          </p:cNvPr>
          <p:cNvSpPr/>
          <p:nvPr/>
        </p:nvSpPr>
        <p:spPr>
          <a:xfrm>
            <a:off x="7728155" y="2351173"/>
            <a:ext cx="4198374" cy="560900"/>
          </a:xfrm>
          <a:prstGeom prst="rect">
            <a:avLst/>
          </a:prstGeom>
          <a:solidFill>
            <a:srgbClr val="5A5A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Other OS Feature</a:t>
            </a:r>
            <a:endParaRPr lang="en-CA" dirty="0"/>
          </a:p>
        </p:txBody>
      </p:sp>
      <p:sp>
        <p:nvSpPr>
          <p:cNvPr id="8" name="Rectangle 7">
            <a:extLst>
              <a:ext uri="{FF2B5EF4-FFF2-40B4-BE49-F238E27FC236}">
                <a16:creationId xmlns:a16="http://schemas.microsoft.com/office/drawing/2014/main" id="{4562A8FC-D34E-6DDC-23DD-9D9CB70F9128}"/>
              </a:ext>
            </a:extLst>
          </p:cNvPr>
          <p:cNvSpPr/>
          <p:nvPr/>
        </p:nvSpPr>
        <p:spPr>
          <a:xfrm>
            <a:off x="7728154" y="2988984"/>
            <a:ext cx="2045111" cy="672429"/>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System Management</a:t>
            </a:r>
            <a:endParaRPr lang="en-CA" dirty="0"/>
          </a:p>
        </p:txBody>
      </p:sp>
      <p:sp>
        <p:nvSpPr>
          <p:cNvPr id="9" name="Rectangle 8">
            <a:extLst>
              <a:ext uri="{FF2B5EF4-FFF2-40B4-BE49-F238E27FC236}">
                <a16:creationId xmlns:a16="http://schemas.microsoft.com/office/drawing/2014/main" id="{C65F536A-2868-F732-9547-4DDF9E41C527}"/>
              </a:ext>
            </a:extLst>
          </p:cNvPr>
          <p:cNvSpPr/>
          <p:nvPr/>
        </p:nvSpPr>
        <p:spPr>
          <a:xfrm>
            <a:off x="9881418" y="2988984"/>
            <a:ext cx="2045111" cy="672429"/>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 Management</a:t>
            </a:r>
            <a:endParaRPr lang="en-CA" dirty="0"/>
          </a:p>
        </p:txBody>
      </p:sp>
      <p:sp>
        <p:nvSpPr>
          <p:cNvPr id="10" name="Rectangle 9">
            <a:extLst>
              <a:ext uri="{FF2B5EF4-FFF2-40B4-BE49-F238E27FC236}">
                <a16:creationId xmlns:a16="http://schemas.microsoft.com/office/drawing/2014/main" id="{4CD70A63-BCC3-70E9-BF61-9CEB203833C1}"/>
              </a:ext>
            </a:extLst>
          </p:cNvPr>
          <p:cNvSpPr/>
          <p:nvPr/>
        </p:nvSpPr>
        <p:spPr>
          <a:xfrm>
            <a:off x="7728154" y="3725760"/>
            <a:ext cx="2045111" cy="672429"/>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Memory Management</a:t>
            </a:r>
            <a:endParaRPr lang="en-CA" dirty="0"/>
          </a:p>
        </p:txBody>
      </p:sp>
      <p:sp>
        <p:nvSpPr>
          <p:cNvPr id="11" name="Rectangle 10">
            <a:extLst>
              <a:ext uri="{FF2B5EF4-FFF2-40B4-BE49-F238E27FC236}">
                <a16:creationId xmlns:a16="http://schemas.microsoft.com/office/drawing/2014/main" id="{E18003FC-05AA-8466-3DC9-5C07AC4C17E6}"/>
              </a:ext>
            </a:extLst>
          </p:cNvPr>
          <p:cNvSpPr/>
          <p:nvPr/>
        </p:nvSpPr>
        <p:spPr>
          <a:xfrm>
            <a:off x="9881418" y="3725760"/>
            <a:ext cx="2045111" cy="672429"/>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Output Management</a:t>
            </a:r>
            <a:endParaRPr lang="en-CA" dirty="0"/>
          </a:p>
        </p:txBody>
      </p:sp>
      <p:sp>
        <p:nvSpPr>
          <p:cNvPr id="12" name="Rectangle 11">
            <a:extLst>
              <a:ext uri="{FF2B5EF4-FFF2-40B4-BE49-F238E27FC236}">
                <a16:creationId xmlns:a16="http://schemas.microsoft.com/office/drawing/2014/main" id="{2FD6A884-BCFF-0A91-C582-176B6A6555CF}"/>
              </a:ext>
            </a:extLst>
          </p:cNvPr>
          <p:cNvSpPr/>
          <p:nvPr/>
        </p:nvSpPr>
        <p:spPr>
          <a:xfrm>
            <a:off x="7728154" y="4462536"/>
            <a:ext cx="2045111" cy="672429"/>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Concurrency</a:t>
            </a:r>
            <a:endParaRPr lang="en-CA" dirty="0"/>
          </a:p>
        </p:txBody>
      </p:sp>
      <p:sp>
        <p:nvSpPr>
          <p:cNvPr id="13" name="Rectangle 12">
            <a:extLst>
              <a:ext uri="{FF2B5EF4-FFF2-40B4-BE49-F238E27FC236}">
                <a16:creationId xmlns:a16="http://schemas.microsoft.com/office/drawing/2014/main" id="{868191E8-AEC5-B61A-859C-54ED9E416B12}"/>
              </a:ext>
            </a:extLst>
          </p:cNvPr>
          <p:cNvSpPr/>
          <p:nvPr/>
        </p:nvSpPr>
        <p:spPr>
          <a:xfrm>
            <a:off x="9881418" y="4462536"/>
            <a:ext cx="2045111" cy="672429"/>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Device Management</a:t>
            </a:r>
            <a:endParaRPr lang="en-CA" dirty="0"/>
          </a:p>
        </p:txBody>
      </p:sp>
      <p:sp>
        <p:nvSpPr>
          <p:cNvPr id="14" name="Rectangle 13">
            <a:extLst>
              <a:ext uri="{FF2B5EF4-FFF2-40B4-BE49-F238E27FC236}">
                <a16:creationId xmlns:a16="http://schemas.microsoft.com/office/drawing/2014/main" id="{C5EDE4F5-3BB6-AF36-0291-01F11B510D18}"/>
              </a:ext>
            </a:extLst>
          </p:cNvPr>
          <p:cNvSpPr/>
          <p:nvPr/>
        </p:nvSpPr>
        <p:spPr>
          <a:xfrm>
            <a:off x="7728155" y="5211876"/>
            <a:ext cx="4198374" cy="5609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Hardware</a:t>
            </a:r>
            <a:endParaRPr lang="en-CA" dirty="0"/>
          </a:p>
        </p:txBody>
      </p:sp>
      <p:sp>
        <p:nvSpPr>
          <p:cNvPr id="15" name="Left Brace 14">
            <a:extLst>
              <a:ext uri="{FF2B5EF4-FFF2-40B4-BE49-F238E27FC236}">
                <a16:creationId xmlns:a16="http://schemas.microsoft.com/office/drawing/2014/main" id="{8D6F02D4-0E46-E41A-58E0-DCDAC84D03B6}"/>
              </a:ext>
            </a:extLst>
          </p:cNvPr>
          <p:cNvSpPr/>
          <p:nvPr/>
        </p:nvSpPr>
        <p:spPr>
          <a:xfrm>
            <a:off x="7423353" y="2988984"/>
            <a:ext cx="304801" cy="2145981"/>
          </a:xfrm>
          <a:prstGeom prst="leftBrace">
            <a:avLst/>
          </a:prstGeom>
          <a:ln w="38100">
            <a:solidFill>
              <a:srgbClr val="27531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Left Brace 15">
            <a:extLst>
              <a:ext uri="{FF2B5EF4-FFF2-40B4-BE49-F238E27FC236}">
                <a16:creationId xmlns:a16="http://schemas.microsoft.com/office/drawing/2014/main" id="{CED554D6-0B95-E799-34CA-798959363D05}"/>
              </a:ext>
            </a:extLst>
          </p:cNvPr>
          <p:cNvSpPr/>
          <p:nvPr/>
        </p:nvSpPr>
        <p:spPr>
          <a:xfrm>
            <a:off x="7413520" y="1713362"/>
            <a:ext cx="304801" cy="1198712"/>
          </a:xfrm>
          <a:prstGeom prst="leftBrace">
            <a:avLst/>
          </a:prstGeom>
          <a:ln w="38100">
            <a:solidFill>
              <a:srgbClr val="5A5A5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7" name="TextBox 16">
            <a:extLst>
              <a:ext uri="{FF2B5EF4-FFF2-40B4-BE49-F238E27FC236}">
                <a16:creationId xmlns:a16="http://schemas.microsoft.com/office/drawing/2014/main" id="{813582AA-F8E7-C901-EF5A-90C14E1155CA}"/>
              </a:ext>
            </a:extLst>
          </p:cNvPr>
          <p:cNvSpPr txBox="1"/>
          <p:nvPr/>
        </p:nvSpPr>
        <p:spPr>
          <a:xfrm>
            <a:off x="6744930" y="3698668"/>
            <a:ext cx="819968" cy="646331"/>
          </a:xfrm>
          <a:prstGeom prst="rect">
            <a:avLst/>
          </a:prstGeom>
          <a:noFill/>
        </p:spPr>
        <p:txBody>
          <a:bodyPr wrap="none" rtlCol="0">
            <a:spAutoFit/>
          </a:bodyPr>
          <a:lstStyle/>
          <a:p>
            <a:r>
              <a:rPr lang="en-US" dirty="0"/>
              <a:t>Kernal</a:t>
            </a:r>
          </a:p>
          <a:p>
            <a:r>
              <a:rPr lang="en-US" dirty="0"/>
              <a:t>Mode</a:t>
            </a:r>
            <a:endParaRPr lang="en-CA" dirty="0"/>
          </a:p>
        </p:txBody>
      </p:sp>
      <p:sp>
        <p:nvSpPr>
          <p:cNvPr id="18" name="TextBox 17">
            <a:extLst>
              <a:ext uri="{FF2B5EF4-FFF2-40B4-BE49-F238E27FC236}">
                <a16:creationId xmlns:a16="http://schemas.microsoft.com/office/drawing/2014/main" id="{43DAA71E-D759-EAE8-F220-A5B48F40FD94}"/>
              </a:ext>
            </a:extLst>
          </p:cNvPr>
          <p:cNvSpPr txBox="1"/>
          <p:nvPr/>
        </p:nvSpPr>
        <p:spPr>
          <a:xfrm>
            <a:off x="6804241" y="1993812"/>
            <a:ext cx="760657" cy="646331"/>
          </a:xfrm>
          <a:prstGeom prst="rect">
            <a:avLst/>
          </a:prstGeom>
          <a:noFill/>
        </p:spPr>
        <p:txBody>
          <a:bodyPr wrap="none" rtlCol="0">
            <a:spAutoFit/>
          </a:bodyPr>
          <a:lstStyle/>
          <a:p>
            <a:r>
              <a:rPr lang="en-US" dirty="0"/>
              <a:t>User</a:t>
            </a:r>
          </a:p>
          <a:p>
            <a:r>
              <a:rPr lang="en-US" dirty="0"/>
              <a:t>Mode</a:t>
            </a:r>
            <a:endParaRPr lang="en-CA" dirty="0"/>
          </a:p>
        </p:txBody>
      </p:sp>
      <p:sp>
        <p:nvSpPr>
          <p:cNvPr id="20" name="Content Placeholder 19">
            <a:extLst>
              <a:ext uri="{FF2B5EF4-FFF2-40B4-BE49-F238E27FC236}">
                <a16:creationId xmlns:a16="http://schemas.microsoft.com/office/drawing/2014/main" id="{F86C91BD-8462-748B-3C3E-6848849C9D78}"/>
              </a:ext>
            </a:extLst>
          </p:cNvPr>
          <p:cNvSpPr>
            <a:spLocks noGrp="1"/>
          </p:cNvSpPr>
          <p:nvPr>
            <p:ph idx="1"/>
          </p:nvPr>
        </p:nvSpPr>
        <p:spPr>
          <a:xfrm>
            <a:off x="838200" y="1825625"/>
            <a:ext cx="5906730" cy="4351338"/>
          </a:xfrm>
        </p:spPr>
        <p:txBody>
          <a:bodyPr>
            <a:normAutofit/>
          </a:bodyPr>
          <a:lstStyle/>
          <a:p>
            <a:r>
              <a:rPr lang="en-US" sz="2000" b="1" dirty="0"/>
              <a:t>Kernel</a:t>
            </a:r>
            <a:r>
              <a:rPr lang="en-US" sz="2000" dirty="0"/>
              <a:t>: OS’s brain, controlling the body (hardware) and ensuring everything functions as intended.</a:t>
            </a:r>
          </a:p>
          <a:p>
            <a:endParaRPr lang="en-US" sz="2000" b="1" dirty="0"/>
          </a:p>
          <a:p>
            <a:r>
              <a:rPr lang="en-US" sz="2000" b="1" dirty="0"/>
              <a:t>Application</a:t>
            </a:r>
            <a:r>
              <a:rPr lang="en-US" sz="2000" dirty="0"/>
              <a:t>: The tools or apps you use every day, like browsers, games, or word processors, which rely on the brain (kernel) to work.</a:t>
            </a:r>
            <a:endParaRPr lang="en-CA" sz="2000" dirty="0"/>
          </a:p>
        </p:txBody>
      </p:sp>
    </p:spTree>
    <p:extLst>
      <p:ext uri="{BB962C8B-B14F-4D97-AF65-F5344CB8AC3E}">
        <p14:creationId xmlns:p14="http://schemas.microsoft.com/office/powerpoint/2010/main" val="3420841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2674</TotalTime>
  <Words>7723</Words>
  <Application>Microsoft Office PowerPoint</Application>
  <PresentationFormat>Widescreen</PresentationFormat>
  <Paragraphs>1149</Paragraphs>
  <Slides>133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133</vt:i4>
      </vt:variant>
    </vt:vector>
  </HeadingPairs>
  <TitlesOfParts>
    <vt:vector size="139" baseType="lpstr">
      <vt:lpstr>Aptos</vt:lpstr>
      <vt:lpstr>Aptos Display</vt:lpstr>
      <vt:lpstr>Arial</vt:lpstr>
      <vt:lpstr>Consolas</vt:lpstr>
      <vt:lpstr>Wingdings</vt:lpstr>
      <vt:lpstr>Office Theme</vt:lpstr>
      <vt:lpstr>CYBER SECURITY UPSKILLING  PROGRAM  قدم خلال مبادرة زنك/2 في جامعة البلقاء التطبيقية  بالتعاون مع أكاديمية سايبر شيلد  SEP 2024 Nmap &amp; Ethical Hacking Part Version 1</vt:lpstr>
      <vt:lpstr>Nmap </vt:lpstr>
      <vt:lpstr>Day 13</vt:lpstr>
      <vt:lpstr>Nmap (Network Mapper) </vt:lpstr>
      <vt:lpstr>Kali  192.168.186.130/24</vt:lpstr>
      <vt:lpstr>Kali  192.168.186.130/24</vt:lpstr>
      <vt:lpstr>Metasploitable</vt:lpstr>
      <vt:lpstr>Metasploitable  192.168.186.131/24</vt:lpstr>
      <vt:lpstr>Nmap  specific network</vt:lpstr>
      <vt:lpstr>Nmap  specific host</vt:lpstr>
      <vt:lpstr>-p  port</vt:lpstr>
      <vt:lpstr>Nmap &lt;ip-address&gt; -p &lt;port #&gt;  port</vt:lpstr>
      <vt:lpstr>Wireshark </vt:lpstr>
      <vt:lpstr>RST message  </vt:lpstr>
      <vt:lpstr>Closed Port</vt:lpstr>
      <vt:lpstr>Fixable ip &amp; port  </vt:lpstr>
      <vt:lpstr>PowerPoint Presentation</vt:lpstr>
      <vt:lpstr>Where is 192.168.186.190?</vt:lpstr>
      <vt:lpstr>Datalink Layer Problem</vt:lpstr>
      <vt:lpstr>-sn  no port scan</vt:lpstr>
      <vt:lpstr>PowerPoint Presentation</vt:lpstr>
      <vt:lpstr>-Pn   No Host Scan</vt:lpstr>
      <vt:lpstr>PowerPoint Presentation</vt:lpstr>
      <vt:lpstr>Why Use –Pn?</vt:lpstr>
      <vt:lpstr>Full Scan</vt:lpstr>
      <vt:lpstr>Full Scan</vt:lpstr>
      <vt:lpstr>-sS   only for port scan (need sudo or root) root : no need –sS option</vt:lpstr>
      <vt:lpstr>PowerPoint Presentation</vt:lpstr>
      <vt:lpstr>Day 14</vt:lpstr>
      <vt:lpstr>Revision </vt:lpstr>
      <vt:lpstr>-O  OS version</vt:lpstr>
      <vt:lpstr>Using -O</vt:lpstr>
      <vt:lpstr>PowerPoint Presentation</vt:lpstr>
      <vt:lpstr>-sV  Port Version</vt:lpstr>
      <vt:lpstr>PowerPoint Presentation</vt:lpstr>
      <vt:lpstr>Follow  TCP stream</vt:lpstr>
      <vt:lpstr>404 Not Found Page</vt:lpstr>
      <vt:lpstr>Metasploitable Page HTTP</vt:lpstr>
      <vt:lpstr>Metasploitable Page HTTP</vt:lpstr>
      <vt:lpstr>Apache </vt:lpstr>
      <vt:lpstr>-p-  all TCP ports</vt:lpstr>
      <vt:lpstr>Windows XP  192.168.186.129</vt:lpstr>
      <vt:lpstr>Solution 1  Use -Pn</vt:lpstr>
      <vt:lpstr>Solution 2  -T Change behaver</vt:lpstr>
      <vt:lpstr>Solution 3  -D Decoy </vt:lpstr>
      <vt:lpstr>-D  decoy scanning</vt:lpstr>
      <vt:lpstr>-g  src port</vt:lpstr>
      <vt:lpstr>-sT  TCP scan (Default)</vt:lpstr>
      <vt:lpstr>-sU  UDP Scan</vt:lpstr>
      <vt:lpstr>PowerPoint Presentation</vt:lpstr>
      <vt:lpstr>C:/Windows/system32/drives/etc</vt:lpstr>
      <vt:lpstr>hosts</vt:lpstr>
      <vt:lpstr>-sU –p 67  DHCP </vt:lpstr>
      <vt:lpstr>-sC for Unknown port (8180)</vt:lpstr>
      <vt:lpstr>-sC  Script</vt:lpstr>
      <vt:lpstr>-sC  Script</vt:lpstr>
      <vt:lpstr>-sC  Script “ /usr/share/nmap/scripts/ ”</vt:lpstr>
      <vt:lpstr>Search in nmap scripts </vt:lpstr>
      <vt:lpstr>--script</vt:lpstr>
      <vt:lpstr>Day 15</vt:lpstr>
      <vt:lpstr>Metasploit</vt:lpstr>
      <vt:lpstr>Example 1</vt:lpstr>
      <vt:lpstr>Metasploitable</vt:lpstr>
      <vt:lpstr>Kali </vt:lpstr>
      <vt:lpstr>Search for exploit</vt:lpstr>
      <vt:lpstr>Rank</vt:lpstr>
      <vt:lpstr>Rank</vt:lpstr>
      <vt:lpstr>Use the exploit +  Show Option </vt:lpstr>
      <vt:lpstr>Set RHOSTS</vt:lpstr>
      <vt:lpstr>run</vt:lpstr>
      <vt:lpstr>Example 2</vt:lpstr>
      <vt:lpstr>Windows 7</vt:lpstr>
      <vt:lpstr>PowerPoint Presentation</vt:lpstr>
      <vt:lpstr>PowerPoint Presentation</vt:lpstr>
      <vt:lpstr>PowerPoint Presentation</vt:lpstr>
      <vt:lpstr>Rank Average</vt:lpstr>
      <vt:lpstr>PowerPoint Presentation</vt:lpstr>
      <vt:lpstr>PowerPoint Presentation</vt:lpstr>
      <vt:lpstr>Open another session</vt:lpstr>
      <vt:lpstr>PowerPoint Presentation</vt:lpstr>
      <vt:lpstr>PowerPoint Presentation</vt:lpstr>
      <vt:lpstr>Connection State:</vt:lpstr>
      <vt:lpstr>Reverse Session</vt:lpstr>
      <vt:lpstr>Ex3  Payload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16</vt:lpstr>
      <vt:lpstr>Kernal</vt:lpstr>
      <vt:lpstr>Process Management</vt:lpstr>
      <vt:lpstr>Process VS Service</vt:lpstr>
      <vt:lpstr>Process</vt:lpstr>
      <vt:lpstr>Service</vt:lpstr>
      <vt:lpstr>Kernal VS Application</vt:lpstr>
      <vt:lpstr>Kernal VS Application</vt:lpstr>
      <vt:lpstr>Telnet VS SSH </vt:lpstr>
      <vt:lpstr>SSH GNS3-Lab</vt:lpstr>
      <vt:lpstr>Set IP Address + Subnet Mask + Turn On Interface </vt:lpstr>
      <vt:lpstr>2. Set Hostname and Domain Name 3. Generate RSA Key for SSH (512 – 1024 bits)</vt:lpstr>
      <vt:lpstr>4. Show Crypto Key</vt:lpstr>
      <vt:lpstr>5. Configure Username and Secret Password</vt:lpstr>
      <vt:lpstr>7. Connection with Dana(R1) Router using SSH</vt:lpstr>
      <vt:lpstr>PowerPoint Presentation</vt:lpstr>
      <vt:lpstr>Day 17</vt:lpstr>
      <vt:lpstr>Reconnaissance (Active   Passive )</vt:lpstr>
      <vt:lpstr>Passive Reconnaissance</vt:lpstr>
      <vt:lpstr>Active reconnaissance</vt:lpstr>
      <vt:lpstr>Shodan</vt:lpstr>
      <vt:lpstr>PowerPoint Presentation</vt:lpstr>
      <vt:lpstr>Ethernet VS Serial Cables</vt:lpstr>
      <vt:lpstr>Ethernet Cable</vt:lpstr>
      <vt:lpstr>Google Search Console</vt:lpstr>
      <vt:lpstr>Have I Been Pwned</vt:lpstr>
      <vt:lpstr>PowerPoint Presentation</vt:lpstr>
      <vt:lpstr>VirusTotal</vt:lpstr>
      <vt:lpstr>PowerPoint Presentation</vt:lpstr>
      <vt:lpstr>Lab: Change Default HTTP Port </vt:lpstr>
      <vt:lpstr>Display the port# of Apache Server</vt:lpstr>
      <vt:lpstr>Sudo Nano Apache lessening Port  (80  50000)</vt:lpstr>
      <vt:lpstr>No Connection  http://192.168.186.131:80</vt:lpstr>
      <vt:lpstr>Successfully Connection With Port 50000</vt:lpstr>
      <vt:lpstr>PowerPoint Presentation</vt:lpstr>
      <vt:lpstr>Vmware in GNS3 </vt:lpstr>
      <vt:lpstr>Network Adapter</vt:lpstr>
      <vt:lpstr>Network Adapter</vt:lpstr>
      <vt:lpstr>John</vt:lpstr>
      <vt:lpstr>Brute Force, Dictionary, and Rule-based Attack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dana al mahrouk</dc:creator>
  <cp:lastModifiedBy>ali bani bakkar</cp:lastModifiedBy>
  <cp:revision>54</cp:revision>
  <dcterms:created xsi:type="dcterms:W3CDTF">2024-08-13T09:57:54Z</dcterms:created>
  <dcterms:modified xsi:type="dcterms:W3CDTF">2024-09-28T18:50:31Z</dcterms:modified>
</cp:coreProperties>
</file>